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6.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9.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theme/themeOverride2.xml" ContentType="application/vnd.openxmlformats-officedocument.themeOverride+xml"/>
  <Override PartName="/ppt/notesSlides/notesSlide15.xml" ContentType="application/vnd.openxmlformats-officedocument.presentationml.notesSlide+xml"/>
  <Override PartName="/ppt/theme/themeOverride3.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5"/>
    <p:sldMasterId id="2147483902" r:id="rId6"/>
    <p:sldMasterId id="2147483924" r:id="rId7"/>
    <p:sldMasterId id="2147483938" r:id="rId8"/>
    <p:sldMasterId id="2147483950" r:id="rId9"/>
    <p:sldMasterId id="2147483982" r:id="rId10"/>
    <p:sldMasterId id="2147484014" r:id="rId11"/>
    <p:sldMasterId id="2147484035" r:id="rId12"/>
    <p:sldMasterId id="2147484051" r:id="rId13"/>
    <p:sldMasterId id="2147484066" r:id="rId14"/>
  </p:sldMasterIdLst>
  <p:notesMasterIdLst>
    <p:notesMasterId r:id="rId80"/>
  </p:notesMasterIdLst>
  <p:sldIdLst>
    <p:sldId id="2076137259" r:id="rId15"/>
    <p:sldId id="2076136950" r:id="rId16"/>
    <p:sldId id="2076137253" r:id="rId17"/>
    <p:sldId id="10193" r:id="rId18"/>
    <p:sldId id="2076137254" r:id="rId19"/>
    <p:sldId id="2076137741" r:id="rId20"/>
    <p:sldId id="2076137255" r:id="rId21"/>
    <p:sldId id="2076137729" r:id="rId22"/>
    <p:sldId id="2076136895" r:id="rId23"/>
    <p:sldId id="2076137270" r:id="rId24"/>
    <p:sldId id="2076137257" r:id="rId25"/>
    <p:sldId id="2076137751" r:id="rId26"/>
    <p:sldId id="2076136905" r:id="rId27"/>
    <p:sldId id="2076137271" r:id="rId28"/>
    <p:sldId id="260" r:id="rId29"/>
    <p:sldId id="2076136983" r:id="rId30"/>
    <p:sldId id="2076137267" r:id="rId31"/>
    <p:sldId id="2076136979" r:id="rId32"/>
    <p:sldId id="2076136879" r:id="rId33"/>
    <p:sldId id="2076137276" r:id="rId34"/>
    <p:sldId id="2076136880" r:id="rId35"/>
    <p:sldId id="2076136946" r:id="rId36"/>
    <p:sldId id="2076136868" r:id="rId37"/>
    <p:sldId id="331" r:id="rId38"/>
    <p:sldId id="2076137288" r:id="rId39"/>
    <p:sldId id="270" r:id="rId40"/>
    <p:sldId id="2076137263" r:id="rId41"/>
    <p:sldId id="2076137268" r:id="rId42"/>
    <p:sldId id="2076137742" r:id="rId43"/>
    <p:sldId id="2076137289" r:id="rId44"/>
    <p:sldId id="2076136974" r:id="rId45"/>
    <p:sldId id="2076137743" r:id="rId46"/>
    <p:sldId id="2076137744" r:id="rId47"/>
    <p:sldId id="2076137745" r:id="rId48"/>
    <p:sldId id="2076137746" r:id="rId49"/>
    <p:sldId id="2076137290" r:id="rId50"/>
    <p:sldId id="2076137747" r:id="rId51"/>
    <p:sldId id="2076137748" r:id="rId52"/>
    <p:sldId id="2076137749" r:id="rId53"/>
    <p:sldId id="2076137274" r:id="rId54"/>
    <p:sldId id="2076137275" r:id="rId55"/>
    <p:sldId id="2076137750" r:id="rId56"/>
    <p:sldId id="2076137277" r:id="rId57"/>
    <p:sldId id="2076137278" r:id="rId58"/>
    <p:sldId id="4536" r:id="rId59"/>
    <p:sldId id="4554" r:id="rId60"/>
    <p:sldId id="2076137279" r:id="rId61"/>
    <p:sldId id="2076137280" r:id="rId62"/>
    <p:sldId id="2076136987" r:id="rId63"/>
    <p:sldId id="2076137281" r:id="rId64"/>
    <p:sldId id="2076137282" r:id="rId65"/>
    <p:sldId id="2076137283" r:id="rId66"/>
    <p:sldId id="2076137284" r:id="rId67"/>
    <p:sldId id="2076137286" r:id="rId68"/>
    <p:sldId id="2076136988" r:id="rId69"/>
    <p:sldId id="2076137272" r:id="rId70"/>
    <p:sldId id="2076137273" r:id="rId71"/>
    <p:sldId id="2076137256" r:id="rId72"/>
    <p:sldId id="2076136996" r:id="rId73"/>
    <p:sldId id="2076136997" r:id="rId74"/>
    <p:sldId id="2076137710" r:id="rId75"/>
    <p:sldId id="2076137285" r:id="rId76"/>
    <p:sldId id="2076137707" r:id="rId77"/>
    <p:sldId id="2076137709" r:id="rId78"/>
    <p:sldId id="152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E0B7B9-6C02-4CEE-8E6D-3D8FA3E46C92}">
          <p14:sldIdLst>
            <p14:sldId id="2076137259"/>
            <p14:sldId id="2076136950"/>
            <p14:sldId id="2076137253"/>
            <p14:sldId id="10193"/>
            <p14:sldId id="2076137254"/>
            <p14:sldId id="2076137741"/>
            <p14:sldId id="2076137255"/>
            <p14:sldId id="2076137729"/>
            <p14:sldId id="2076136895"/>
            <p14:sldId id="2076137270"/>
            <p14:sldId id="2076137257"/>
            <p14:sldId id="2076137751"/>
            <p14:sldId id="2076136905"/>
            <p14:sldId id="2076137271"/>
            <p14:sldId id="260"/>
            <p14:sldId id="2076136983"/>
            <p14:sldId id="2076137267"/>
            <p14:sldId id="2076136979"/>
            <p14:sldId id="2076136879"/>
            <p14:sldId id="2076137276"/>
            <p14:sldId id="2076136880"/>
            <p14:sldId id="2076136946"/>
            <p14:sldId id="2076136868"/>
            <p14:sldId id="331"/>
            <p14:sldId id="2076137288"/>
            <p14:sldId id="270"/>
            <p14:sldId id="2076137263"/>
            <p14:sldId id="2076137268"/>
          </p14:sldIdLst>
        </p14:section>
        <p14:section name="Default Section" id="{1F044523-FBCA-4D80-B6C3-78CAB4046BE9}">
          <p14:sldIdLst>
            <p14:sldId id="2076137742"/>
            <p14:sldId id="2076137289"/>
            <p14:sldId id="2076136974"/>
            <p14:sldId id="2076137743"/>
            <p14:sldId id="2076137744"/>
            <p14:sldId id="2076137745"/>
            <p14:sldId id="2076137746"/>
            <p14:sldId id="2076137290"/>
            <p14:sldId id="2076137747"/>
            <p14:sldId id="2076137748"/>
            <p14:sldId id="2076137749"/>
            <p14:sldId id="2076137274"/>
            <p14:sldId id="2076137275"/>
            <p14:sldId id="2076137750"/>
            <p14:sldId id="2076137277"/>
            <p14:sldId id="2076137278"/>
            <p14:sldId id="4536"/>
            <p14:sldId id="4554"/>
            <p14:sldId id="2076137279"/>
            <p14:sldId id="2076137280"/>
            <p14:sldId id="2076136987"/>
            <p14:sldId id="2076137281"/>
            <p14:sldId id="2076137282"/>
            <p14:sldId id="2076137283"/>
            <p14:sldId id="2076137284"/>
            <p14:sldId id="2076137286"/>
          </p14:sldIdLst>
        </p14:section>
        <p14:section name="CTA" id="{013B1D17-AD78-4737-93CA-C60A0E14F04E}">
          <p14:sldIdLst>
            <p14:sldId id="2076136988"/>
          </p14:sldIdLst>
        </p14:section>
        <p14:section name="HybridStory-UseIfNeeded" id="{4EA4056B-2D2B-43A3-A6D8-6F1160133FC6}">
          <p14:sldIdLst>
            <p14:sldId id="2076137272"/>
            <p14:sldId id="2076137273"/>
            <p14:sldId id="2076137256"/>
            <p14:sldId id="2076136996"/>
            <p14:sldId id="2076136997"/>
            <p14:sldId id="2076137710"/>
            <p14:sldId id="2076137285"/>
            <p14:sldId id="2076137707"/>
            <p14:sldId id="2076137709"/>
            <p14:sldId id="152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FD7A31A-4F53-C91B-A095-08D20733F235}" name="Ganesh Gopal" initials="GG" userId="S::ggopal@microsoft.com::ea461fab-374d-4a6a-80f2-5d0134bd34b0" providerId="AD"/>
  <p188:author id="{F0F22C1F-164F-93E1-BAAF-AA8CED6709E1}" name="Jane Gao" initials="JG" userId="S::janegao@microsoft.com::68f086f3-803f-4576-b9c0-e0d97bd88443" providerId="AD"/>
  <p188:author id="{92A0B725-1A8F-75CD-9755-79C49CAB17F6}" name="Jason Hansen" initials="JH" userId="S::jahanse@microsoft.com::027dc85c-3978-42e2-ac40-20b820aa0f97" providerId="AD"/>
  <p188:author id="{66C27474-A70E-C443-B539-36BA78A55BBF}" name="Bhavya Nag" initials="BN" userId="S::bhnag@microsoft.com::0168d62e-fad1-4e05-9bac-cba96e7b4049" providerId="AD"/>
  <p188:author id="{7C68A98F-BDFD-8AFE-8D4A-B3FD353DA491}" name="Vijay Kumar" initials="VK" userId="S::vijkumar@microsoft.com::b31c8e42-dd95-4f60-9f80-f0c155cb71f2" providerId="AD"/>
  <p188:author id="{ECDA2EA9-6879-0373-7163-19369AB38C47}" name="Andrew Zeller" initials="AZ" userId="S::azeller@microsoft.com::e8aa0d0e-239a-4339-88a5-d8449525af2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ittany Hart" initials="BH" lastIdx="11" clrIdx="0">
    <p:extLst>
      <p:ext uri="{19B8F6BF-5375-455C-9EA6-DF929625EA0E}">
        <p15:presenceInfo xmlns:p15="http://schemas.microsoft.com/office/powerpoint/2012/main" userId="S::BrittanyH@silverfoxprod.com::0b940bb1-f19f-4ede-b667-81bd2230cb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1A1A1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30E3A6-17C1-4A59-AEFD-405EE54D04EF}" v="65" dt="2020-09-10T12:42:22.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376" autoAdjust="0"/>
  </p:normalViewPr>
  <p:slideViewPr>
    <p:cSldViewPr snapToGrid="0">
      <p:cViewPr varScale="1">
        <p:scale>
          <a:sx n="84" d="100"/>
          <a:sy n="84" d="100"/>
        </p:scale>
        <p:origin x="327" y="30"/>
      </p:cViewPr>
      <p:guideLst/>
    </p:cSldViewPr>
  </p:slideViewPr>
  <p:notesTextViewPr>
    <p:cViewPr>
      <p:scale>
        <a:sx n="1" d="1"/>
        <a:sy n="1" d="1"/>
      </p:scale>
      <p:origin x="0" y="0"/>
    </p:cViewPr>
  </p:notesTextViewPr>
  <p:sorterViewPr>
    <p:cViewPr varScale="1">
      <p:scale>
        <a:sx n="1" d="1"/>
        <a:sy n="1" d="1"/>
      </p:scale>
      <p:origin x="0" y="-55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theme" Target="theme/theme1.xml"/><Relationship Id="rId16" Type="http://schemas.openxmlformats.org/officeDocument/2006/relationships/slide" Target="slides/slide2.xml"/><Relationship Id="rId11" Type="http://schemas.openxmlformats.org/officeDocument/2006/relationships/slideMaster" Target="slideMasters/slideMaster7.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1.xml"/><Relationship Id="rId19" Type="http://schemas.openxmlformats.org/officeDocument/2006/relationships/slide" Target="slides/slide5.xml"/><Relationship Id="rId14" Type="http://schemas.openxmlformats.org/officeDocument/2006/relationships/slideMaster" Target="slideMasters/slideMaster10.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4.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6.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commentAuthors" Target="commentAuthors.xml"/><Relationship Id="rId86"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Master" Target="slideMasters/slideMaster9.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7" Type="http://schemas.openxmlformats.org/officeDocument/2006/relationships/slideMaster" Target="slideMasters/slideMaster3.xml"/><Relationship Id="rId71" Type="http://schemas.openxmlformats.org/officeDocument/2006/relationships/slide" Target="slides/slide57.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microsoft.com/office/2018/10/relationships/authors" Target="authors.xml"/><Relationship Id="rId61" Type="http://schemas.openxmlformats.org/officeDocument/2006/relationships/slide" Target="slides/slide47.xml"/><Relationship Id="rId8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26.png"/><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DF165C-783B-4319-B2D9-AEEB987B3F4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286ABB97-C932-479A-A8E4-C536B365CD10}">
      <dgm:prSet custT="1"/>
      <dgm:spPr/>
      <dgm:t>
        <a:bodyPr/>
        <a:lstStyle/>
        <a:p>
          <a:pPr>
            <a:lnSpc>
              <a:spcPct val="100000"/>
            </a:lnSpc>
            <a:defRPr b="1"/>
          </a:pPr>
          <a:r>
            <a:rPr lang="en-US" sz="1800" baseline="0"/>
            <a:t>Inventory</a:t>
          </a:r>
          <a:endParaRPr lang="en-US" sz="1800"/>
        </a:p>
      </dgm:t>
    </dgm:pt>
    <dgm:pt modelId="{B9FBA70D-F35D-43F7-99B6-25EEFE15A498}" type="parTrans" cxnId="{1DAAE45C-8780-4A13-A995-9EB9EF7F9D71}">
      <dgm:prSet/>
      <dgm:spPr/>
      <dgm:t>
        <a:bodyPr/>
        <a:lstStyle/>
        <a:p>
          <a:endParaRPr lang="en-US"/>
        </a:p>
      </dgm:t>
    </dgm:pt>
    <dgm:pt modelId="{F777F5A5-5211-44F2-99F8-1E5D764CD3EF}" type="sibTrans" cxnId="{1DAAE45C-8780-4A13-A995-9EB9EF7F9D71}">
      <dgm:prSet/>
      <dgm:spPr/>
      <dgm:t>
        <a:bodyPr/>
        <a:lstStyle/>
        <a:p>
          <a:endParaRPr lang="en-US"/>
        </a:p>
      </dgm:t>
    </dgm:pt>
    <dgm:pt modelId="{675FEECE-BF8D-42B7-BCA2-F74D8BF9FCD7}">
      <dgm:prSet custT="1"/>
      <dgm:spPr/>
      <dgm:t>
        <a:bodyPr/>
        <a:lstStyle/>
        <a:p>
          <a:pPr>
            <a:lnSpc>
              <a:spcPct val="100000"/>
            </a:lnSpc>
          </a:pPr>
          <a:r>
            <a:rPr lang="en-US" sz="1600" baseline="0"/>
            <a:t>Windows and Linux servers</a:t>
          </a:r>
          <a:endParaRPr lang="en-US" sz="1600"/>
        </a:p>
      </dgm:t>
    </dgm:pt>
    <dgm:pt modelId="{5CF83437-F6E5-4129-AA26-14C50132E4D6}" type="parTrans" cxnId="{EE63617E-E425-4236-ABC2-CD9193A3DECB}">
      <dgm:prSet/>
      <dgm:spPr/>
      <dgm:t>
        <a:bodyPr/>
        <a:lstStyle/>
        <a:p>
          <a:endParaRPr lang="en-US"/>
        </a:p>
      </dgm:t>
    </dgm:pt>
    <dgm:pt modelId="{ABF9BC6D-B21B-49B0-A14D-E735C180DE6D}" type="sibTrans" cxnId="{EE63617E-E425-4236-ABC2-CD9193A3DECB}">
      <dgm:prSet/>
      <dgm:spPr/>
      <dgm:t>
        <a:bodyPr/>
        <a:lstStyle/>
        <a:p>
          <a:endParaRPr lang="en-US"/>
        </a:p>
      </dgm:t>
    </dgm:pt>
    <dgm:pt modelId="{45A7A59E-9A26-4EC9-A768-AE3666D79D88}">
      <dgm:prSet custT="1"/>
      <dgm:spPr/>
      <dgm:t>
        <a:bodyPr/>
        <a:lstStyle/>
        <a:p>
          <a:pPr>
            <a:lnSpc>
              <a:spcPct val="100000"/>
            </a:lnSpc>
          </a:pPr>
          <a:r>
            <a:rPr lang="en-US" sz="1600" baseline="0"/>
            <a:t>Physical and virtual machines</a:t>
          </a:r>
        </a:p>
        <a:p>
          <a:pPr>
            <a:lnSpc>
              <a:spcPct val="100000"/>
            </a:lnSpc>
          </a:pPr>
          <a:r>
            <a:rPr lang="en-US" sz="1600" baseline="0"/>
            <a:t>Private datacenter and other hosted cloud</a:t>
          </a:r>
          <a:endParaRPr lang="en-US" sz="1600"/>
        </a:p>
      </dgm:t>
    </dgm:pt>
    <dgm:pt modelId="{74CCB3CD-48D8-4A19-8A0A-4745A877EDF6}" type="parTrans" cxnId="{3A1DC0FB-DF2A-45DF-BA43-7423D2A9BEE5}">
      <dgm:prSet/>
      <dgm:spPr/>
      <dgm:t>
        <a:bodyPr/>
        <a:lstStyle/>
        <a:p>
          <a:endParaRPr lang="en-US"/>
        </a:p>
      </dgm:t>
    </dgm:pt>
    <dgm:pt modelId="{14C25B14-1AA6-4C63-9DF4-5969D8AB221A}" type="sibTrans" cxnId="{3A1DC0FB-DF2A-45DF-BA43-7423D2A9BEE5}">
      <dgm:prSet/>
      <dgm:spPr/>
      <dgm:t>
        <a:bodyPr/>
        <a:lstStyle/>
        <a:p>
          <a:endParaRPr lang="en-US"/>
        </a:p>
      </dgm:t>
    </dgm:pt>
    <dgm:pt modelId="{C1B44202-C282-4715-AE75-04904588C206}">
      <dgm:prSet custT="1"/>
      <dgm:spPr/>
      <dgm:t>
        <a:bodyPr/>
        <a:lstStyle/>
        <a:p>
          <a:pPr>
            <a:lnSpc>
              <a:spcPct val="100000"/>
            </a:lnSpc>
          </a:pPr>
          <a:r>
            <a:rPr lang="en-US" sz="1600" baseline="0"/>
            <a:t>Domain agnostic</a:t>
          </a:r>
          <a:endParaRPr lang="en-US" sz="1600"/>
        </a:p>
      </dgm:t>
    </dgm:pt>
    <dgm:pt modelId="{834DF156-A244-4045-BCAE-7E83E15869A2}" type="parTrans" cxnId="{01E309C5-0006-4210-ABFA-FFCC0C4E4C4F}">
      <dgm:prSet/>
      <dgm:spPr/>
      <dgm:t>
        <a:bodyPr/>
        <a:lstStyle/>
        <a:p>
          <a:endParaRPr lang="en-US"/>
        </a:p>
      </dgm:t>
    </dgm:pt>
    <dgm:pt modelId="{831FD210-39A3-4604-824E-E871A39FE519}" type="sibTrans" cxnId="{01E309C5-0006-4210-ABFA-FFCC0C4E4C4F}">
      <dgm:prSet/>
      <dgm:spPr/>
      <dgm:t>
        <a:bodyPr/>
        <a:lstStyle/>
        <a:p>
          <a:endParaRPr lang="en-US"/>
        </a:p>
      </dgm:t>
    </dgm:pt>
    <dgm:pt modelId="{D95765E8-0381-4DBB-912C-D433A5E8F9C8}">
      <dgm:prSet custT="1"/>
      <dgm:spPr/>
      <dgm:t>
        <a:bodyPr/>
        <a:lstStyle/>
        <a:p>
          <a:pPr>
            <a:lnSpc>
              <a:spcPct val="100000"/>
            </a:lnSpc>
            <a:defRPr b="1"/>
          </a:pPr>
          <a:r>
            <a:rPr lang="en-US" sz="1800" baseline="0"/>
            <a:t>Governance and security</a:t>
          </a:r>
          <a:endParaRPr lang="en-US" sz="1800"/>
        </a:p>
      </dgm:t>
    </dgm:pt>
    <dgm:pt modelId="{EC963DE6-21C8-4A0A-8ED1-2CC23583DA14}" type="parTrans" cxnId="{F54E0A65-4E9D-47BF-85DC-9843DDDF7BF0}">
      <dgm:prSet/>
      <dgm:spPr/>
      <dgm:t>
        <a:bodyPr/>
        <a:lstStyle/>
        <a:p>
          <a:endParaRPr lang="en-US"/>
        </a:p>
      </dgm:t>
    </dgm:pt>
    <dgm:pt modelId="{183612BE-626E-4CD0-B6CF-FABC1D186D96}" type="sibTrans" cxnId="{F54E0A65-4E9D-47BF-85DC-9843DDDF7BF0}">
      <dgm:prSet/>
      <dgm:spPr/>
      <dgm:t>
        <a:bodyPr/>
        <a:lstStyle/>
        <a:p>
          <a:endParaRPr lang="en-US"/>
        </a:p>
      </dgm:t>
    </dgm:pt>
    <dgm:pt modelId="{4F48417A-F5B9-4D25-A2D9-4023F6E65CBD}">
      <dgm:prSet custT="1"/>
      <dgm:spPr/>
      <dgm:t>
        <a:bodyPr/>
        <a:lstStyle/>
        <a:p>
          <a:pPr>
            <a:lnSpc>
              <a:spcPct val="100000"/>
            </a:lnSpc>
          </a:pPr>
          <a:r>
            <a:rPr lang="en-US" sz="1600" baseline="0"/>
            <a:t>Available built-in policies manage Azure and Azure Arc servers</a:t>
          </a:r>
          <a:endParaRPr lang="en-US" sz="1600"/>
        </a:p>
      </dgm:t>
    </dgm:pt>
    <dgm:pt modelId="{307AC16C-7EFD-4A34-9B02-BA1899DAFB45}" type="parTrans" cxnId="{0CA6AA5F-E75D-49E4-948B-9D2CEE21F55C}">
      <dgm:prSet/>
      <dgm:spPr/>
      <dgm:t>
        <a:bodyPr/>
        <a:lstStyle/>
        <a:p>
          <a:endParaRPr lang="en-US"/>
        </a:p>
      </dgm:t>
    </dgm:pt>
    <dgm:pt modelId="{993E9162-8AEF-4D4B-A9DF-313732D889B4}" type="sibTrans" cxnId="{0CA6AA5F-E75D-49E4-948B-9D2CEE21F55C}">
      <dgm:prSet/>
      <dgm:spPr/>
      <dgm:t>
        <a:bodyPr/>
        <a:lstStyle/>
        <a:p>
          <a:endParaRPr lang="en-US"/>
        </a:p>
      </dgm:t>
    </dgm:pt>
    <dgm:pt modelId="{1E68A764-1DBD-4F40-9E19-D97798BAEFD7}">
      <dgm:prSet custT="1"/>
      <dgm:spPr/>
      <dgm:t>
        <a:bodyPr/>
        <a:lstStyle/>
        <a:p>
          <a:pPr>
            <a:lnSpc>
              <a:spcPct val="100000"/>
            </a:lnSpc>
          </a:pPr>
          <a:r>
            <a:rPr lang="en-US" sz="1600" baseline="0"/>
            <a:t>Security baseline policy</a:t>
          </a:r>
          <a:endParaRPr lang="en-US" sz="1600"/>
        </a:p>
      </dgm:t>
    </dgm:pt>
    <dgm:pt modelId="{C95FF7C9-8E33-4D99-92BD-352AE6C60C3F}" type="parTrans" cxnId="{5D9ABB5C-4AEF-449B-9B01-6C408F22907F}">
      <dgm:prSet/>
      <dgm:spPr/>
      <dgm:t>
        <a:bodyPr/>
        <a:lstStyle/>
        <a:p>
          <a:endParaRPr lang="en-US"/>
        </a:p>
      </dgm:t>
    </dgm:pt>
    <dgm:pt modelId="{DE99F2C9-F718-4C90-B3B8-A35106B1CB1A}" type="sibTrans" cxnId="{5D9ABB5C-4AEF-449B-9B01-6C408F22907F}">
      <dgm:prSet/>
      <dgm:spPr/>
      <dgm:t>
        <a:bodyPr/>
        <a:lstStyle/>
        <a:p>
          <a:endParaRPr lang="en-US"/>
        </a:p>
      </dgm:t>
    </dgm:pt>
    <dgm:pt modelId="{EB6BC4B8-A487-4297-9DCA-CB3AB8119111}">
      <dgm:prSet custT="1"/>
      <dgm:spPr/>
      <dgm:t>
        <a:bodyPr/>
        <a:lstStyle/>
        <a:p>
          <a:pPr>
            <a:lnSpc>
              <a:spcPct val="100000"/>
            </a:lnSpc>
          </a:pPr>
          <a:r>
            <a:rPr lang="en-US" sz="1600" baseline="0"/>
            <a:t>One place to view compliance</a:t>
          </a:r>
          <a:endParaRPr lang="en-US" sz="1600"/>
        </a:p>
      </dgm:t>
    </dgm:pt>
    <dgm:pt modelId="{59348762-A2EE-4E3B-9ECF-4283C020A286}" type="parTrans" cxnId="{716D060B-D071-4FE3-AF30-D0E3B7D38F03}">
      <dgm:prSet/>
      <dgm:spPr/>
      <dgm:t>
        <a:bodyPr/>
        <a:lstStyle/>
        <a:p>
          <a:endParaRPr lang="en-US"/>
        </a:p>
      </dgm:t>
    </dgm:pt>
    <dgm:pt modelId="{02AD589E-050E-49CB-AD3A-0DD64121D1A7}" type="sibTrans" cxnId="{716D060B-D071-4FE3-AF30-D0E3B7D38F03}">
      <dgm:prSet/>
      <dgm:spPr/>
      <dgm:t>
        <a:bodyPr/>
        <a:lstStyle/>
        <a:p>
          <a:endParaRPr lang="en-US"/>
        </a:p>
      </dgm:t>
    </dgm:pt>
    <dgm:pt modelId="{0D565970-D796-4AAD-8637-0FC09A4DE034}">
      <dgm:prSet/>
      <dgm:spPr/>
      <dgm:t>
        <a:bodyPr/>
        <a:lstStyle/>
        <a:p>
          <a:pPr>
            <a:lnSpc>
              <a:spcPct val="100000"/>
            </a:lnSpc>
            <a:defRPr b="1"/>
          </a:pPr>
          <a:r>
            <a:rPr lang="en-US" baseline="0"/>
            <a:t>Role based access</a:t>
          </a:r>
          <a:endParaRPr lang="en-US"/>
        </a:p>
      </dgm:t>
    </dgm:pt>
    <dgm:pt modelId="{45862A20-E734-4E43-ACFC-05E920FC0E79}" type="parTrans" cxnId="{58CA641F-87EA-48BB-89E8-C552DB7A5523}">
      <dgm:prSet/>
      <dgm:spPr/>
      <dgm:t>
        <a:bodyPr/>
        <a:lstStyle/>
        <a:p>
          <a:endParaRPr lang="en-US"/>
        </a:p>
      </dgm:t>
    </dgm:pt>
    <dgm:pt modelId="{96ECABE5-AE0A-4342-9F17-89D3FBCDC751}" type="sibTrans" cxnId="{58CA641F-87EA-48BB-89E8-C552DB7A5523}">
      <dgm:prSet/>
      <dgm:spPr/>
      <dgm:t>
        <a:bodyPr/>
        <a:lstStyle/>
        <a:p>
          <a:endParaRPr lang="en-US"/>
        </a:p>
      </dgm:t>
    </dgm:pt>
    <dgm:pt modelId="{F6362488-04B2-4286-A0BB-94105B6F64E8}">
      <dgm:prSet custT="1"/>
      <dgm:spPr/>
      <dgm:t>
        <a:bodyPr/>
        <a:lstStyle/>
        <a:p>
          <a:pPr>
            <a:lnSpc>
              <a:spcPct val="100000"/>
            </a:lnSpc>
          </a:pPr>
          <a:r>
            <a:rPr lang="en-US" sz="1600" baseline="0"/>
            <a:t>Central IT at scale operations</a:t>
          </a:r>
          <a:endParaRPr lang="en-US" sz="1600"/>
        </a:p>
      </dgm:t>
    </dgm:pt>
    <dgm:pt modelId="{998A7E1C-BAF1-4790-A639-1EDFA6B7FD6D}" type="parTrans" cxnId="{CE9F32E3-B92B-4EF0-8248-A02F1E07CC68}">
      <dgm:prSet/>
      <dgm:spPr/>
      <dgm:t>
        <a:bodyPr/>
        <a:lstStyle/>
        <a:p>
          <a:endParaRPr lang="en-US"/>
        </a:p>
      </dgm:t>
    </dgm:pt>
    <dgm:pt modelId="{D671AFBF-A5BC-4304-A61F-7F3411BA4F97}" type="sibTrans" cxnId="{CE9F32E3-B92B-4EF0-8248-A02F1E07CC68}">
      <dgm:prSet/>
      <dgm:spPr/>
      <dgm:t>
        <a:bodyPr/>
        <a:lstStyle/>
        <a:p>
          <a:endParaRPr lang="en-US"/>
        </a:p>
      </dgm:t>
    </dgm:pt>
    <dgm:pt modelId="{23ABAFED-5636-4182-8F59-8D53FC913D40}">
      <dgm:prSet custT="1"/>
      <dgm:spPr/>
      <dgm:t>
        <a:bodyPr/>
        <a:lstStyle/>
        <a:p>
          <a:pPr>
            <a:lnSpc>
              <a:spcPct val="100000"/>
            </a:lnSpc>
          </a:pPr>
          <a:r>
            <a:rPr lang="en-US" sz="1600" baseline="0"/>
            <a:t>Workload owners manage based on their access</a:t>
          </a:r>
          <a:endParaRPr lang="en-US" sz="1600"/>
        </a:p>
      </dgm:t>
    </dgm:pt>
    <dgm:pt modelId="{FC6BC55C-F506-4C2B-982D-C991F40CAC82}" type="parTrans" cxnId="{B03AD31D-CD8A-4C29-ABC2-6D2E823AFC72}">
      <dgm:prSet/>
      <dgm:spPr/>
      <dgm:t>
        <a:bodyPr/>
        <a:lstStyle/>
        <a:p>
          <a:endParaRPr lang="en-US"/>
        </a:p>
      </dgm:t>
    </dgm:pt>
    <dgm:pt modelId="{7208CC28-09CD-470D-8C2C-C73CA1099CC0}" type="sibTrans" cxnId="{B03AD31D-CD8A-4C29-ABC2-6D2E823AFC72}">
      <dgm:prSet/>
      <dgm:spPr/>
      <dgm:t>
        <a:bodyPr/>
        <a:lstStyle/>
        <a:p>
          <a:endParaRPr lang="en-US"/>
        </a:p>
      </dgm:t>
    </dgm:pt>
    <dgm:pt modelId="{46584263-EEE1-47DD-85B8-74C1F1A04183}">
      <dgm:prSet custT="1"/>
      <dgm:spPr/>
      <dgm:t>
        <a:bodyPr/>
        <a:lstStyle/>
        <a:p>
          <a:pPr>
            <a:lnSpc>
              <a:spcPct val="100000"/>
            </a:lnSpc>
          </a:pPr>
          <a:r>
            <a:rPr lang="en-US" sz="1600" baseline="0"/>
            <a:t>Lighthouse for MSPs</a:t>
          </a:r>
        </a:p>
        <a:p>
          <a:pPr>
            <a:lnSpc>
              <a:spcPct val="100000"/>
            </a:lnSpc>
          </a:pPr>
          <a:r>
            <a:rPr lang="en-US" sz="1600" baseline="0"/>
            <a:t>Resource centric log access</a:t>
          </a:r>
          <a:endParaRPr lang="en-US" sz="1600"/>
        </a:p>
      </dgm:t>
    </dgm:pt>
    <dgm:pt modelId="{09D6AC8F-C3EF-4BC4-9242-79BD25E857A2}" type="parTrans" cxnId="{6E23E244-072B-4D90-A9A5-0407DA00A7D4}">
      <dgm:prSet/>
      <dgm:spPr/>
      <dgm:t>
        <a:bodyPr/>
        <a:lstStyle/>
        <a:p>
          <a:endParaRPr lang="en-US"/>
        </a:p>
      </dgm:t>
    </dgm:pt>
    <dgm:pt modelId="{76381C08-62AB-4A77-9A54-0D659DF3F824}" type="sibTrans" cxnId="{6E23E244-072B-4D90-A9A5-0407DA00A7D4}">
      <dgm:prSet/>
      <dgm:spPr/>
      <dgm:t>
        <a:bodyPr/>
        <a:lstStyle/>
        <a:p>
          <a:endParaRPr lang="en-US"/>
        </a:p>
      </dgm:t>
    </dgm:pt>
    <dgm:pt modelId="{DF5B4417-24FE-40AD-A971-5B54E50A741F}">
      <dgm:prSet/>
      <dgm:spPr/>
      <dgm:t>
        <a:bodyPr/>
        <a:lstStyle/>
        <a:p>
          <a:pPr>
            <a:lnSpc>
              <a:spcPct val="100000"/>
            </a:lnSpc>
            <a:defRPr b="1"/>
          </a:pPr>
          <a:r>
            <a:rPr lang="en-US" baseline="0"/>
            <a:t>One central place to manage at-scale</a:t>
          </a:r>
          <a:endParaRPr lang="en-US"/>
        </a:p>
      </dgm:t>
    </dgm:pt>
    <dgm:pt modelId="{C0B05521-8A77-4454-AAEE-9847570867E7}" type="parTrans" cxnId="{306FA032-C8F4-43F1-B471-64169768568C}">
      <dgm:prSet/>
      <dgm:spPr/>
      <dgm:t>
        <a:bodyPr/>
        <a:lstStyle/>
        <a:p>
          <a:endParaRPr lang="en-US"/>
        </a:p>
      </dgm:t>
    </dgm:pt>
    <dgm:pt modelId="{1D234D56-61F0-4A88-9826-9771CC6AFA6F}" type="sibTrans" cxnId="{306FA032-C8F4-43F1-B471-64169768568C}">
      <dgm:prSet/>
      <dgm:spPr/>
      <dgm:t>
        <a:bodyPr/>
        <a:lstStyle/>
        <a:p>
          <a:endParaRPr lang="en-US"/>
        </a:p>
      </dgm:t>
    </dgm:pt>
    <dgm:pt modelId="{6C555D2D-4314-4FC2-94ED-BF565E56BB2F}">
      <dgm:prSet custT="1"/>
      <dgm:spPr/>
      <dgm:t>
        <a:bodyPr/>
        <a:lstStyle/>
        <a:p>
          <a:pPr>
            <a:lnSpc>
              <a:spcPct val="100000"/>
            </a:lnSpc>
          </a:pPr>
          <a:r>
            <a:rPr lang="en-US" sz="1600" baseline="0"/>
            <a:t>Searchable inventory</a:t>
          </a:r>
          <a:endParaRPr lang="en-US" sz="1600"/>
        </a:p>
      </dgm:t>
    </dgm:pt>
    <dgm:pt modelId="{B0770828-51BE-4033-AF6D-4ECB68727C45}" type="parTrans" cxnId="{9BA785DB-08BE-4E11-BC25-CEE50E211097}">
      <dgm:prSet/>
      <dgm:spPr/>
      <dgm:t>
        <a:bodyPr/>
        <a:lstStyle/>
        <a:p>
          <a:endParaRPr lang="en-US"/>
        </a:p>
      </dgm:t>
    </dgm:pt>
    <dgm:pt modelId="{564F2F56-EFDF-4B70-97B4-2D6EB33E5D4E}" type="sibTrans" cxnId="{9BA785DB-08BE-4E11-BC25-CEE50E211097}">
      <dgm:prSet/>
      <dgm:spPr/>
      <dgm:t>
        <a:bodyPr/>
        <a:lstStyle/>
        <a:p>
          <a:endParaRPr lang="en-US"/>
        </a:p>
      </dgm:t>
    </dgm:pt>
    <dgm:pt modelId="{739DFB39-1E87-431B-B2CF-77169C620BC4}">
      <dgm:prSet custT="1"/>
      <dgm:spPr/>
      <dgm:t>
        <a:bodyPr/>
        <a:lstStyle/>
        <a:p>
          <a:pPr>
            <a:lnSpc>
              <a:spcPct val="100000"/>
            </a:lnSpc>
          </a:pPr>
          <a:r>
            <a:rPr lang="en-US" sz="1600" baseline="0"/>
            <a:t>Consistent experience through the Portal</a:t>
          </a:r>
        </a:p>
        <a:p>
          <a:pPr>
            <a:lnSpc>
              <a:spcPct val="100000"/>
            </a:lnSpc>
          </a:pPr>
          <a:r>
            <a:rPr lang="en-US" sz="1600" baseline="0"/>
            <a:t>Organize resources using Tag</a:t>
          </a:r>
        </a:p>
        <a:p>
          <a:pPr>
            <a:lnSpc>
              <a:spcPct val="100000"/>
            </a:lnSpc>
          </a:pPr>
          <a:endParaRPr lang="en-US" sz="1600" baseline="0"/>
        </a:p>
      </dgm:t>
    </dgm:pt>
    <dgm:pt modelId="{F78E00CC-CF5A-490D-9761-98BF9BBEBE81}" type="parTrans" cxnId="{9BCB4A4A-5AFB-416C-B71E-700A0C16278B}">
      <dgm:prSet/>
      <dgm:spPr/>
      <dgm:t>
        <a:bodyPr/>
        <a:lstStyle/>
        <a:p>
          <a:endParaRPr lang="en-US"/>
        </a:p>
      </dgm:t>
    </dgm:pt>
    <dgm:pt modelId="{AEA1F7A1-641B-43A3-A9AB-2280F7E5705D}" type="sibTrans" cxnId="{9BCB4A4A-5AFB-416C-B71E-700A0C16278B}">
      <dgm:prSet/>
      <dgm:spPr/>
      <dgm:t>
        <a:bodyPr/>
        <a:lstStyle/>
        <a:p>
          <a:endParaRPr lang="en-US"/>
        </a:p>
      </dgm:t>
    </dgm:pt>
    <dgm:pt modelId="{1DB09C2C-C6DE-42D9-9B02-58623CB26BCD}" type="pres">
      <dgm:prSet presAssocID="{A4DF165C-783B-4319-B2D9-AEEB987B3F49}" presName="root" presStyleCnt="0">
        <dgm:presLayoutVars>
          <dgm:dir/>
          <dgm:resizeHandles val="exact"/>
        </dgm:presLayoutVars>
      </dgm:prSet>
      <dgm:spPr/>
    </dgm:pt>
    <dgm:pt modelId="{F5A9E9B6-11D6-4D03-BC1D-6600A8068C9B}" type="pres">
      <dgm:prSet presAssocID="{286ABB97-C932-479A-A8E4-C536B365CD10}" presName="compNode" presStyleCnt="0"/>
      <dgm:spPr/>
    </dgm:pt>
    <dgm:pt modelId="{E6ED21B2-BAD0-43C4-B830-8554B9072A00}" type="pres">
      <dgm:prSet presAssocID="{286ABB97-C932-479A-A8E4-C536B365CD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56B277A5-AC66-4991-9A5C-87E2AF571DA1}" type="pres">
      <dgm:prSet presAssocID="{286ABB97-C932-479A-A8E4-C536B365CD10}" presName="iconSpace" presStyleCnt="0"/>
      <dgm:spPr/>
    </dgm:pt>
    <dgm:pt modelId="{D6F9B64A-2E06-4221-8261-E07D3EBCB219}" type="pres">
      <dgm:prSet presAssocID="{286ABB97-C932-479A-A8E4-C536B365CD10}" presName="parTx" presStyleLbl="revTx" presStyleIdx="0" presStyleCnt="8">
        <dgm:presLayoutVars>
          <dgm:chMax val="0"/>
          <dgm:chPref val="0"/>
        </dgm:presLayoutVars>
      </dgm:prSet>
      <dgm:spPr/>
    </dgm:pt>
    <dgm:pt modelId="{C9DE6AA5-7ACC-4537-89EB-5B1D6FF5E8F7}" type="pres">
      <dgm:prSet presAssocID="{286ABB97-C932-479A-A8E4-C536B365CD10}" presName="txSpace" presStyleCnt="0"/>
      <dgm:spPr/>
    </dgm:pt>
    <dgm:pt modelId="{5B9125FA-99EA-43BD-9649-B9D045B46BD2}" type="pres">
      <dgm:prSet presAssocID="{286ABB97-C932-479A-A8E4-C536B365CD10}" presName="desTx" presStyleLbl="revTx" presStyleIdx="1" presStyleCnt="8">
        <dgm:presLayoutVars/>
      </dgm:prSet>
      <dgm:spPr/>
    </dgm:pt>
    <dgm:pt modelId="{F1CFA247-6A17-4250-BBBC-756BA5CE2F6A}" type="pres">
      <dgm:prSet presAssocID="{F777F5A5-5211-44F2-99F8-1E5D764CD3EF}" presName="sibTrans" presStyleCnt="0"/>
      <dgm:spPr/>
    </dgm:pt>
    <dgm:pt modelId="{25FBF84B-BA13-4F5F-8A08-177D18D79FBC}" type="pres">
      <dgm:prSet presAssocID="{D95765E8-0381-4DBB-912C-D433A5E8F9C8}" presName="compNode" presStyleCnt="0"/>
      <dgm:spPr/>
    </dgm:pt>
    <dgm:pt modelId="{3319C221-D214-4272-9329-17164863E938}" type="pres">
      <dgm:prSet presAssocID="{D95765E8-0381-4DBB-912C-D433A5E8F9C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A9EDB83F-5019-4D3B-8F45-FA8A5FEE1DC0}" type="pres">
      <dgm:prSet presAssocID="{D95765E8-0381-4DBB-912C-D433A5E8F9C8}" presName="iconSpace" presStyleCnt="0"/>
      <dgm:spPr/>
    </dgm:pt>
    <dgm:pt modelId="{B4545E54-D73F-4E2C-AD76-89DCC0BDC273}" type="pres">
      <dgm:prSet presAssocID="{D95765E8-0381-4DBB-912C-D433A5E8F9C8}" presName="parTx" presStyleLbl="revTx" presStyleIdx="2" presStyleCnt="8">
        <dgm:presLayoutVars>
          <dgm:chMax val="0"/>
          <dgm:chPref val="0"/>
        </dgm:presLayoutVars>
      </dgm:prSet>
      <dgm:spPr/>
    </dgm:pt>
    <dgm:pt modelId="{19F70220-2B8E-4A7C-AEA4-3464B47F55F9}" type="pres">
      <dgm:prSet presAssocID="{D95765E8-0381-4DBB-912C-D433A5E8F9C8}" presName="txSpace" presStyleCnt="0"/>
      <dgm:spPr/>
    </dgm:pt>
    <dgm:pt modelId="{1AFAF0F1-9766-4C24-9E2C-F3704D696D01}" type="pres">
      <dgm:prSet presAssocID="{D95765E8-0381-4DBB-912C-D433A5E8F9C8}" presName="desTx" presStyleLbl="revTx" presStyleIdx="3" presStyleCnt="8">
        <dgm:presLayoutVars/>
      </dgm:prSet>
      <dgm:spPr/>
    </dgm:pt>
    <dgm:pt modelId="{6CB94B78-AB2D-421D-861C-3FF42559D27D}" type="pres">
      <dgm:prSet presAssocID="{183612BE-626E-4CD0-B6CF-FABC1D186D96}" presName="sibTrans" presStyleCnt="0"/>
      <dgm:spPr/>
    </dgm:pt>
    <dgm:pt modelId="{7004F3E1-984E-45BA-B382-2CB45FBF80A8}" type="pres">
      <dgm:prSet presAssocID="{0D565970-D796-4AAD-8637-0FC09A4DE034}" presName="compNode" presStyleCnt="0"/>
      <dgm:spPr/>
    </dgm:pt>
    <dgm:pt modelId="{D1971310-3945-4BCC-9632-0AF933A9C8E6}" type="pres">
      <dgm:prSet presAssocID="{0D565970-D796-4AAD-8637-0FC09A4DE03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C6C9EDD3-2E3D-4B7B-A7B5-6CF52110665D}" type="pres">
      <dgm:prSet presAssocID="{0D565970-D796-4AAD-8637-0FC09A4DE034}" presName="iconSpace" presStyleCnt="0"/>
      <dgm:spPr/>
    </dgm:pt>
    <dgm:pt modelId="{B4CE5CB3-AB61-429B-A7A5-4E050F038391}" type="pres">
      <dgm:prSet presAssocID="{0D565970-D796-4AAD-8637-0FC09A4DE034}" presName="parTx" presStyleLbl="revTx" presStyleIdx="4" presStyleCnt="8">
        <dgm:presLayoutVars>
          <dgm:chMax val="0"/>
          <dgm:chPref val="0"/>
        </dgm:presLayoutVars>
      </dgm:prSet>
      <dgm:spPr/>
    </dgm:pt>
    <dgm:pt modelId="{B79C5CA0-D4F9-42C3-85D3-1853E84EEA06}" type="pres">
      <dgm:prSet presAssocID="{0D565970-D796-4AAD-8637-0FC09A4DE034}" presName="txSpace" presStyleCnt="0"/>
      <dgm:spPr/>
    </dgm:pt>
    <dgm:pt modelId="{2700E99F-4D7B-4619-8BDA-1AC1116B3832}" type="pres">
      <dgm:prSet presAssocID="{0D565970-D796-4AAD-8637-0FC09A4DE034}" presName="desTx" presStyleLbl="revTx" presStyleIdx="5" presStyleCnt="8">
        <dgm:presLayoutVars/>
      </dgm:prSet>
      <dgm:spPr/>
    </dgm:pt>
    <dgm:pt modelId="{D43234F2-4618-4904-8BB9-88C7FAB8F671}" type="pres">
      <dgm:prSet presAssocID="{96ECABE5-AE0A-4342-9F17-89D3FBCDC751}" presName="sibTrans" presStyleCnt="0"/>
      <dgm:spPr/>
    </dgm:pt>
    <dgm:pt modelId="{B43F30AB-9349-42B3-B7A1-54524E815F2C}" type="pres">
      <dgm:prSet presAssocID="{DF5B4417-24FE-40AD-A971-5B54E50A741F}" presName="compNode" presStyleCnt="0"/>
      <dgm:spPr/>
    </dgm:pt>
    <dgm:pt modelId="{8C3379FC-DAF5-4521-B3C7-07D552CEEFC4}" type="pres">
      <dgm:prSet presAssocID="{DF5B4417-24FE-40AD-A971-5B54E50A741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 List"/>
        </a:ext>
      </dgm:extLst>
    </dgm:pt>
    <dgm:pt modelId="{8C780947-471F-470F-8737-DC185FC30551}" type="pres">
      <dgm:prSet presAssocID="{DF5B4417-24FE-40AD-A971-5B54E50A741F}" presName="iconSpace" presStyleCnt="0"/>
      <dgm:spPr/>
    </dgm:pt>
    <dgm:pt modelId="{551F8565-0B4E-40C2-AC0C-23AF9E08D242}" type="pres">
      <dgm:prSet presAssocID="{DF5B4417-24FE-40AD-A971-5B54E50A741F}" presName="parTx" presStyleLbl="revTx" presStyleIdx="6" presStyleCnt="8">
        <dgm:presLayoutVars>
          <dgm:chMax val="0"/>
          <dgm:chPref val="0"/>
        </dgm:presLayoutVars>
      </dgm:prSet>
      <dgm:spPr/>
    </dgm:pt>
    <dgm:pt modelId="{825E1A56-0631-441E-B01E-0ED51FCC21FB}" type="pres">
      <dgm:prSet presAssocID="{DF5B4417-24FE-40AD-A971-5B54E50A741F}" presName="txSpace" presStyleCnt="0"/>
      <dgm:spPr/>
    </dgm:pt>
    <dgm:pt modelId="{F110238D-E604-41C5-B623-42F75DB022A3}" type="pres">
      <dgm:prSet presAssocID="{DF5B4417-24FE-40AD-A971-5B54E50A741F}" presName="desTx" presStyleLbl="revTx" presStyleIdx="7" presStyleCnt="8">
        <dgm:presLayoutVars/>
      </dgm:prSet>
      <dgm:spPr/>
    </dgm:pt>
  </dgm:ptLst>
  <dgm:cxnLst>
    <dgm:cxn modelId="{1C695004-6431-422E-ACDC-3895C7753BCC}" type="presOf" srcId="{DF5B4417-24FE-40AD-A971-5B54E50A741F}" destId="{551F8565-0B4E-40C2-AC0C-23AF9E08D242}" srcOrd="0" destOrd="0" presId="urn:microsoft.com/office/officeart/2018/5/layout/CenteredIconLabelDescriptionList"/>
    <dgm:cxn modelId="{716D060B-D071-4FE3-AF30-D0E3B7D38F03}" srcId="{D95765E8-0381-4DBB-912C-D433A5E8F9C8}" destId="{EB6BC4B8-A487-4297-9DCA-CB3AB8119111}" srcOrd="2" destOrd="0" parTransId="{59348762-A2EE-4E3B-9ECF-4283C020A286}" sibTransId="{02AD589E-050E-49CB-AD3A-0DD64121D1A7}"/>
    <dgm:cxn modelId="{7F90E914-3FD3-4E5B-A661-6A3A99896D70}" type="presOf" srcId="{D95765E8-0381-4DBB-912C-D433A5E8F9C8}" destId="{B4545E54-D73F-4E2C-AD76-89DCC0BDC273}" srcOrd="0" destOrd="0" presId="urn:microsoft.com/office/officeart/2018/5/layout/CenteredIconLabelDescriptionList"/>
    <dgm:cxn modelId="{B03AD31D-CD8A-4C29-ABC2-6D2E823AFC72}" srcId="{0D565970-D796-4AAD-8637-0FC09A4DE034}" destId="{23ABAFED-5636-4182-8F59-8D53FC913D40}" srcOrd="1" destOrd="0" parTransId="{FC6BC55C-F506-4C2B-982D-C991F40CAC82}" sibTransId="{7208CC28-09CD-470D-8C2C-C73CA1099CC0}"/>
    <dgm:cxn modelId="{58CA641F-87EA-48BB-89E8-C552DB7A5523}" srcId="{A4DF165C-783B-4319-B2D9-AEEB987B3F49}" destId="{0D565970-D796-4AAD-8637-0FC09A4DE034}" srcOrd="2" destOrd="0" parTransId="{45862A20-E734-4E43-ACFC-05E920FC0E79}" sibTransId="{96ECABE5-AE0A-4342-9F17-89D3FBCDC751}"/>
    <dgm:cxn modelId="{F99A782D-146E-4F56-A001-BCEEA788E389}" type="presOf" srcId="{739DFB39-1E87-431B-B2CF-77169C620BC4}" destId="{F110238D-E604-41C5-B623-42F75DB022A3}" srcOrd="0" destOrd="1" presId="urn:microsoft.com/office/officeart/2018/5/layout/CenteredIconLabelDescriptionList"/>
    <dgm:cxn modelId="{306FA032-C8F4-43F1-B471-64169768568C}" srcId="{A4DF165C-783B-4319-B2D9-AEEB987B3F49}" destId="{DF5B4417-24FE-40AD-A971-5B54E50A741F}" srcOrd="3" destOrd="0" parTransId="{C0B05521-8A77-4454-AAEE-9847570867E7}" sibTransId="{1D234D56-61F0-4A88-9826-9771CC6AFA6F}"/>
    <dgm:cxn modelId="{5D9ABB5C-4AEF-449B-9B01-6C408F22907F}" srcId="{D95765E8-0381-4DBB-912C-D433A5E8F9C8}" destId="{1E68A764-1DBD-4F40-9E19-D97798BAEFD7}" srcOrd="1" destOrd="0" parTransId="{C95FF7C9-8E33-4D99-92BD-352AE6C60C3F}" sibTransId="{DE99F2C9-F718-4C90-B3B8-A35106B1CB1A}"/>
    <dgm:cxn modelId="{1DAAE45C-8780-4A13-A995-9EB9EF7F9D71}" srcId="{A4DF165C-783B-4319-B2D9-AEEB987B3F49}" destId="{286ABB97-C932-479A-A8E4-C536B365CD10}" srcOrd="0" destOrd="0" parTransId="{B9FBA70D-F35D-43F7-99B6-25EEFE15A498}" sibTransId="{F777F5A5-5211-44F2-99F8-1E5D764CD3EF}"/>
    <dgm:cxn modelId="{2F84F95D-9F2A-4960-A43A-245D742CDBFC}" type="presOf" srcId="{1E68A764-1DBD-4F40-9E19-D97798BAEFD7}" destId="{1AFAF0F1-9766-4C24-9E2C-F3704D696D01}" srcOrd="0" destOrd="1" presId="urn:microsoft.com/office/officeart/2018/5/layout/CenteredIconLabelDescriptionList"/>
    <dgm:cxn modelId="{0CA6AA5F-E75D-49E4-948B-9D2CEE21F55C}" srcId="{D95765E8-0381-4DBB-912C-D433A5E8F9C8}" destId="{4F48417A-F5B9-4D25-A2D9-4023F6E65CBD}" srcOrd="0" destOrd="0" parTransId="{307AC16C-7EFD-4A34-9B02-BA1899DAFB45}" sibTransId="{993E9162-8AEF-4D4B-A9DF-313732D889B4}"/>
    <dgm:cxn modelId="{6E23E244-072B-4D90-A9A5-0407DA00A7D4}" srcId="{0D565970-D796-4AAD-8637-0FC09A4DE034}" destId="{46584263-EEE1-47DD-85B8-74C1F1A04183}" srcOrd="2" destOrd="0" parTransId="{09D6AC8F-C3EF-4BC4-9242-79BD25E857A2}" sibTransId="{76381C08-62AB-4A77-9A54-0D659DF3F824}"/>
    <dgm:cxn modelId="{F54E0A65-4E9D-47BF-85DC-9843DDDF7BF0}" srcId="{A4DF165C-783B-4319-B2D9-AEEB987B3F49}" destId="{D95765E8-0381-4DBB-912C-D433A5E8F9C8}" srcOrd="1" destOrd="0" parTransId="{EC963DE6-21C8-4A0A-8ED1-2CC23583DA14}" sibTransId="{183612BE-626E-4CD0-B6CF-FABC1D186D96}"/>
    <dgm:cxn modelId="{F5C3E368-9104-458B-95B4-1213BE3875EE}" type="presOf" srcId="{0D565970-D796-4AAD-8637-0FC09A4DE034}" destId="{B4CE5CB3-AB61-429B-A7A5-4E050F038391}" srcOrd="0" destOrd="0" presId="urn:microsoft.com/office/officeart/2018/5/layout/CenteredIconLabelDescriptionList"/>
    <dgm:cxn modelId="{9BCB4A4A-5AFB-416C-B71E-700A0C16278B}" srcId="{DF5B4417-24FE-40AD-A971-5B54E50A741F}" destId="{739DFB39-1E87-431B-B2CF-77169C620BC4}" srcOrd="1" destOrd="0" parTransId="{F78E00CC-CF5A-490D-9761-98BF9BBEBE81}" sibTransId="{AEA1F7A1-641B-43A3-A9AB-2280F7E5705D}"/>
    <dgm:cxn modelId="{19ED7571-05A5-4651-940F-1BED50F3E610}" type="presOf" srcId="{45A7A59E-9A26-4EC9-A768-AE3666D79D88}" destId="{5B9125FA-99EA-43BD-9649-B9D045B46BD2}" srcOrd="0" destOrd="1" presId="urn:microsoft.com/office/officeart/2018/5/layout/CenteredIconLabelDescriptionList"/>
    <dgm:cxn modelId="{95AF1F74-68CE-4ECC-B791-872D5E20BB1C}" type="presOf" srcId="{4F48417A-F5B9-4D25-A2D9-4023F6E65CBD}" destId="{1AFAF0F1-9766-4C24-9E2C-F3704D696D01}" srcOrd="0" destOrd="0" presId="urn:microsoft.com/office/officeart/2018/5/layout/CenteredIconLabelDescriptionList"/>
    <dgm:cxn modelId="{BCA27A57-1EF6-4137-BEEF-B1B76CE566C3}" type="presOf" srcId="{F6362488-04B2-4286-A0BB-94105B6F64E8}" destId="{2700E99F-4D7B-4619-8BDA-1AC1116B3832}" srcOrd="0" destOrd="0" presId="urn:microsoft.com/office/officeart/2018/5/layout/CenteredIconLabelDescriptionList"/>
    <dgm:cxn modelId="{EE63617E-E425-4236-ABC2-CD9193A3DECB}" srcId="{286ABB97-C932-479A-A8E4-C536B365CD10}" destId="{675FEECE-BF8D-42B7-BCA2-F74D8BF9FCD7}" srcOrd="0" destOrd="0" parTransId="{5CF83437-F6E5-4129-AA26-14C50132E4D6}" sibTransId="{ABF9BC6D-B21B-49B0-A14D-E735C180DE6D}"/>
    <dgm:cxn modelId="{412B2289-0F9B-42AD-B286-EF49B1A086AE}" type="presOf" srcId="{675FEECE-BF8D-42B7-BCA2-F74D8BF9FCD7}" destId="{5B9125FA-99EA-43BD-9649-B9D045B46BD2}" srcOrd="0" destOrd="0" presId="urn:microsoft.com/office/officeart/2018/5/layout/CenteredIconLabelDescriptionList"/>
    <dgm:cxn modelId="{B99AC68E-0FE2-4614-929F-06A60F533046}" type="presOf" srcId="{23ABAFED-5636-4182-8F59-8D53FC913D40}" destId="{2700E99F-4D7B-4619-8BDA-1AC1116B3832}" srcOrd="0" destOrd="1" presId="urn:microsoft.com/office/officeart/2018/5/layout/CenteredIconLabelDescriptionList"/>
    <dgm:cxn modelId="{F3F65993-2C4C-4603-8CA5-AB7A4E7DBB6E}" type="presOf" srcId="{6C555D2D-4314-4FC2-94ED-BF565E56BB2F}" destId="{F110238D-E604-41C5-B623-42F75DB022A3}" srcOrd="0" destOrd="0" presId="urn:microsoft.com/office/officeart/2018/5/layout/CenteredIconLabelDescriptionList"/>
    <dgm:cxn modelId="{0B046EA6-6765-43FA-87E9-AF1CFA3D8095}" type="presOf" srcId="{A4DF165C-783B-4319-B2D9-AEEB987B3F49}" destId="{1DB09C2C-C6DE-42D9-9B02-58623CB26BCD}" srcOrd="0" destOrd="0" presId="urn:microsoft.com/office/officeart/2018/5/layout/CenteredIconLabelDescriptionList"/>
    <dgm:cxn modelId="{C51715AF-9DBE-4BC2-ACE4-AC7092031B11}" type="presOf" srcId="{46584263-EEE1-47DD-85B8-74C1F1A04183}" destId="{2700E99F-4D7B-4619-8BDA-1AC1116B3832}" srcOrd="0" destOrd="2" presId="urn:microsoft.com/office/officeart/2018/5/layout/CenteredIconLabelDescriptionList"/>
    <dgm:cxn modelId="{C5ED9AB1-9723-468E-948D-710906AF001A}" type="presOf" srcId="{C1B44202-C282-4715-AE75-04904588C206}" destId="{5B9125FA-99EA-43BD-9649-B9D045B46BD2}" srcOrd="0" destOrd="2" presId="urn:microsoft.com/office/officeart/2018/5/layout/CenteredIconLabelDescriptionList"/>
    <dgm:cxn modelId="{2185ADB2-77D1-4618-B5F7-517009EB8926}" type="presOf" srcId="{286ABB97-C932-479A-A8E4-C536B365CD10}" destId="{D6F9B64A-2E06-4221-8261-E07D3EBCB219}" srcOrd="0" destOrd="0" presId="urn:microsoft.com/office/officeart/2018/5/layout/CenteredIconLabelDescriptionList"/>
    <dgm:cxn modelId="{156119B9-5856-47D5-83CC-33E032AA5165}" type="presOf" srcId="{EB6BC4B8-A487-4297-9DCA-CB3AB8119111}" destId="{1AFAF0F1-9766-4C24-9E2C-F3704D696D01}" srcOrd="0" destOrd="2" presId="urn:microsoft.com/office/officeart/2018/5/layout/CenteredIconLabelDescriptionList"/>
    <dgm:cxn modelId="{01E309C5-0006-4210-ABFA-FFCC0C4E4C4F}" srcId="{286ABB97-C932-479A-A8E4-C536B365CD10}" destId="{C1B44202-C282-4715-AE75-04904588C206}" srcOrd="2" destOrd="0" parTransId="{834DF156-A244-4045-BCAE-7E83E15869A2}" sibTransId="{831FD210-39A3-4604-824E-E871A39FE519}"/>
    <dgm:cxn modelId="{9BA785DB-08BE-4E11-BC25-CEE50E211097}" srcId="{DF5B4417-24FE-40AD-A971-5B54E50A741F}" destId="{6C555D2D-4314-4FC2-94ED-BF565E56BB2F}" srcOrd="0" destOrd="0" parTransId="{B0770828-51BE-4033-AF6D-4ECB68727C45}" sibTransId="{564F2F56-EFDF-4B70-97B4-2D6EB33E5D4E}"/>
    <dgm:cxn modelId="{CE9F32E3-B92B-4EF0-8248-A02F1E07CC68}" srcId="{0D565970-D796-4AAD-8637-0FC09A4DE034}" destId="{F6362488-04B2-4286-A0BB-94105B6F64E8}" srcOrd="0" destOrd="0" parTransId="{998A7E1C-BAF1-4790-A639-1EDFA6B7FD6D}" sibTransId="{D671AFBF-A5BC-4304-A61F-7F3411BA4F97}"/>
    <dgm:cxn modelId="{3A1DC0FB-DF2A-45DF-BA43-7423D2A9BEE5}" srcId="{286ABB97-C932-479A-A8E4-C536B365CD10}" destId="{45A7A59E-9A26-4EC9-A768-AE3666D79D88}" srcOrd="1" destOrd="0" parTransId="{74CCB3CD-48D8-4A19-8A0A-4745A877EDF6}" sibTransId="{14C25B14-1AA6-4C63-9DF4-5969D8AB221A}"/>
    <dgm:cxn modelId="{580489D8-E6DC-4EEA-865D-00E5975F4700}" type="presParOf" srcId="{1DB09C2C-C6DE-42D9-9B02-58623CB26BCD}" destId="{F5A9E9B6-11D6-4D03-BC1D-6600A8068C9B}" srcOrd="0" destOrd="0" presId="urn:microsoft.com/office/officeart/2018/5/layout/CenteredIconLabelDescriptionList"/>
    <dgm:cxn modelId="{A3AC8AC0-E8E7-4251-8275-DB9D801397C2}" type="presParOf" srcId="{F5A9E9B6-11D6-4D03-BC1D-6600A8068C9B}" destId="{E6ED21B2-BAD0-43C4-B830-8554B9072A00}" srcOrd="0" destOrd="0" presId="urn:microsoft.com/office/officeart/2018/5/layout/CenteredIconLabelDescriptionList"/>
    <dgm:cxn modelId="{6C381819-AEAB-4855-9D8F-8C6E73929EBD}" type="presParOf" srcId="{F5A9E9B6-11D6-4D03-BC1D-6600A8068C9B}" destId="{56B277A5-AC66-4991-9A5C-87E2AF571DA1}" srcOrd="1" destOrd="0" presId="urn:microsoft.com/office/officeart/2018/5/layout/CenteredIconLabelDescriptionList"/>
    <dgm:cxn modelId="{7B3DAD16-35FC-434B-9654-A1CB60AF35C1}" type="presParOf" srcId="{F5A9E9B6-11D6-4D03-BC1D-6600A8068C9B}" destId="{D6F9B64A-2E06-4221-8261-E07D3EBCB219}" srcOrd="2" destOrd="0" presId="urn:microsoft.com/office/officeart/2018/5/layout/CenteredIconLabelDescriptionList"/>
    <dgm:cxn modelId="{C1122DAA-0B68-4AFC-8846-A1144C71AD80}" type="presParOf" srcId="{F5A9E9B6-11D6-4D03-BC1D-6600A8068C9B}" destId="{C9DE6AA5-7ACC-4537-89EB-5B1D6FF5E8F7}" srcOrd="3" destOrd="0" presId="urn:microsoft.com/office/officeart/2018/5/layout/CenteredIconLabelDescriptionList"/>
    <dgm:cxn modelId="{6A09AAC6-F02E-4D4A-9F53-81283127DD5C}" type="presParOf" srcId="{F5A9E9B6-11D6-4D03-BC1D-6600A8068C9B}" destId="{5B9125FA-99EA-43BD-9649-B9D045B46BD2}" srcOrd="4" destOrd="0" presId="urn:microsoft.com/office/officeart/2018/5/layout/CenteredIconLabelDescriptionList"/>
    <dgm:cxn modelId="{BA2DCD10-C6E2-45D5-A84E-D06459B73A01}" type="presParOf" srcId="{1DB09C2C-C6DE-42D9-9B02-58623CB26BCD}" destId="{F1CFA247-6A17-4250-BBBC-756BA5CE2F6A}" srcOrd="1" destOrd="0" presId="urn:microsoft.com/office/officeart/2018/5/layout/CenteredIconLabelDescriptionList"/>
    <dgm:cxn modelId="{6FAC256E-2BF5-489C-B442-5FC3E9EBCAF6}" type="presParOf" srcId="{1DB09C2C-C6DE-42D9-9B02-58623CB26BCD}" destId="{25FBF84B-BA13-4F5F-8A08-177D18D79FBC}" srcOrd="2" destOrd="0" presId="urn:microsoft.com/office/officeart/2018/5/layout/CenteredIconLabelDescriptionList"/>
    <dgm:cxn modelId="{6B800631-F07B-4A45-A247-782AFC7FF84C}" type="presParOf" srcId="{25FBF84B-BA13-4F5F-8A08-177D18D79FBC}" destId="{3319C221-D214-4272-9329-17164863E938}" srcOrd="0" destOrd="0" presId="urn:microsoft.com/office/officeart/2018/5/layout/CenteredIconLabelDescriptionList"/>
    <dgm:cxn modelId="{DD554552-AB1B-42D0-B42F-6D737622ABC0}" type="presParOf" srcId="{25FBF84B-BA13-4F5F-8A08-177D18D79FBC}" destId="{A9EDB83F-5019-4D3B-8F45-FA8A5FEE1DC0}" srcOrd="1" destOrd="0" presId="urn:microsoft.com/office/officeart/2018/5/layout/CenteredIconLabelDescriptionList"/>
    <dgm:cxn modelId="{EFE445C0-C2F9-45C2-9461-91926C0D9B75}" type="presParOf" srcId="{25FBF84B-BA13-4F5F-8A08-177D18D79FBC}" destId="{B4545E54-D73F-4E2C-AD76-89DCC0BDC273}" srcOrd="2" destOrd="0" presId="urn:microsoft.com/office/officeart/2018/5/layout/CenteredIconLabelDescriptionList"/>
    <dgm:cxn modelId="{37199CC0-FD40-4438-9D94-4D5D57D026BC}" type="presParOf" srcId="{25FBF84B-BA13-4F5F-8A08-177D18D79FBC}" destId="{19F70220-2B8E-4A7C-AEA4-3464B47F55F9}" srcOrd="3" destOrd="0" presId="urn:microsoft.com/office/officeart/2018/5/layout/CenteredIconLabelDescriptionList"/>
    <dgm:cxn modelId="{120F925F-96E6-4D9C-93F0-10BC047CB99B}" type="presParOf" srcId="{25FBF84B-BA13-4F5F-8A08-177D18D79FBC}" destId="{1AFAF0F1-9766-4C24-9E2C-F3704D696D01}" srcOrd="4" destOrd="0" presId="urn:microsoft.com/office/officeart/2018/5/layout/CenteredIconLabelDescriptionList"/>
    <dgm:cxn modelId="{22A51C20-E6F2-484A-B5EF-9438D56703F8}" type="presParOf" srcId="{1DB09C2C-C6DE-42D9-9B02-58623CB26BCD}" destId="{6CB94B78-AB2D-421D-861C-3FF42559D27D}" srcOrd="3" destOrd="0" presId="urn:microsoft.com/office/officeart/2018/5/layout/CenteredIconLabelDescriptionList"/>
    <dgm:cxn modelId="{9315BB36-4699-4AC6-9623-30FD54858CB3}" type="presParOf" srcId="{1DB09C2C-C6DE-42D9-9B02-58623CB26BCD}" destId="{7004F3E1-984E-45BA-B382-2CB45FBF80A8}" srcOrd="4" destOrd="0" presId="urn:microsoft.com/office/officeart/2018/5/layout/CenteredIconLabelDescriptionList"/>
    <dgm:cxn modelId="{B097A22F-7D25-4650-BC86-5007DF42CE6E}" type="presParOf" srcId="{7004F3E1-984E-45BA-B382-2CB45FBF80A8}" destId="{D1971310-3945-4BCC-9632-0AF933A9C8E6}" srcOrd="0" destOrd="0" presId="urn:microsoft.com/office/officeart/2018/5/layout/CenteredIconLabelDescriptionList"/>
    <dgm:cxn modelId="{CDDA623C-69A4-490E-AB72-1C92894908A1}" type="presParOf" srcId="{7004F3E1-984E-45BA-B382-2CB45FBF80A8}" destId="{C6C9EDD3-2E3D-4B7B-A7B5-6CF52110665D}" srcOrd="1" destOrd="0" presId="urn:microsoft.com/office/officeart/2018/5/layout/CenteredIconLabelDescriptionList"/>
    <dgm:cxn modelId="{4573A88A-B785-4517-B156-EDA0A9906F2C}" type="presParOf" srcId="{7004F3E1-984E-45BA-B382-2CB45FBF80A8}" destId="{B4CE5CB3-AB61-429B-A7A5-4E050F038391}" srcOrd="2" destOrd="0" presId="urn:microsoft.com/office/officeart/2018/5/layout/CenteredIconLabelDescriptionList"/>
    <dgm:cxn modelId="{1C37F208-76EC-4B8C-B72F-0D32627E34AD}" type="presParOf" srcId="{7004F3E1-984E-45BA-B382-2CB45FBF80A8}" destId="{B79C5CA0-D4F9-42C3-85D3-1853E84EEA06}" srcOrd="3" destOrd="0" presId="urn:microsoft.com/office/officeart/2018/5/layout/CenteredIconLabelDescriptionList"/>
    <dgm:cxn modelId="{2F5E71D0-049F-48CB-9395-03D64CCCC21B}" type="presParOf" srcId="{7004F3E1-984E-45BA-B382-2CB45FBF80A8}" destId="{2700E99F-4D7B-4619-8BDA-1AC1116B3832}" srcOrd="4" destOrd="0" presId="urn:microsoft.com/office/officeart/2018/5/layout/CenteredIconLabelDescriptionList"/>
    <dgm:cxn modelId="{6F0E51B8-11C9-42D6-A7A6-F215E34E90C3}" type="presParOf" srcId="{1DB09C2C-C6DE-42D9-9B02-58623CB26BCD}" destId="{D43234F2-4618-4904-8BB9-88C7FAB8F671}" srcOrd="5" destOrd="0" presId="urn:microsoft.com/office/officeart/2018/5/layout/CenteredIconLabelDescriptionList"/>
    <dgm:cxn modelId="{50803ADE-C982-4413-BF7A-FEBAC92F073D}" type="presParOf" srcId="{1DB09C2C-C6DE-42D9-9B02-58623CB26BCD}" destId="{B43F30AB-9349-42B3-B7A1-54524E815F2C}" srcOrd="6" destOrd="0" presId="urn:microsoft.com/office/officeart/2018/5/layout/CenteredIconLabelDescriptionList"/>
    <dgm:cxn modelId="{0639BBA6-123B-4061-8A6E-4196E8B7B4AB}" type="presParOf" srcId="{B43F30AB-9349-42B3-B7A1-54524E815F2C}" destId="{8C3379FC-DAF5-4521-B3C7-07D552CEEFC4}" srcOrd="0" destOrd="0" presId="urn:microsoft.com/office/officeart/2018/5/layout/CenteredIconLabelDescriptionList"/>
    <dgm:cxn modelId="{36F58250-B70A-470D-9BCA-9344F60F5749}" type="presParOf" srcId="{B43F30AB-9349-42B3-B7A1-54524E815F2C}" destId="{8C780947-471F-470F-8737-DC185FC30551}" srcOrd="1" destOrd="0" presId="urn:microsoft.com/office/officeart/2018/5/layout/CenteredIconLabelDescriptionList"/>
    <dgm:cxn modelId="{E3E659CB-96D0-4B16-B754-396EA60FC9B9}" type="presParOf" srcId="{B43F30AB-9349-42B3-B7A1-54524E815F2C}" destId="{551F8565-0B4E-40C2-AC0C-23AF9E08D242}" srcOrd="2" destOrd="0" presId="urn:microsoft.com/office/officeart/2018/5/layout/CenteredIconLabelDescriptionList"/>
    <dgm:cxn modelId="{74936DE4-01CC-4674-B47C-2D4B2C91B50C}" type="presParOf" srcId="{B43F30AB-9349-42B3-B7A1-54524E815F2C}" destId="{825E1A56-0631-441E-B01E-0ED51FCC21FB}" srcOrd="3" destOrd="0" presId="urn:microsoft.com/office/officeart/2018/5/layout/CenteredIconLabelDescriptionList"/>
    <dgm:cxn modelId="{10468BD6-88CF-4076-BEAA-34E1FC830BC4}" type="presParOf" srcId="{B43F30AB-9349-42B3-B7A1-54524E815F2C}" destId="{F110238D-E604-41C5-B623-42F75DB022A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D21B2-BAD0-43C4-B830-8554B9072A00}">
      <dsp:nvSpPr>
        <dsp:cNvPr id="0" name=""/>
        <dsp:cNvSpPr/>
      </dsp:nvSpPr>
      <dsp:spPr>
        <a:xfrm>
          <a:off x="793120" y="615787"/>
          <a:ext cx="851976" cy="8519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6F9B64A-2E06-4221-8261-E07D3EBCB219}">
      <dsp:nvSpPr>
        <dsp:cNvPr id="0" name=""/>
        <dsp:cNvSpPr/>
      </dsp:nvSpPr>
      <dsp:spPr>
        <a:xfrm>
          <a:off x="1999" y="1622665"/>
          <a:ext cx="2434218" cy="61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Inventory</a:t>
          </a:r>
          <a:endParaRPr lang="en-US" sz="1800" kern="1200"/>
        </a:p>
      </dsp:txBody>
      <dsp:txXfrm>
        <a:off x="1999" y="1622665"/>
        <a:ext cx="2434218" cy="616161"/>
      </dsp:txXfrm>
    </dsp:sp>
    <dsp:sp modelId="{5B9125FA-99EA-43BD-9649-B9D045B46BD2}">
      <dsp:nvSpPr>
        <dsp:cNvPr id="0" name=""/>
        <dsp:cNvSpPr/>
      </dsp:nvSpPr>
      <dsp:spPr>
        <a:xfrm>
          <a:off x="1999" y="2310874"/>
          <a:ext cx="2434218" cy="19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Windows and Linux servers</a:t>
          </a:r>
          <a:endParaRPr lang="en-US" sz="1600" kern="1200"/>
        </a:p>
        <a:p>
          <a:pPr marL="0" lvl="0" indent="0" algn="ctr" defTabSz="711200">
            <a:lnSpc>
              <a:spcPct val="100000"/>
            </a:lnSpc>
            <a:spcBef>
              <a:spcPct val="0"/>
            </a:spcBef>
            <a:spcAft>
              <a:spcPct val="35000"/>
            </a:spcAft>
            <a:buNone/>
          </a:pPr>
          <a:r>
            <a:rPr lang="en-US" sz="1600" kern="1200" baseline="0"/>
            <a:t>Physical and virtual machines</a:t>
          </a:r>
        </a:p>
        <a:p>
          <a:pPr marL="0" lvl="0" indent="0" algn="ctr" defTabSz="711200">
            <a:lnSpc>
              <a:spcPct val="100000"/>
            </a:lnSpc>
            <a:spcBef>
              <a:spcPct val="0"/>
            </a:spcBef>
            <a:spcAft>
              <a:spcPct val="35000"/>
            </a:spcAft>
            <a:buNone/>
          </a:pPr>
          <a:r>
            <a:rPr lang="en-US" sz="1600" kern="1200" baseline="0"/>
            <a:t>Private datacenter and other hosted cloud</a:t>
          </a:r>
          <a:endParaRPr lang="en-US" sz="1600" kern="1200"/>
        </a:p>
        <a:p>
          <a:pPr marL="0" lvl="0" indent="0" algn="ctr" defTabSz="711200">
            <a:lnSpc>
              <a:spcPct val="100000"/>
            </a:lnSpc>
            <a:spcBef>
              <a:spcPct val="0"/>
            </a:spcBef>
            <a:spcAft>
              <a:spcPct val="35000"/>
            </a:spcAft>
            <a:buNone/>
          </a:pPr>
          <a:r>
            <a:rPr lang="en-US" sz="1600" kern="1200" baseline="0"/>
            <a:t>Domain agnostic</a:t>
          </a:r>
          <a:endParaRPr lang="en-US" sz="1600" kern="1200"/>
        </a:p>
      </dsp:txBody>
      <dsp:txXfrm>
        <a:off x="1999" y="2310874"/>
        <a:ext cx="2434218" cy="1907275"/>
      </dsp:txXfrm>
    </dsp:sp>
    <dsp:sp modelId="{3319C221-D214-4272-9329-17164863E938}">
      <dsp:nvSpPr>
        <dsp:cNvPr id="0" name=""/>
        <dsp:cNvSpPr/>
      </dsp:nvSpPr>
      <dsp:spPr>
        <a:xfrm>
          <a:off x="3653327" y="615787"/>
          <a:ext cx="851976" cy="8519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545E54-D73F-4E2C-AD76-89DCC0BDC273}">
      <dsp:nvSpPr>
        <dsp:cNvPr id="0" name=""/>
        <dsp:cNvSpPr/>
      </dsp:nvSpPr>
      <dsp:spPr>
        <a:xfrm>
          <a:off x="2862206" y="1622665"/>
          <a:ext cx="2434218" cy="61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Governance and security</a:t>
          </a:r>
          <a:endParaRPr lang="en-US" sz="1800" kern="1200"/>
        </a:p>
      </dsp:txBody>
      <dsp:txXfrm>
        <a:off x="2862206" y="1622665"/>
        <a:ext cx="2434218" cy="616161"/>
      </dsp:txXfrm>
    </dsp:sp>
    <dsp:sp modelId="{1AFAF0F1-9766-4C24-9E2C-F3704D696D01}">
      <dsp:nvSpPr>
        <dsp:cNvPr id="0" name=""/>
        <dsp:cNvSpPr/>
      </dsp:nvSpPr>
      <dsp:spPr>
        <a:xfrm>
          <a:off x="2862206" y="2310874"/>
          <a:ext cx="2434218" cy="19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Available built-in policies manage Azure and Azure Arc servers</a:t>
          </a:r>
          <a:endParaRPr lang="en-US" sz="1600" kern="1200"/>
        </a:p>
        <a:p>
          <a:pPr marL="0" lvl="0" indent="0" algn="ctr" defTabSz="711200">
            <a:lnSpc>
              <a:spcPct val="100000"/>
            </a:lnSpc>
            <a:spcBef>
              <a:spcPct val="0"/>
            </a:spcBef>
            <a:spcAft>
              <a:spcPct val="35000"/>
            </a:spcAft>
            <a:buNone/>
          </a:pPr>
          <a:r>
            <a:rPr lang="en-US" sz="1600" kern="1200" baseline="0"/>
            <a:t>Security baseline policy</a:t>
          </a:r>
          <a:endParaRPr lang="en-US" sz="1600" kern="1200"/>
        </a:p>
        <a:p>
          <a:pPr marL="0" lvl="0" indent="0" algn="ctr" defTabSz="711200">
            <a:lnSpc>
              <a:spcPct val="100000"/>
            </a:lnSpc>
            <a:spcBef>
              <a:spcPct val="0"/>
            </a:spcBef>
            <a:spcAft>
              <a:spcPct val="35000"/>
            </a:spcAft>
            <a:buNone/>
          </a:pPr>
          <a:r>
            <a:rPr lang="en-US" sz="1600" kern="1200" baseline="0"/>
            <a:t>One place to view compliance</a:t>
          </a:r>
          <a:endParaRPr lang="en-US" sz="1600" kern="1200"/>
        </a:p>
      </dsp:txBody>
      <dsp:txXfrm>
        <a:off x="2862206" y="2310874"/>
        <a:ext cx="2434218" cy="1907275"/>
      </dsp:txXfrm>
    </dsp:sp>
    <dsp:sp modelId="{D1971310-3945-4BCC-9632-0AF933A9C8E6}">
      <dsp:nvSpPr>
        <dsp:cNvPr id="0" name=""/>
        <dsp:cNvSpPr/>
      </dsp:nvSpPr>
      <dsp:spPr>
        <a:xfrm>
          <a:off x="6513534" y="615787"/>
          <a:ext cx="851976" cy="8519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CE5CB3-AB61-429B-A7A5-4E050F038391}">
      <dsp:nvSpPr>
        <dsp:cNvPr id="0" name=""/>
        <dsp:cNvSpPr/>
      </dsp:nvSpPr>
      <dsp:spPr>
        <a:xfrm>
          <a:off x="5722413" y="1622665"/>
          <a:ext cx="2434218" cy="61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Role based access</a:t>
          </a:r>
          <a:endParaRPr lang="en-US" sz="1800" kern="1200"/>
        </a:p>
      </dsp:txBody>
      <dsp:txXfrm>
        <a:off x="5722413" y="1622665"/>
        <a:ext cx="2434218" cy="616161"/>
      </dsp:txXfrm>
    </dsp:sp>
    <dsp:sp modelId="{2700E99F-4D7B-4619-8BDA-1AC1116B3832}">
      <dsp:nvSpPr>
        <dsp:cNvPr id="0" name=""/>
        <dsp:cNvSpPr/>
      </dsp:nvSpPr>
      <dsp:spPr>
        <a:xfrm>
          <a:off x="5722413" y="2310874"/>
          <a:ext cx="2434218" cy="19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Central IT at scale operations</a:t>
          </a:r>
          <a:endParaRPr lang="en-US" sz="1600" kern="1200"/>
        </a:p>
        <a:p>
          <a:pPr marL="0" lvl="0" indent="0" algn="ctr" defTabSz="711200">
            <a:lnSpc>
              <a:spcPct val="100000"/>
            </a:lnSpc>
            <a:spcBef>
              <a:spcPct val="0"/>
            </a:spcBef>
            <a:spcAft>
              <a:spcPct val="35000"/>
            </a:spcAft>
            <a:buNone/>
          </a:pPr>
          <a:r>
            <a:rPr lang="en-US" sz="1600" kern="1200" baseline="0"/>
            <a:t>Workload owners manage based on their access</a:t>
          </a:r>
          <a:endParaRPr lang="en-US" sz="1600" kern="1200"/>
        </a:p>
        <a:p>
          <a:pPr marL="0" lvl="0" indent="0" algn="ctr" defTabSz="711200">
            <a:lnSpc>
              <a:spcPct val="100000"/>
            </a:lnSpc>
            <a:spcBef>
              <a:spcPct val="0"/>
            </a:spcBef>
            <a:spcAft>
              <a:spcPct val="35000"/>
            </a:spcAft>
            <a:buNone/>
          </a:pPr>
          <a:r>
            <a:rPr lang="en-US" sz="1600" kern="1200" baseline="0"/>
            <a:t>Lighthouse for MSPs</a:t>
          </a:r>
        </a:p>
        <a:p>
          <a:pPr marL="0" lvl="0" indent="0" algn="ctr" defTabSz="711200">
            <a:lnSpc>
              <a:spcPct val="100000"/>
            </a:lnSpc>
            <a:spcBef>
              <a:spcPct val="0"/>
            </a:spcBef>
            <a:spcAft>
              <a:spcPct val="35000"/>
            </a:spcAft>
            <a:buNone/>
          </a:pPr>
          <a:r>
            <a:rPr lang="en-US" sz="1600" kern="1200" baseline="0"/>
            <a:t>Resource centric log access</a:t>
          </a:r>
          <a:endParaRPr lang="en-US" sz="1600" kern="1200"/>
        </a:p>
      </dsp:txBody>
      <dsp:txXfrm>
        <a:off x="5722413" y="2310874"/>
        <a:ext cx="2434218" cy="1907275"/>
      </dsp:txXfrm>
    </dsp:sp>
    <dsp:sp modelId="{8C3379FC-DAF5-4521-B3C7-07D552CEEFC4}">
      <dsp:nvSpPr>
        <dsp:cNvPr id="0" name=""/>
        <dsp:cNvSpPr/>
      </dsp:nvSpPr>
      <dsp:spPr>
        <a:xfrm>
          <a:off x="9373741" y="615787"/>
          <a:ext cx="851976" cy="8519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1F8565-0B4E-40C2-AC0C-23AF9E08D242}">
      <dsp:nvSpPr>
        <dsp:cNvPr id="0" name=""/>
        <dsp:cNvSpPr/>
      </dsp:nvSpPr>
      <dsp:spPr>
        <a:xfrm>
          <a:off x="8582620" y="1622665"/>
          <a:ext cx="2434218" cy="616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baseline="0"/>
            <a:t>One central place to manage at-scale</a:t>
          </a:r>
          <a:endParaRPr lang="en-US" sz="1800" kern="1200"/>
        </a:p>
      </dsp:txBody>
      <dsp:txXfrm>
        <a:off x="8582620" y="1622665"/>
        <a:ext cx="2434218" cy="616161"/>
      </dsp:txXfrm>
    </dsp:sp>
    <dsp:sp modelId="{F110238D-E604-41C5-B623-42F75DB022A3}">
      <dsp:nvSpPr>
        <dsp:cNvPr id="0" name=""/>
        <dsp:cNvSpPr/>
      </dsp:nvSpPr>
      <dsp:spPr>
        <a:xfrm>
          <a:off x="8582620" y="2310874"/>
          <a:ext cx="2434218" cy="19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baseline="0"/>
            <a:t>Searchable inventory</a:t>
          </a:r>
          <a:endParaRPr lang="en-US" sz="1600" kern="1200"/>
        </a:p>
        <a:p>
          <a:pPr marL="0" lvl="0" indent="0" algn="ctr" defTabSz="711200">
            <a:lnSpc>
              <a:spcPct val="100000"/>
            </a:lnSpc>
            <a:spcBef>
              <a:spcPct val="0"/>
            </a:spcBef>
            <a:spcAft>
              <a:spcPct val="35000"/>
            </a:spcAft>
            <a:buNone/>
          </a:pPr>
          <a:r>
            <a:rPr lang="en-US" sz="1600" kern="1200" baseline="0"/>
            <a:t>Consistent experience through the Portal</a:t>
          </a:r>
        </a:p>
        <a:p>
          <a:pPr marL="0" lvl="0" indent="0" algn="ctr" defTabSz="711200">
            <a:lnSpc>
              <a:spcPct val="100000"/>
            </a:lnSpc>
            <a:spcBef>
              <a:spcPct val="0"/>
            </a:spcBef>
            <a:spcAft>
              <a:spcPct val="35000"/>
            </a:spcAft>
            <a:buNone/>
          </a:pPr>
          <a:r>
            <a:rPr lang="en-US" sz="1600" kern="1200" baseline="0"/>
            <a:t>Organize resources using Tag</a:t>
          </a:r>
        </a:p>
        <a:p>
          <a:pPr marL="0" lvl="0" indent="0" algn="ctr" defTabSz="711200">
            <a:lnSpc>
              <a:spcPct val="100000"/>
            </a:lnSpc>
            <a:spcBef>
              <a:spcPct val="0"/>
            </a:spcBef>
            <a:spcAft>
              <a:spcPct val="35000"/>
            </a:spcAft>
            <a:buNone/>
          </a:pPr>
          <a:endParaRPr lang="en-US" sz="1600" kern="1200" baseline="0"/>
        </a:p>
      </dsp:txBody>
      <dsp:txXfrm>
        <a:off x="8582620" y="2310874"/>
        <a:ext cx="2434218" cy="1907275"/>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B998A5-1985-41F0-A34D-6220D3A0083D}" type="datetimeFigureOut">
              <a:rPr lang="en-US" smtClean="0"/>
              <a:t>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1B100-ABB0-4ABC-90E9-C09931EA619C}" type="slidenum">
              <a:rPr lang="en-US" smtClean="0"/>
              <a:t>‹#›</a:t>
            </a:fld>
            <a:endParaRPr lang="en-US"/>
          </a:p>
        </p:txBody>
      </p:sp>
    </p:spTree>
    <p:extLst>
      <p:ext uri="{BB962C8B-B14F-4D97-AF65-F5344CB8AC3E}">
        <p14:creationId xmlns:p14="http://schemas.microsoft.com/office/powerpoint/2010/main" val="74881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rPr>
              <a:t>How to govern and operate disparate environments at scale?</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rPr>
              <a:t>How to ensure integrated security across the entire organization?</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rPr>
              <a:t>How to best enable innovation and developer agility?</a:t>
            </a: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dirty="0">
              <a:ln w="3175">
                <a:noFill/>
              </a:ln>
              <a:solidFill>
                <a:srgbClr val="282828"/>
              </a:solidFill>
              <a:effectLst/>
              <a:uLnTx/>
              <a:uFillTx/>
              <a:latin typeface="Segoe UI"/>
              <a:ea typeface="+mn-ea"/>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stay online for another 10min so you have enough time to ask you </a:t>
            </a:r>
            <a:r>
              <a:rPr lang="en-US" err="1"/>
              <a:t>rquestions</a:t>
            </a:r>
            <a:r>
              <a:rPr lang="en-US"/>
              <a:t>. </a:t>
            </a:r>
          </a:p>
        </p:txBody>
      </p:sp>
      <p:sp>
        <p:nvSpPr>
          <p:cNvPr id="4" name="Slide Number Placeholder 3"/>
          <p:cNvSpPr>
            <a:spLocks noGrp="1"/>
          </p:cNvSpPr>
          <p:nvPr>
            <p:ph type="sldNum" sz="quarter" idx="5"/>
          </p:nvPr>
        </p:nvSpPr>
        <p:spPr/>
        <p:txBody>
          <a:bodyPr/>
          <a:lstStyle/>
          <a:p>
            <a:fld id="{1E81B100-ABB0-4ABC-90E9-C09931EA619C}" type="slidenum">
              <a:rPr lang="en-US" smtClean="0"/>
              <a:t>24</a:t>
            </a:fld>
            <a:endParaRPr lang="en-US"/>
          </a:p>
        </p:txBody>
      </p:sp>
    </p:spTree>
    <p:extLst>
      <p:ext uri="{BB962C8B-B14F-4D97-AF65-F5344CB8AC3E}">
        <p14:creationId xmlns:p14="http://schemas.microsoft.com/office/powerpoint/2010/main" val="3100114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Description &gt; AKA(linked)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3BBB82-20C5-40AE-B497-E78CB69A80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95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50BFD3E-08BC-49E8-8BB5-714EC69F61E0}" type="slidenum">
              <a:rPr lang="en-US" smtClean="0">
                <a:solidFill>
                  <a:prstClr val="black"/>
                </a:solidFill>
              </a:rPr>
              <a:pPr>
                <a:defRPr/>
              </a:pPr>
              <a:t>26</a:t>
            </a:fld>
            <a:endParaRPr lang="en-US">
              <a:solidFill>
                <a:prstClr val="black"/>
              </a:solidFill>
            </a:endParaRPr>
          </a:p>
        </p:txBody>
      </p:sp>
    </p:spTree>
    <p:extLst>
      <p:ext uri="{BB962C8B-B14F-4D97-AF65-F5344CB8AC3E}">
        <p14:creationId xmlns:p14="http://schemas.microsoft.com/office/powerpoint/2010/main" val="1992339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a:solidFill>
                  <a:schemeClr val="tx1"/>
                </a:solidFill>
                <a:effectLst/>
                <a:latin typeface="Segoe UI Light" pitchFamily="34" charset="0"/>
                <a:ea typeface="+mn-ea"/>
                <a:cs typeface="+mn-cs"/>
              </a:rPr>
              <a:t>SMART governance: enabling velocity through native controls</a:t>
            </a:r>
          </a:p>
          <a:p>
            <a:pPr lvl="1"/>
            <a:r>
              <a:rPr lang="en-US" sz="900" kern="1200">
                <a:solidFill>
                  <a:schemeClr val="tx1"/>
                </a:solidFill>
                <a:effectLst/>
                <a:latin typeface="Segoe UI Light" pitchFamily="34" charset="0"/>
                <a:ea typeface="+mn-ea"/>
                <a:cs typeface="+mn-cs"/>
              </a:rPr>
              <a:t>Showing how policy, cost, arm security still allows the development teams to execute at the velocity that the need while IT manages as a custodian natively without getting in the way</a:t>
            </a:r>
          </a:p>
          <a:p>
            <a:pPr lvl="1"/>
            <a:r>
              <a:rPr lang="en-US" sz="900" kern="1200">
                <a:solidFill>
                  <a:schemeClr val="tx1"/>
                </a:solidFill>
                <a:effectLst/>
                <a:latin typeface="Segoe UI Light" pitchFamily="34" charset="0"/>
                <a:ea typeface="+mn-ea"/>
                <a:cs typeface="+mn-cs"/>
              </a:rPr>
              <a:t>When it comes to cloud management platforms and brokers, we are approaching this differently. We are integrating the governance into the cloud, rather than a shim between the cloud and the customer.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901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1B100-ABB0-4ABC-90E9-C09931EA61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options:</a:t>
            </a:r>
          </a:p>
          <a:p>
            <a:r>
              <a:rPr lang="en-US"/>
              <a:t>Tooling &amp; DevOps</a:t>
            </a:r>
          </a:p>
          <a:p>
            <a:r>
              <a:rPr lang="en-US"/>
              <a:t>Developer tooling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7649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govern and operate disparate environments at scale?</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ensure integrated security across the entire organization?</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rPr>
              <a:t>How to best enable innovation and developer agility?</a:t>
            </a: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endParaRPr kumimoji="0" lang="en-US" sz="1200" b="0" i="0" u="none" strike="noStrike" kern="1200" cap="none" spc="0" normalizeH="0" baseline="0" noProof="0">
              <a:ln w="3175">
                <a:noFill/>
              </a:ln>
              <a:solidFill>
                <a:srgbClr val="282828"/>
              </a:solidFill>
              <a:effectLst/>
              <a:uLnTx/>
              <a:uFillTx/>
              <a:latin typeface="Segoe UI"/>
              <a:ea typeface="+mn-ea"/>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5A9297-958E-43C8-A51F-9E2864B280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236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77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A03442-42F1-49F9-A400-5175855DC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517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2123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9/10/2020 8:43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45</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2294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have talked about the shift in roles from Ops to cloud custodian, and how the cloud custodian is an enabler instead of a blocker. Lets look at how the cloud custodian can make that happen in the CI/CD pipeline through Azure Policy.</a:t>
            </a:r>
          </a:p>
          <a:p>
            <a:endParaRPr lang="en-US"/>
          </a:p>
          <a:p>
            <a:r>
              <a:rPr lang="en-US"/>
              <a:t>Code, Build/Test, Deploy, Operate– a tube and move the policy from the operate side to the build side.  The migration tube polled out with red.</a:t>
            </a:r>
          </a:p>
          <a:p>
            <a:endParaRPr lang="en-US"/>
          </a:p>
          <a:p>
            <a:r>
              <a:rPr lang="en-US"/>
              <a:t>Right now all compliance processes during the </a:t>
            </a:r>
            <a:r>
              <a:rPr lang="en-US" err="1"/>
              <a:t>devops</a:t>
            </a:r>
            <a:r>
              <a:rPr lang="en-US"/>
              <a:t> lifecycle happen at the end of the cycle. These are all the manual checks and approval processes that need to be completed before code is committed and merged.</a:t>
            </a:r>
          </a:p>
          <a:p>
            <a:endParaRPr lang="en-US"/>
          </a:p>
          <a:p>
            <a:r>
              <a:rPr lang="en-US"/>
              <a:t>We are allowing cloud custodians to shift the compliance process left. Now policies are enabled from the beginning, which means that as code is been developed, Azure Policy flags any compliance issues proactively so developers can make the required changes right away and commit their code knowing that it is fully complaint.</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9/10/2020 8:43 AM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46</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873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2328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39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072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926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aseline="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269D8A-B09A-4BAD-8E2F-54EE9DD79BD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203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823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6126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Azure Stack portfolio includes three offerings that extend Azure services and capabilities across datacenters, remote offices, cloud and edge locations.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portfolio makes it possible to build and run hybrid and edge computing applications consistently across environments, providing you with choice and flexibility to address diverse workloads.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Azure stack portfolio offers three different solutions: </a:t>
            </a:r>
          </a:p>
          <a:p>
            <a:pPr marL="228600" lvl="0" indent="-228600">
              <a:buFont typeface="+mj-lt"/>
              <a:buAutoNum type="arabicPeriod"/>
            </a:pPr>
            <a:r>
              <a:rPr lang="en-US" sz="1200" kern="1200" dirty="0">
                <a:solidFill>
                  <a:schemeClr val="tx1"/>
                </a:solidFill>
                <a:effectLst/>
                <a:latin typeface="+mn-lt"/>
                <a:ea typeface="+mn-ea"/>
                <a:cs typeface="+mn-cs"/>
              </a:rPr>
              <a:t>And Azure Stack Hub is an integrated system that provides the full stack of Azure services on-premises. Since its launch over two years ago, Azure Stack Hub is available in more than 60 countries. It’s a proven technology, can run in both connected and disconnected environments, important scenarios to many customers. Azure Stack Hub also gives customer choice of hardware vendors.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Azure Stack HCI is optimized for running virtualized applications on-premises and provides easy access to Azure services.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a:solidFill>
                  <a:schemeClr val="tx1"/>
                </a:solidFill>
                <a:effectLst/>
                <a:latin typeface="+mn-lt"/>
                <a:ea typeface="+mn-ea"/>
                <a:cs typeface="+mn-cs"/>
              </a:rPr>
              <a:t>Azure Stack Edge is an Azure-managed appliance that brings compute, storage and intelligence to the edge. </a:t>
            </a:r>
          </a:p>
          <a:p>
            <a:pPr marL="228600" lvl="0" indent="-228600">
              <a:buFont typeface="+mj-lt"/>
              <a:buAutoNum type="arabicPeriod"/>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58FB2CA-E48E-4A52-8ADC-7252F772470E}" type="slidenum">
              <a:rPr lang="en-US" smtClean="0"/>
              <a:t>6</a:t>
            </a:fld>
            <a:endParaRPr lang="en-US"/>
          </a:p>
        </p:txBody>
      </p:sp>
    </p:spTree>
    <p:extLst>
      <p:ext uri="{BB962C8B-B14F-4D97-AF65-F5344CB8AC3E}">
        <p14:creationId xmlns:p14="http://schemas.microsoft.com/office/powerpoint/2010/main" val="890615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crucial benefit of Azure Arc is that it makes it possible to run Azure data services on any Kubernetes cluster, whether that’s on-premises, at the edge or in a multi-cloud environment.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currently includes 2 services, with more data services to come soon:</a:t>
            </a:r>
          </a:p>
          <a:p>
            <a:pPr marL="228600" lvl="0" indent="-228600">
              <a:buFont typeface="+mj-lt"/>
              <a:buAutoNum type="arabicPeriod"/>
            </a:pPr>
            <a:r>
              <a:rPr lang="en-US" sz="1200" kern="1200" dirty="0">
                <a:solidFill>
                  <a:schemeClr val="tx1"/>
                </a:solidFill>
                <a:effectLst/>
                <a:latin typeface="+mn-lt"/>
                <a:ea typeface="+mn-ea"/>
                <a:cs typeface="+mn-cs"/>
              </a:rPr>
              <a:t>The first is Azure SQL Database</a:t>
            </a:r>
          </a:p>
          <a:p>
            <a:pPr marL="228600" lvl="0" indent="-228600">
              <a:buFont typeface="+mj-lt"/>
              <a:buAutoNum type="arabicPeriod"/>
            </a:pPr>
            <a:r>
              <a:rPr lang="en-US" sz="1200" kern="1200" dirty="0">
                <a:solidFill>
                  <a:schemeClr val="tx1"/>
                </a:solidFill>
                <a:effectLst/>
                <a:latin typeface="+mn-lt"/>
                <a:ea typeface="+mn-ea"/>
                <a:cs typeface="+mn-cs"/>
              </a:rPr>
              <a:t>And the other is Azure Database for PostgreSQL Hyperscale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Extending Azure services across environments provides a number of benefits:</a:t>
            </a:r>
          </a:p>
          <a:p>
            <a:pPr marL="228600" lvl="0" indent="-228600">
              <a:buFont typeface="+mj-lt"/>
              <a:buAutoNum type="arabicPeriod"/>
            </a:pPr>
            <a:r>
              <a:rPr lang="en-US" sz="1200" kern="1200" dirty="0">
                <a:solidFill>
                  <a:schemeClr val="tx1"/>
                </a:solidFill>
                <a:effectLst/>
                <a:latin typeface="+mn-lt"/>
                <a:ea typeface="+mn-ea"/>
                <a:cs typeface="+mn-cs"/>
              </a:rPr>
              <a:t>First, like any cloud service, they stay up to date. You get automated updates, evergreen SQL, and hyperscale on-premises.</a:t>
            </a:r>
          </a:p>
          <a:p>
            <a:pPr marL="228600" lvl="0" indent="-228600">
              <a:buFont typeface="+mj-lt"/>
              <a:buAutoNum type="arabicPeriod"/>
            </a:pPr>
            <a:r>
              <a:rPr lang="en-US" sz="1200" kern="1200" dirty="0">
                <a:solidFill>
                  <a:schemeClr val="tx1"/>
                </a:solidFill>
                <a:effectLst/>
                <a:latin typeface="+mn-lt"/>
                <a:ea typeface="+mn-ea"/>
                <a:cs typeface="+mn-cs"/>
              </a:rPr>
              <a:t>You also get cloud elasticity on-prem. Thanks to Kubernetes-based execution, you can deploy a database in seconds, setting up high availability, backup, point-in-time-restore with a few clicks. It also enables you to scale workloads up or down dynamically just like in Azure, based on available infrastructure capacity. </a:t>
            </a:r>
          </a:p>
          <a:p>
            <a:pPr marL="228600" lvl="0" indent="-228600">
              <a:buFont typeface="+mj-lt"/>
              <a:buAutoNum type="arabicPeriod"/>
            </a:pPr>
            <a:r>
              <a:rPr lang="en-US" sz="1200" kern="1200" dirty="0">
                <a:solidFill>
                  <a:schemeClr val="tx1"/>
                </a:solidFill>
                <a:effectLst/>
                <a:latin typeface="+mn-lt"/>
                <a:ea typeface="+mn-ea"/>
                <a:cs typeface="+mn-cs"/>
              </a:rPr>
              <a:t>Next, you get a unified view of all Azure data services running across on-premises and clouds and you can apply consistent policy, security and governance across environments. You can use familiar tools like Azure Portal, Azure Data Studio, CLI or 3rd party to manage data across on-prem and cloud. </a:t>
            </a:r>
          </a:p>
          <a:p>
            <a:pPr marL="228600" lvl="0" indent="-228600">
              <a:buFont typeface="+mj-lt"/>
              <a:buAutoNum type="arabicPeriod"/>
            </a:pPr>
            <a:r>
              <a:rPr lang="en-US" sz="1200" kern="1200" dirty="0">
                <a:solidFill>
                  <a:schemeClr val="tx1"/>
                </a:solidFill>
                <a:effectLst/>
                <a:latin typeface="+mn-lt"/>
                <a:ea typeface="+mn-ea"/>
                <a:cs typeface="+mn-cs"/>
              </a:rPr>
              <a:t>You get unmatched security with Azure security and role-based access control (RBAC)</a:t>
            </a:r>
          </a:p>
          <a:p>
            <a:pPr marL="228600" indent="-228600">
              <a:buFont typeface="+mj-lt"/>
              <a:buAutoNum type="arabicPeriod"/>
            </a:pPr>
            <a:r>
              <a:rPr lang="en-US" sz="1200" kern="1200" dirty="0">
                <a:solidFill>
                  <a:schemeClr val="tx1"/>
                </a:solidFill>
                <a:effectLst/>
                <a:latin typeface="+mn-lt"/>
                <a:ea typeface="+mn-ea"/>
                <a:cs typeface="+mn-cs"/>
              </a:rPr>
              <a:t>And finally, you pay through a consistent cloud billing model to optimize costs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0779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7212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8C0E98-D18B-45FE-8890-81B9CD767A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139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7362550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jpe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tif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tif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32.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32.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39.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8.tif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28.tif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 Id="rId4" Type="http://schemas.openxmlformats.org/officeDocument/2006/relationships/image" Target="../media/image51.jpe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80244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2097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30653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355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581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1228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0692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92308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315220276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545441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45432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912851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7223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473806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348192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75503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2407407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476619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19800344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7399392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763588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9570778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57377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88762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0108135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54164002"/>
      </p:ext>
    </p:extLst>
  </p:cSld>
  <p:clrMapOvr>
    <a:masterClrMapping/>
  </p:clrMapOvr>
  <p:transition>
    <p:fade/>
  </p:transition>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2634187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825066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44173583"/>
      </p:ext>
    </p:extLst>
  </p:cSld>
  <p:clrMapOvr>
    <a:masterClrMapping/>
  </p:clrMapOvr>
  <p:transition>
    <p:fade/>
  </p:transition>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2909018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66759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06179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10652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1804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31235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343010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1284905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567260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722062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825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669550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6239630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506705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line wiith blue sub">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26425" y="6645087"/>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4" y="872061"/>
            <a:ext cx="11884297" cy="369332"/>
          </a:xfrm>
        </p:spPr>
        <p:txBody>
          <a:bodyPr/>
          <a:lstStyle>
            <a:lvl1pPr>
              <a:defRPr sz="2400" b="0">
                <a:solidFill>
                  <a:schemeClr val="tx2"/>
                </a:solidFill>
                <a:latin typeface="+mj-lt"/>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4" y="224114"/>
            <a:ext cx="11336039" cy="744014"/>
          </a:xfrm>
        </p:spPr>
        <p:txBody>
          <a:bodyPr/>
          <a:lstStyle/>
          <a:p>
            <a:r>
              <a:rPr lang="en-US"/>
              <a:t>Click to edit Master title style</a:t>
            </a:r>
          </a:p>
        </p:txBody>
      </p:sp>
    </p:spTree>
    <p:extLst>
      <p:ext uri="{BB962C8B-B14F-4D97-AF65-F5344CB8AC3E}">
        <p14:creationId xmlns:p14="http://schemas.microsoft.com/office/powerpoint/2010/main" val="90275987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F7E09DE1-BAC9-4F48-BB15-FFA5A1C2220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2991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67299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787490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6102351" y="2178050"/>
            <a:ext cx="5450174" cy="744014"/>
          </a:xfrm>
        </p:spPr>
        <p:txBody>
          <a:bodyPr/>
          <a:lstStyle>
            <a:lvl1pPr>
              <a:defRPr>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F793D9C9-ACE9-4018-8B03-3BD4C258CEBE}"/>
              </a:ext>
            </a:extLst>
          </p:cNvPr>
          <p:cNvSpPr>
            <a:spLocks noGrp="1"/>
          </p:cNvSpPr>
          <p:nvPr>
            <p:ph type="body" sz="quarter" idx="10"/>
          </p:nvPr>
        </p:nvSpPr>
        <p:spPr>
          <a:xfrm>
            <a:off x="6102351" y="2970213"/>
            <a:ext cx="5450174" cy="2092881"/>
          </a:xfrm>
        </p:spPr>
        <p:txBody>
          <a:bodyPr/>
          <a:lstStyle>
            <a:lvl3pPr>
              <a:spcBef>
                <a:spcPts val="600"/>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69274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C58E167D-26E3-4EA3-9DF1-0333B3F00479}"/>
              </a:ext>
            </a:extLst>
          </p:cNvPr>
          <p:cNvSpPr>
            <a:spLocks noGrp="1"/>
          </p:cNvSpPr>
          <p:nvPr>
            <p:ph type="body" sz="quarter" idx="10"/>
          </p:nvPr>
        </p:nvSpPr>
        <p:spPr>
          <a:xfrm>
            <a:off x="865676" y="2405063"/>
            <a:ext cx="237744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3D575F9E-C045-49B7-BDE9-CB72E21B559F}"/>
              </a:ext>
            </a:extLst>
          </p:cNvPr>
          <p:cNvSpPr>
            <a:spLocks noGrp="1"/>
          </p:cNvSpPr>
          <p:nvPr>
            <p:ph type="body" sz="quarter" idx="11"/>
          </p:nvPr>
        </p:nvSpPr>
        <p:spPr>
          <a:xfrm>
            <a:off x="3560828" y="2405063"/>
            <a:ext cx="237744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1F311AC5-89A1-4B50-8E4E-57927CFF918D}"/>
              </a:ext>
            </a:extLst>
          </p:cNvPr>
          <p:cNvSpPr>
            <a:spLocks noGrp="1"/>
          </p:cNvSpPr>
          <p:nvPr>
            <p:ph type="body" sz="quarter" idx="12"/>
          </p:nvPr>
        </p:nvSpPr>
        <p:spPr>
          <a:xfrm>
            <a:off x="6255980" y="2405063"/>
            <a:ext cx="237744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6" name="Text Placeholder 3">
            <a:extLst>
              <a:ext uri="{FF2B5EF4-FFF2-40B4-BE49-F238E27FC236}">
                <a16:creationId xmlns:a16="http://schemas.microsoft.com/office/drawing/2014/main" id="{4E855F9E-8005-4E08-A3EF-EE3FA59F0BE6}"/>
              </a:ext>
            </a:extLst>
          </p:cNvPr>
          <p:cNvSpPr>
            <a:spLocks noGrp="1"/>
          </p:cNvSpPr>
          <p:nvPr>
            <p:ph type="body" sz="quarter" idx="13"/>
          </p:nvPr>
        </p:nvSpPr>
        <p:spPr>
          <a:xfrm>
            <a:off x="8951131" y="2405063"/>
            <a:ext cx="237744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E7245B6A-7C1A-431D-AF11-1506615EDA05}"/>
              </a:ext>
            </a:extLst>
          </p:cNvPr>
          <p:cNvSpPr>
            <a:spLocks noGrp="1"/>
          </p:cNvSpPr>
          <p:nvPr>
            <p:ph type="body" sz="quarter" idx="14"/>
          </p:nvPr>
        </p:nvSpPr>
        <p:spPr>
          <a:xfrm>
            <a:off x="1296290" y="870903"/>
            <a:ext cx="10025844" cy="307777"/>
          </a:xfrm>
        </p:spPr>
        <p:txBody>
          <a:bodyPr/>
          <a:lstStyle>
            <a:lvl1pPr algn="ctr">
              <a:defRPr kumimoji="0" lang="en-US" sz="2000" b="0" i="0" u="none" strike="noStrike" kern="1200" cap="none" spc="0" normalizeH="0" baseline="0" smtClean="0">
                <a:ln>
                  <a:noFill/>
                </a:ln>
                <a:solidFill>
                  <a:schemeClr val="tx2"/>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p:txBody>
      </p:sp>
    </p:spTree>
    <p:extLst>
      <p:ext uri="{BB962C8B-B14F-4D97-AF65-F5344CB8AC3E}">
        <p14:creationId xmlns:p14="http://schemas.microsoft.com/office/powerpoint/2010/main" val="351501746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lvl1pPr algn="l">
              <a:defRPr>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C58E167D-26E3-4EA3-9DF1-0333B3F00479}"/>
              </a:ext>
            </a:extLst>
          </p:cNvPr>
          <p:cNvSpPr>
            <a:spLocks noGrp="1"/>
          </p:cNvSpPr>
          <p:nvPr>
            <p:ph type="body" sz="quarter" idx="10"/>
          </p:nvPr>
        </p:nvSpPr>
        <p:spPr>
          <a:xfrm>
            <a:off x="2746224" y="2394961"/>
            <a:ext cx="182880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3D575F9E-C045-49B7-BDE9-CB72E21B559F}"/>
              </a:ext>
            </a:extLst>
          </p:cNvPr>
          <p:cNvSpPr>
            <a:spLocks noGrp="1"/>
          </p:cNvSpPr>
          <p:nvPr>
            <p:ph type="body" sz="quarter" idx="11"/>
          </p:nvPr>
        </p:nvSpPr>
        <p:spPr>
          <a:xfrm>
            <a:off x="5004450" y="2394961"/>
            <a:ext cx="182880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1F311AC5-89A1-4B50-8E4E-57927CFF918D}"/>
              </a:ext>
            </a:extLst>
          </p:cNvPr>
          <p:cNvSpPr>
            <a:spLocks noGrp="1"/>
          </p:cNvSpPr>
          <p:nvPr>
            <p:ph type="body" sz="quarter" idx="12"/>
          </p:nvPr>
        </p:nvSpPr>
        <p:spPr>
          <a:xfrm>
            <a:off x="7262676" y="2394961"/>
            <a:ext cx="2087097"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6" name="Text Placeholder 3">
            <a:extLst>
              <a:ext uri="{FF2B5EF4-FFF2-40B4-BE49-F238E27FC236}">
                <a16:creationId xmlns:a16="http://schemas.microsoft.com/office/drawing/2014/main" id="{4E855F9E-8005-4E08-A3EF-EE3FA59F0BE6}"/>
              </a:ext>
            </a:extLst>
          </p:cNvPr>
          <p:cNvSpPr>
            <a:spLocks noGrp="1"/>
          </p:cNvSpPr>
          <p:nvPr>
            <p:ph type="body" sz="quarter" idx="13"/>
          </p:nvPr>
        </p:nvSpPr>
        <p:spPr>
          <a:xfrm>
            <a:off x="9779198" y="2394961"/>
            <a:ext cx="182880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581D8BBD-17C8-4300-A57A-CD2C18C63536}"/>
              </a:ext>
            </a:extLst>
          </p:cNvPr>
          <p:cNvSpPr>
            <a:spLocks noGrp="1"/>
          </p:cNvSpPr>
          <p:nvPr>
            <p:ph type="body" sz="quarter" idx="14"/>
          </p:nvPr>
        </p:nvSpPr>
        <p:spPr>
          <a:xfrm>
            <a:off x="487998" y="2394961"/>
            <a:ext cx="1828800" cy="938719"/>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18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54580034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_Three column text">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9935E530-B3C6-4ECC-983B-6B12431D5FE2}"/>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CEA520C5-AD95-466F-93B3-390920478E1B}"/>
              </a:ext>
            </a:extLst>
          </p:cNvPr>
          <p:cNvSpPr>
            <a:spLocks noGrp="1"/>
          </p:cNvSpPr>
          <p:nvPr>
            <p:ph type="body" sz="quarter" idx="14"/>
          </p:nvPr>
        </p:nvSpPr>
        <p:spPr>
          <a:xfrm>
            <a:off x="956399" y="1179838"/>
            <a:ext cx="2329655" cy="2105769"/>
          </a:xfrm>
        </p:spPr>
        <p:txBody>
          <a:bodyPr/>
          <a:lstStyle>
            <a:lvl1pPr algn="ctr">
              <a:defRPr sz="1961" b="0">
                <a:solidFill>
                  <a:schemeClr val="tx2"/>
                </a:solidFill>
                <a:latin typeface="+mj-lt"/>
              </a:defRPr>
            </a:lvl1pPr>
            <a:lvl2pPr algn="ctr">
              <a:defRPr sz="1568"/>
            </a:lvl2pPr>
            <a:lvl3pPr algn="ctr">
              <a:defRPr sz="1176"/>
            </a:lvl3pPr>
            <a:lvl4pPr algn="ctr">
              <a:defRPr sz="1176"/>
            </a:lvl4pPr>
            <a:lvl5pPr algn="ctr">
              <a:defRPr sz="117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6">
            <a:extLst>
              <a:ext uri="{FF2B5EF4-FFF2-40B4-BE49-F238E27FC236}">
                <a16:creationId xmlns:a16="http://schemas.microsoft.com/office/drawing/2014/main" id="{11F3D07B-42C5-474A-BB92-77EFA83B77FC}"/>
              </a:ext>
            </a:extLst>
          </p:cNvPr>
          <p:cNvSpPr>
            <a:spLocks noGrp="1"/>
          </p:cNvSpPr>
          <p:nvPr>
            <p:ph type="body" sz="quarter" idx="15"/>
          </p:nvPr>
        </p:nvSpPr>
        <p:spPr>
          <a:xfrm>
            <a:off x="4811338" y="1179838"/>
            <a:ext cx="2329655" cy="2105769"/>
          </a:xfrm>
        </p:spPr>
        <p:txBody>
          <a:bodyPr/>
          <a:lstStyle>
            <a:lvl1pPr algn="ctr">
              <a:defRPr lang="en-US" sz="1961" b="0" kern="1200" spc="0" baseline="0" dirty="0">
                <a:solidFill>
                  <a:schemeClr val="tx2"/>
                </a:solidFill>
                <a:latin typeface="+mj-lt"/>
                <a:ea typeface="+mn-ea"/>
                <a:cs typeface="+mn-cs"/>
              </a:defRPr>
            </a:lvl1pPr>
            <a:lvl2pPr algn="ctr">
              <a:defRPr sz="1568"/>
            </a:lvl2pPr>
            <a:lvl3pPr algn="ctr">
              <a:defRPr sz="1176"/>
            </a:lvl3pPr>
            <a:lvl4pPr algn="ctr">
              <a:defRPr sz="1176"/>
            </a:lvl4pPr>
            <a:lvl5pPr algn="ctr">
              <a:defRPr sz="1176"/>
            </a:lvl5pPr>
          </a:lstStyle>
          <a:p>
            <a:pPr marL="0" marR="0" lvl="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9AFFD373-BFE1-40BC-B436-7842820B9951}"/>
              </a:ext>
            </a:extLst>
          </p:cNvPr>
          <p:cNvSpPr>
            <a:spLocks noGrp="1"/>
          </p:cNvSpPr>
          <p:nvPr>
            <p:ph type="body" sz="quarter" idx="16"/>
          </p:nvPr>
        </p:nvSpPr>
        <p:spPr>
          <a:xfrm>
            <a:off x="8666276" y="1179838"/>
            <a:ext cx="2329655" cy="2105769"/>
          </a:xfrm>
        </p:spPr>
        <p:txBody>
          <a:bodyPr/>
          <a:lstStyle>
            <a:lvl1pPr algn="ctr">
              <a:defRPr lang="en-US" sz="1961" b="0" kern="1200" spc="0" baseline="0" dirty="0">
                <a:solidFill>
                  <a:schemeClr val="tx2"/>
                </a:solidFill>
                <a:latin typeface="+mj-lt"/>
                <a:ea typeface="+mn-ea"/>
                <a:cs typeface="+mn-cs"/>
              </a:defRPr>
            </a:lvl1pPr>
            <a:lvl2pPr algn="ctr">
              <a:defRPr sz="1568"/>
            </a:lvl2pPr>
            <a:lvl3pPr algn="ctr">
              <a:defRPr sz="1176"/>
            </a:lvl3pPr>
            <a:lvl4pPr algn="ctr">
              <a:defRPr sz="1176"/>
            </a:lvl4pPr>
            <a:lvl5pPr algn="ctr">
              <a:defRPr sz="1176"/>
            </a:lvl5pPr>
          </a:lstStyle>
          <a:p>
            <a:pPr marL="0" marR="0" lvl="0" indent="0" algn="ctr"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D0FEFC1A-CEAE-4D40-A24A-16DD575504E2}"/>
              </a:ext>
            </a:extLst>
          </p:cNvPr>
          <p:cNvSpPr>
            <a:spLocks noGrp="1"/>
          </p:cNvSpPr>
          <p:nvPr>
            <p:ph type="body" sz="quarter" idx="17"/>
          </p:nvPr>
        </p:nvSpPr>
        <p:spPr>
          <a:xfrm>
            <a:off x="426424" y="4534458"/>
            <a:ext cx="3585699" cy="1143705"/>
          </a:xfrm>
        </p:spPr>
        <p:txBody>
          <a:bodyPr/>
          <a:lstStyle>
            <a:lvl1pPr>
              <a:lnSpc>
                <a:spcPct val="90000"/>
              </a:lnSpc>
              <a:spcAft>
                <a:spcPts val="588"/>
              </a:spcAft>
              <a:defRPr sz="1568" b="1">
                <a:solidFill>
                  <a:schemeClr val="tx1"/>
                </a:solidFill>
              </a:defRPr>
            </a:lvl1pPr>
            <a:lvl2pPr>
              <a:lnSpc>
                <a:spcPct val="90000"/>
              </a:lnSpc>
              <a:spcAft>
                <a:spcPts val="588"/>
              </a:spcAft>
              <a:defRPr sz="1176" b="0">
                <a:solidFill>
                  <a:schemeClr val="tx1"/>
                </a:solidFill>
              </a:defRPr>
            </a:lvl2pPr>
            <a:lvl3pPr>
              <a:lnSpc>
                <a:spcPct val="90000"/>
              </a:lnSpc>
              <a:spcAft>
                <a:spcPts val="588"/>
              </a:spcAft>
              <a:defRPr sz="1078" b="0">
                <a:solidFill>
                  <a:schemeClr val="tx1"/>
                </a:solidFill>
              </a:defRPr>
            </a:lvl3pPr>
            <a:lvl4pPr>
              <a:lnSpc>
                <a:spcPct val="90000"/>
              </a:lnSpc>
              <a:spcAft>
                <a:spcPts val="588"/>
              </a:spcAft>
              <a:defRPr sz="1078" b="0">
                <a:solidFill>
                  <a:schemeClr val="tx1"/>
                </a:solidFill>
              </a:defRPr>
            </a:lvl4pPr>
            <a:lvl5pPr>
              <a:lnSpc>
                <a:spcPct val="90000"/>
              </a:lnSpc>
              <a:spcAft>
                <a:spcPts val="588"/>
              </a:spcAft>
              <a:defRPr sz="1078"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6">
            <a:extLst>
              <a:ext uri="{FF2B5EF4-FFF2-40B4-BE49-F238E27FC236}">
                <a16:creationId xmlns:a16="http://schemas.microsoft.com/office/drawing/2014/main" id="{9B51AE4F-13CA-46ED-A197-5E2439FFD5A6}"/>
              </a:ext>
            </a:extLst>
          </p:cNvPr>
          <p:cNvSpPr>
            <a:spLocks noGrp="1"/>
          </p:cNvSpPr>
          <p:nvPr>
            <p:ph type="body" sz="quarter" idx="18"/>
          </p:nvPr>
        </p:nvSpPr>
        <p:spPr>
          <a:xfrm>
            <a:off x="4281363" y="4534458"/>
            <a:ext cx="3585699" cy="1143705"/>
          </a:xfrm>
        </p:spPr>
        <p:txBody>
          <a:bodyPr/>
          <a:lstStyle>
            <a:lvl1pPr>
              <a:lnSpc>
                <a:spcPct val="90000"/>
              </a:lnSpc>
              <a:spcAft>
                <a:spcPts val="588"/>
              </a:spcAft>
              <a:defRPr sz="1568" b="1">
                <a:solidFill>
                  <a:schemeClr val="tx1"/>
                </a:solidFill>
              </a:defRPr>
            </a:lvl1pPr>
            <a:lvl2pPr>
              <a:lnSpc>
                <a:spcPct val="90000"/>
              </a:lnSpc>
              <a:spcAft>
                <a:spcPts val="588"/>
              </a:spcAft>
              <a:defRPr sz="1176" b="0">
                <a:solidFill>
                  <a:schemeClr val="tx1"/>
                </a:solidFill>
              </a:defRPr>
            </a:lvl2pPr>
            <a:lvl3pPr>
              <a:lnSpc>
                <a:spcPct val="90000"/>
              </a:lnSpc>
              <a:spcAft>
                <a:spcPts val="588"/>
              </a:spcAft>
              <a:defRPr sz="1078" b="0">
                <a:solidFill>
                  <a:schemeClr val="tx1"/>
                </a:solidFill>
              </a:defRPr>
            </a:lvl3pPr>
            <a:lvl4pPr>
              <a:lnSpc>
                <a:spcPct val="90000"/>
              </a:lnSpc>
              <a:spcAft>
                <a:spcPts val="588"/>
              </a:spcAft>
              <a:defRPr sz="1078" b="0">
                <a:solidFill>
                  <a:schemeClr val="tx1"/>
                </a:solidFill>
              </a:defRPr>
            </a:lvl4pPr>
            <a:lvl5pPr>
              <a:lnSpc>
                <a:spcPct val="90000"/>
              </a:lnSpc>
              <a:spcAft>
                <a:spcPts val="588"/>
              </a:spcAft>
              <a:defRPr sz="1078"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6">
            <a:extLst>
              <a:ext uri="{FF2B5EF4-FFF2-40B4-BE49-F238E27FC236}">
                <a16:creationId xmlns:a16="http://schemas.microsoft.com/office/drawing/2014/main" id="{E6F47723-A8A3-4AE7-807A-1BC7813E9061}"/>
              </a:ext>
            </a:extLst>
          </p:cNvPr>
          <p:cNvSpPr>
            <a:spLocks noGrp="1"/>
          </p:cNvSpPr>
          <p:nvPr>
            <p:ph type="body" sz="quarter" idx="19"/>
          </p:nvPr>
        </p:nvSpPr>
        <p:spPr>
          <a:xfrm>
            <a:off x="8136301" y="4534458"/>
            <a:ext cx="3585699" cy="1143705"/>
          </a:xfrm>
        </p:spPr>
        <p:txBody>
          <a:bodyPr/>
          <a:lstStyle>
            <a:lvl1pPr>
              <a:lnSpc>
                <a:spcPct val="90000"/>
              </a:lnSpc>
              <a:spcAft>
                <a:spcPts val="588"/>
              </a:spcAft>
              <a:defRPr sz="1568" b="1">
                <a:solidFill>
                  <a:schemeClr val="tx1"/>
                </a:solidFill>
              </a:defRPr>
            </a:lvl1pPr>
            <a:lvl2pPr>
              <a:lnSpc>
                <a:spcPct val="90000"/>
              </a:lnSpc>
              <a:spcAft>
                <a:spcPts val="588"/>
              </a:spcAft>
              <a:defRPr sz="1176" b="0">
                <a:solidFill>
                  <a:schemeClr val="tx1"/>
                </a:solidFill>
              </a:defRPr>
            </a:lvl2pPr>
            <a:lvl3pPr>
              <a:lnSpc>
                <a:spcPct val="90000"/>
              </a:lnSpc>
              <a:spcAft>
                <a:spcPts val="588"/>
              </a:spcAft>
              <a:defRPr sz="1078" b="0">
                <a:solidFill>
                  <a:schemeClr val="tx1"/>
                </a:solidFill>
              </a:defRPr>
            </a:lvl3pPr>
            <a:lvl4pPr>
              <a:lnSpc>
                <a:spcPct val="90000"/>
              </a:lnSpc>
              <a:spcAft>
                <a:spcPts val="588"/>
              </a:spcAft>
              <a:defRPr sz="1078" b="0">
                <a:solidFill>
                  <a:schemeClr val="tx1"/>
                </a:solidFill>
              </a:defRPr>
            </a:lvl4pPr>
            <a:lvl5pPr>
              <a:lnSpc>
                <a:spcPct val="90000"/>
              </a:lnSpc>
              <a:spcAft>
                <a:spcPts val="588"/>
              </a:spcAft>
              <a:defRPr sz="1078" b="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904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2773635"/>
            <a:ext cx="9601813" cy="731565"/>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8"/>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85909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Presentation title slide white photo">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p:nvPicPr>
        <p:blipFill rotWithShape="1">
          <a:blip r:embed="rId2"/>
          <a:srcRect l="1510" t="19913" r="1414" b="36366"/>
          <a:stretch/>
        </p:blipFill>
        <p:spPr>
          <a:xfrm flipH="1">
            <a:off x="0" y="5"/>
            <a:ext cx="12180040" cy="6857995"/>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p:nvSpPr>
        <p:spPr bwMode="auto">
          <a:xfrm rot="5400000">
            <a:off x="5616716" y="-6764467"/>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p:nvSpPr>
        <p:spPr bwMode="auto">
          <a:xfrm>
            <a:off x="1" y="5"/>
            <a:ext cx="6350727" cy="6857995"/>
          </a:xfrm>
          <a:prstGeom prst="rect">
            <a:avLst/>
          </a:prstGeom>
          <a:solidFill>
            <a:schemeClr val="accent2">
              <a:alpha val="6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lvl="0" algn="ctr" defTabSz="91340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784461FB-856C-44B7-AF3E-D21A18D132CB}"/>
              </a:ext>
            </a:extLst>
          </p:cNvPr>
          <p:cNvPicPr>
            <a:picLocks noChangeAspect="1"/>
          </p:cNvPicPr>
          <p:nvPr/>
        </p:nvPicPr>
        <p:blipFill>
          <a:blip r:embed="rId3"/>
          <a:stretch>
            <a:fillRect/>
          </a:stretch>
        </p:blipFill>
        <p:spPr>
          <a:xfrm>
            <a:off x="248027" y="246985"/>
            <a:ext cx="1741425" cy="576072"/>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5" y="2358120"/>
            <a:ext cx="5701753" cy="952586"/>
          </a:xfrm>
          <a:noFill/>
        </p:spPr>
        <p:txBody>
          <a:bodyPr lIns="0" tIns="0" rIns="0" bIns="182880" anchor="b" anchorCtr="0"/>
          <a:lstStyle>
            <a:lvl1pPr>
              <a:defRPr sz="5290" strike="noStrike" spc="-147" baseline="0">
                <a:solidFill>
                  <a:schemeClr val="tx2"/>
                </a:solidFill>
                <a:latin typeface="+mj-lt"/>
              </a:defRPr>
            </a:lvl1pPr>
          </a:lstStyle>
          <a:p>
            <a:r>
              <a:rPr lang="en-US"/>
              <a:t>Azure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9" y="4342827"/>
            <a:ext cx="4954915"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3" name="Text Placeholder 2">
            <a:extLst>
              <a:ext uri="{FF2B5EF4-FFF2-40B4-BE49-F238E27FC236}">
                <a16:creationId xmlns:a16="http://schemas.microsoft.com/office/drawing/2014/main" id="{C3B5EABB-6A51-4D52-9E39-2EFE5C9B337F}"/>
              </a:ext>
            </a:extLst>
          </p:cNvPr>
          <p:cNvSpPr>
            <a:spLocks noGrp="1"/>
          </p:cNvSpPr>
          <p:nvPr>
            <p:ph type="body" sz="quarter" idx="13"/>
          </p:nvPr>
        </p:nvSpPr>
        <p:spPr>
          <a:xfrm>
            <a:off x="581803" y="3217756"/>
            <a:ext cx="5647261" cy="422477"/>
          </a:xfrm>
        </p:spPr>
        <p:txBody>
          <a:bodyPr/>
          <a:lstStyle>
            <a:lvl1pPr>
              <a:defRPr>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1895003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718515" y="1619455"/>
            <a:ext cx="4519705" cy="369353"/>
          </a:xfrm>
        </p:spPr>
        <p:txBody>
          <a:bodyPr wrap="square">
            <a:spAutoFit/>
          </a:bodyPr>
          <a:lstStyle>
            <a:lvl1pPr marL="0" indent="0" algn="l">
              <a:spcBef>
                <a:spcPts val="588"/>
              </a:spcBef>
              <a:spcAft>
                <a:spcPts val="1200"/>
              </a:spcAft>
              <a:buNone/>
              <a:defRPr sz="2353" b="0" i="0" spc="-6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3965419" y="0"/>
            <a:ext cx="8226582"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51035" y="3056993"/>
            <a:ext cx="3369527" cy="744014"/>
          </a:xfrm>
        </p:spPr>
        <p:txBody>
          <a:bodyPr anchor="ctr"/>
          <a:lstStyle>
            <a:lvl1pPr>
              <a:defRPr sz="4800"/>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02175" y="1317625"/>
            <a:ext cx="5553075" cy="2077492"/>
          </a:xfrm>
        </p:spPr>
        <p:txBody>
          <a:bodyPr/>
          <a:lstStyle>
            <a:lvl1pPr>
              <a:spcBef>
                <a:spcPts val="2400"/>
              </a:spcBef>
              <a:spcAft>
                <a:spcPts val="0"/>
              </a:spcAft>
              <a:defRPr sz="3200">
                <a:solidFill>
                  <a:schemeClr val="accent1"/>
                </a:solidFill>
              </a:defRPr>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668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a:xfrm>
            <a:off x="426424" y="224114"/>
            <a:ext cx="11765576" cy="744014"/>
          </a:xfrm>
        </p:spPr>
        <p:txBody>
          <a:bodyPr/>
          <a:lstStyle/>
          <a:p>
            <a:r>
              <a:rPr lang="en-US"/>
              <a:t>Click to edit Master title style</a:t>
            </a:r>
          </a:p>
        </p:txBody>
      </p:sp>
    </p:spTree>
    <p:extLst>
      <p:ext uri="{BB962C8B-B14F-4D97-AF65-F5344CB8AC3E}">
        <p14:creationId xmlns:p14="http://schemas.microsoft.com/office/powerpoint/2010/main" val="359948510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C58E167D-26E3-4EA3-9DF1-0333B3F00479}"/>
              </a:ext>
            </a:extLst>
          </p:cNvPr>
          <p:cNvSpPr>
            <a:spLocks noGrp="1"/>
          </p:cNvSpPr>
          <p:nvPr>
            <p:ph type="body" sz="quarter" idx="10"/>
          </p:nvPr>
        </p:nvSpPr>
        <p:spPr>
          <a:xfrm>
            <a:off x="875870" y="2196765"/>
            <a:ext cx="2398192" cy="1015663"/>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3D575F9E-C045-49B7-BDE9-CB72E21B559F}"/>
              </a:ext>
            </a:extLst>
          </p:cNvPr>
          <p:cNvSpPr>
            <a:spLocks noGrp="1"/>
          </p:cNvSpPr>
          <p:nvPr>
            <p:ph type="body" sz="quarter" idx="11"/>
          </p:nvPr>
        </p:nvSpPr>
        <p:spPr>
          <a:xfrm>
            <a:off x="3571022" y="2196765"/>
            <a:ext cx="2398192" cy="1015663"/>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1F311AC5-89A1-4B50-8E4E-57927CFF918D}"/>
              </a:ext>
            </a:extLst>
          </p:cNvPr>
          <p:cNvSpPr>
            <a:spLocks noGrp="1"/>
          </p:cNvSpPr>
          <p:nvPr>
            <p:ph type="body" sz="quarter" idx="12"/>
          </p:nvPr>
        </p:nvSpPr>
        <p:spPr>
          <a:xfrm>
            <a:off x="6266174" y="2196765"/>
            <a:ext cx="2398192" cy="1015663"/>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6" name="Text Placeholder 3">
            <a:extLst>
              <a:ext uri="{FF2B5EF4-FFF2-40B4-BE49-F238E27FC236}">
                <a16:creationId xmlns:a16="http://schemas.microsoft.com/office/drawing/2014/main" id="{4E855F9E-8005-4E08-A3EF-EE3FA59F0BE6}"/>
              </a:ext>
            </a:extLst>
          </p:cNvPr>
          <p:cNvSpPr>
            <a:spLocks noGrp="1"/>
          </p:cNvSpPr>
          <p:nvPr>
            <p:ph type="body" sz="quarter" idx="13"/>
          </p:nvPr>
        </p:nvSpPr>
        <p:spPr>
          <a:xfrm>
            <a:off x="8961325" y="2196765"/>
            <a:ext cx="2398192" cy="1015663"/>
          </a:xfrm>
        </p:spPr>
        <p:txBody>
          <a:bodyPr/>
          <a:lstStyle>
            <a:lvl1pPr>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7F02E499-2E90-48BA-9497-D46C175F9306}"/>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01243581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832702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enter headline 6 box">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C58E167D-26E3-4EA3-9DF1-0333B3F00479}"/>
              </a:ext>
            </a:extLst>
          </p:cNvPr>
          <p:cNvSpPr>
            <a:spLocks noGrp="1"/>
          </p:cNvSpPr>
          <p:nvPr userDrawn="1">
            <p:ph type="body" sz="quarter" idx="10"/>
          </p:nvPr>
        </p:nvSpPr>
        <p:spPr>
          <a:xfrm>
            <a:off x="436378" y="2178050"/>
            <a:ext cx="2081560" cy="1015663"/>
          </a:xfrm>
        </p:spPr>
        <p:txBody>
          <a:bodyPr/>
          <a:lstStyle>
            <a:lvl1pPr algn="l">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lgn="l">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3D575F9E-C045-49B7-BDE9-CB72E21B559F}"/>
              </a:ext>
            </a:extLst>
          </p:cNvPr>
          <p:cNvSpPr>
            <a:spLocks noGrp="1"/>
          </p:cNvSpPr>
          <p:nvPr userDrawn="1">
            <p:ph type="body" sz="quarter" idx="11"/>
          </p:nvPr>
        </p:nvSpPr>
        <p:spPr>
          <a:xfrm>
            <a:off x="7415533" y="2178050"/>
            <a:ext cx="2081560" cy="1015663"/>
          </a:xfrm>
        </p:spPr>
        <p:txBody>
          <a:bodyPr/>
          <a:lstStyle>
            <a:lvl1pPr algn="l">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lgn="l">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1F311AC5-89A1-4B50-8E4E-57927CFF918D}"/>
              </a:ext>
            </a:extLst>
          </p:cNvPr>
          <p:cNvSpPr>
            <a:spLocks noGrp="1"/>
          </p:cNvSpPr>
          <p:nvPr userDrawn="1">
            <p:ph type="body" sz="quarter" idx="12"/>
          </p:nvPr>
        </p:nvSpPr>
        <p:spPr>
          <a:xfrm>
            <a:off x="2762763" y="2178050"/>
            <a:ext cx="2081560" cy="1015663"/>
          </a:xfrm>
        </p:spPr>
        <p:txBody>
          <a:bodyPr/>
          <a:lstStyle>
            <a:lvl1pPr algn="l">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lgn="l">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6" name="Text Placeholder 3">
            <a:extLst>
              <a:ext uri="{FF2B5EF4-FFF2-40B4-BE49-F238E27FC236}">
                <a16:creationId xmlns:a16="http://schemas.microsoft.com/office/drawing/2014/main" id="{4E855F9E-8005-4E08-A3EF-EE3FA59F0BE6}"/>
              </a:ext>
            </a:extLst>
          </p:cNvPr>
          <p:cNvSpPr>
            <a:spLocks noGrp="1"/>
          </p:cNvSpPr>
          <p:nvPr userDrawn="1">
            <p:ph type="body" sz="quarter" idx="13"/>
          </p:nvPr>
        </p:nvSpPr>
        <p:spPr>
          <a:xfrm>
            <a:off x="5089148" y="2178050"/>
            <a:ext cx="2081560" cy="1015663"/>
          </a:xfrm>
        </p:spPr>
        <p:txBody>
          <a:bodyPr/>
          <a:lstStyle>
            <a:lvl1pPr algn="l">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lgn="l">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B6D76FA9-6683-48E0-8FB5-2775AA53F43F}"/>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3">
            <a:extLst>
              <a:ext uri="{FF2B5EF4-FFF2-40B4-BE49-F238E27FC236}">
                <a16:creationId xmlns:a16="http://schemas.microsoft.com/office/drawing/2014/main" id="{686EFBB6-5037-4803-A4D4-146F04820B6C}"/>
              </a:ext>
            </a:extLst>
          </p:cNvPr>
          <p:cNvSpPr>
            <a:spLocks noGrp="1"/>
          </p:cNvSpPr>
          <p:nvPr userDrawn="1">
            <p:ph type="body" sz="quarter" idx="14"/>
          </p:nvPr>
        </p:nvSpPr>
        <p:spPr>
          <a:xfrm>
            <a:off x="9741919" y="2178050"/>
            <a:ext cx="2081560" cy="1015663"/>
          </a:xfrm>
        </p:spPr>
        <p:txBody>
          <a:bodyPr/>
          <a:lstStyle>
            <a:lvl1pPr algn="l">
              <a:defRPr kumimoji="0" lang="en-US" sz="1600" b="0" i="0" u="none" strike="noStrike" kern="1200" cap="none" spc="0" normalizeH="0" baseline="0" smtClean="0">
                <a:ln>
                  <a:noFill/>
                </a:ln>
                <a:solidFill>
                  <a:srgbClr val="0078D4"/>
                </a:solidFill>
                <a:effectLst/>
                <a:uLnTx/>
                <a:uFillTx/>
                <a:latin typeface="Segoe UI Semibold"/>
                <a:ea typeface="+mn-ea"/>
                <a:cs typeface="+mn-cs"/>
              </a:defRPr>
            </a:lvl1pPr>
            <a:lvl2pPr algn="l">
              <a:spcBef>
                <a:spcPts val="2400"/>
              </a:spcBef>
              <a:spcAft>
                <a:spcPts val="600"/>
              </a:spcAft>
              <a:defRPr lang="en-US" sz="14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22532240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enter headline 6 box">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C58E167D-26E3-4EA3-9DF1-0333B3F00479}"/>
              </a:ext>
            </a:extLst>
          </p:cNvPr>
          <p:cNvSpPr>
            <a:spLocks noGrp="1"/>
          </p:cNvSpPr>
          <p:nvPr userDrawn="1">
            <p:ph type="body" sz="quarter" idx="10"/>
          </p:nvPr>
        </p:nvSpPr>
        <p:spPr>
          <a:xfrm>
            <a:off x="2223727" y="1730135"/>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4" name="Text Placeholder 3">
            <a:extLst>
              <a:ext uri="{FF2B5EF4-FFF2-40B4-BE49-F238E27FC236}">
                <a16:creationId xmlns:a16="http://schemas.microsoft.com/office/drawing/2014/main" id="{3D575F9E-C045-49B7-BDE9-CB72E21B559F}"/>
              </a:ext>
            </a:extLst>
          </p:cNvPr>
          <p:cNvSpPr>
            <a:spLocks noGrp="1"/>
          </p:cNvSpPr>
          <p:nvPr userDrawn="1">
            <p:ph type="body" sz="quarter" idx="11"/>
          </p:nvPr>
        </p:nvSpPr>
        <p:spPr>
          <a:xfrm>
            <a:off x="2223727" y="3258619"/>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5" name="Text Placeholder 3">
            <a:extLst>
              <a:ext uri="{FF2B5EF4-FFF2-40B4-BE49-F238E27FC236}">
                <a16:creationId xmlns:a16="http://schemas.microsoft.com/office/drawing/2014/main" id="{1F311AC5-89A1-4B50-8E4E-57927CFF918D}"/>
              </a:ext>
            </a:extLst>
          </p:cNvPr>
          <p:cNvSpPr>
            <a:spLocks noGrp="1"/>
          </p:cNvSpPr>
          <p:nvPr userDrawn="1">
            <p:ph type="body" sz="quarter" idx="12"/>
          </p:nvPr>
        </p:nvSpPr>
        <p:spPr>
          <a:xfrm>
            <a:off x="4956401" y="1673640"/>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6" name="Text Placeholder 3">
            <a:extLst>
              <a:ext uri="{FF2B5EF4-FFF2-40B4-BE49-F238E27FC236}">
                <a16:creationId xmlns:a16="http://schemas.microsoft.com/office/drawing/2014/main" id="{4E855F9E-8005-4E08-A3EF-EE3FA59F0BE6}"/>
              </a:ext>
            </a:extLst>
          </p:cNvPr>
          <p:cNvSpPr>
            <a:spLocks noGrp="1"/>
          </p:cNvSpPr>
          <p:nvPr userDrawn="1">
            <p:ph type="body" sz="quarter" idx="13"/>
          </p:nvPr>
        </p:nvSpPr>
        <p:spPr>
          <a:xfrm>
            <a:off x="7714286" y="1673640"/>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B6D76FA9-6683-48E0-8FB5-2775AA53F43F}"/>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3">
            <a:extLst>
              <a:ext uri="{FF2B5EF4-FFF2-40B4-BE49-F238E27FC236}">
                <a16:creationId xmlns:a16="http://schemas.microsoft.com/office/drawing/2014/main" id="{686EFBB6-5037-4803-A4D4-146F04820B6C}"/>
              </a:ext>
            </a:extLst>
          </p:cNvPr>
          <p:cNvSpPr>
            <a:spLocks noGrp="1"/>
          </p:cNvSpPr>
          <p:nvPr userDrawn="1">
            <p:ph type="body" sz="quarter" idx="14"/>
          </p:nvPr>
        </p:nvSpPr>
        <p:spPr>
          <a:xfrm>
            <a:off x="4956401" y="3241315"/>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
        <p:nvSpPr>
          <p:cNvPr id="12" name="Text Placeholder 3">
            <a:extLst>
              <a:ext uri="{FF2B5EF4-FFF2-40B4-BE49-F238E27FC236}">
                <a16:creationId xmlns:a16="http://schemas.microsoft.com/office/drawing/2014/main" id="{49525F14-014C-490C-B8DD-AC13111ADE56}"/>
              </a:ext>
            </a:extLst>
          </p:cNvPr>
          <p:cNvSpPr>
            <a:spLocks noGrp="1"/>
          </p:cNvSpPr>
          <p:nvPr userDrawn="1">
            <p:ph type="body" sz="quarter" idx="15"/>
          </p:nvPr>
        </p:nvSpPr>
        <p:spPr>
          <a:xfrm>
            <a:off x="7714286" y="3241315"/>
            <a:ext cx="2397492" cy="923330"/>
          </a:xfrm>
        </p:spPr>
        <p:txBody>
          <a:bodyPr/>
          <a:lstStyle>
            <a:lvl1pPr algn="ctr">
              <a:defRPr kumimoji="0" lang="en-US" sz="1400" b="0" i="0" u="none" strike="noStrike" kern="1200" cap="none" spc="0" normalizeH="0" baseline="0" smtClean="0">
                <a:ln>
                  <a:noFill/>
                </a:ln>
                <a:solidFill>
                  <a:srgbClr val="0078D4"/>
                </a:solidFill>
                <a:effectLst/>
                <a:uLnTx/>
                <a:uFillTx/>
                <a:latin typeface="Segoe UI Semibold"/>
                <a:ea typeface="+mn-ea"/>
                <a:cs typeface="+mn-cs"/>
              </a:defRPr>
            </a:lvl1pPr>
            <a:lvl2pPr algn="ctr">
              <a:spcBef>
                <a:spcPts val="2400"/>
              </a:spcBef>
              <a:spcAft>
                <a:spcPts val="600"/>
              </a:spcAft>
              <a:defRPr lang="en-US" sz="1200" kern="1200" dirty="0" smtClean="0">
                <a:solidFill>
                  <a:prstClr val="black"/>
                </a:solidFill>
                <a:latin typeface="+mn-lt"/>
                <a:ea typeface="+mn-ea"/>
                <a:cs typeface="+mn-cs"/>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87905787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9702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D5DA-FE9B-4DC4-818F-9CA28243F4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BA8889-D438-4593-9DCC-AADEB6782C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855EFD-9249-408B-8D7B-C0B38E754540}"/>
              </a:ext>
            </a:extLst>
          </p:cNvPr>
          <p:cNvSpPr>
            <a:spLocks noGrp="1"/>
          </p:cNvSpPr>
          <p:nvPr>
            <p:ph type="dt" sz="half" idx="10"/>
          </p:nvPr>
        </p:nvSpPr>
        <p:spPr/>
        <p:txBody>
          <a:bodyPr/>
          <a:lstStyle/>
          <a:p>
            <a:fld id="{7425BB7C-02A3-4E50-BA61-1B5FF16CCE1D}" type="datetimeFigureOut">
              <a:rPr lang="en-US" smtClean="0"/>
              <a:t>9/10/2020</a:t>
            </a:fld>
            <a:endParaRPr lang="en-US"/>
          </a:p>
        </p:txBody>
      </p:sp>
      <p:sp>
        <p:nvSpPr>
          <p:cNvPr id="5" name="Footer Placeholder 4">
            <a:extLst>
              <a:ext uri="{FF2B5EF4-FFF2-40B4-BE49-F238E27FC236}">
                <a16:creationId xmlns:a16="http://schemas.microsoft.com/office/drawing/2014/main" id="{30998825-B820-4951-8723-B237FECE8E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F800B-DBDE-43E2-9593-258800CAE24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29009268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0" y="444038"/>
            <a:ext cx="1722050" cy="208763"/>
          </a:xfrm>
          <a:prstGeom prst="rect">
            <a:avLst/>
          </a:prstGeom>
        </p:spPr>
      </p:pic>
    </p:spTree>
    <p:extLst>
      <p:ext uri="{BB962C8B-B14F-4D97-AF65-F5344CB8AC3E}">
        <p14:creationId xmlns:p14="http://schemas.microsoft.com/office/powerpoint/2010/main" val="57421074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7118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9/10/2020</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133806445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62862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22322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29839660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3784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68553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4269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9416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1569078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14033424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269240" y="343942"/>
            <a:ext cx="5556525" cy="899665"/>
          </a:xfrm>
        </p:spPr>
        <p:txBody>
          <a:bodyPr/>
          <a:lstStyle/>
          <a:p>
            <a:r>
              <a:rPr lang="en-US"/>
              <a:t>Click to edit Master title style</a:t>
            </a:r>
          </a:p>
        </p:txBody>
      </p:sp>
    </p:spTree>
    <p:extLst>
      <p:ext uri="{BB962C8B-B14F-4D97-AF65-F5344CB8AC3E}">
        <p14:creationId xmlns:p14="http://schemas.microsoft.com/office/powerpoint/2010/main" val="22446927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0" y="444038"/>
            <a:ext cx="1722050" cy="208763"/>
          </a:xfrm>
          <a:prstGeom prst="rect">
            <a:avLst/>
          </a:prstGeom>
        </p:spPr>
      </p:pic>
    </p:spTree>
    <p:extLst>
      <p:ext uri="{BB962C8B-B14F-4D97-AF65-F5344CB8AC3E}">
        <p14:creationId xmlns:p14="http://schemas.microsoft.com/office/powerpoint/2010/main" val="220266956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12D3CAF-04A4-4FC1-9211-7D9B1DE858EC}"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208BD-18EF-463C-90C1-69F827E8F713}" type="slidenum">
              <a:rPr lang="en-US" smtClean="0"/>
              <a:t>‹#›</a:t>
            </a:fld>
            <a:endParaRPr lang="en-US"/>
          </a:p>
        </p:txBody>
      </p:sp>
    </p:spTree>
    <p:extLst>
      <p:ext uri="{BB962C8B-B14F-4D97-AF65-F5344CB8AC3E}">
        <p14:creationId xmlns:p14="http://schemas.microsoft.com/office/powerpoint/2010/main" val="315922613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14686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2773635"/>
            <a:ext cx="9601813" cy="731565"/>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8"/>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136203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55678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6582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F7E09DE1-BAC9-4F48-BB15-FFA5A1C2220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98768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59CE4-2EDC-481D-BFD5-09868C7815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4261A2-57FA-4F90-9D5D-E68402A39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CEF3B2-FCA5-4E68-891B-CA5CC421B105}"/>
              </a:ext>
            </a:extLst>
          </p:cNvPr>
          <p:cNvSpPr>
            <a:spLocks noGrp="1"/>
          </p:cNvSpPr>
          <p:nvPr>
            <p:ph type="dt" sz="half" idx="10"/>
          </p:nvPr>
        </p:nvSpPr>
        <p:spPr/>
        <p:txBody>
          <a:bodyPr/>
          <a:lstStyle/>
          <a:p>
            <a:fld id="{5FD5821D-8D88-44D2-814E-0A5645119FA9}" type="datetimeFigureOut">
              <a:rPr lang="en-US" smtClean="0"/>
              <a:t>9/10/2020</a:t>
            </a:fld>
            <a:endParaRPr lang="en-US"/>
          </a:p>
        </p:txBody>
      </p:sp>
      <p:sp>
        <p:nvSpPr>
          <p:cNvPr id="5" name="Footer Placeholder 4">
            <a:extLst>
              <a:ext uri="{FF2B5EF4-FFF2-40B4-BE49-F238E27FC236}">
                <a16:creationId xmlns:a16="http://schemas.microsoft.com/office/drawing/2014/main" id="{12332B10-092A-4CE3-BF8B-BE757C2B47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3EC5A3-055F-4609-9715-0127020D1568}"/>
              </a:ext>
            </a:extLst>
          </p:cNvPr>
          <p:cNvSpPr>
            <a:spLocks noGrp="1"/>
          </p:cNvSpPr>
          <p:nvPr>
            <p:ph type="sldNum" sz="quarter" idx="12"/>
          </p:nvPr>
        </p:nvSpPr>
        <p:spPr/>
        <p:txBody>
          <a:bodyPr/>
          <a:lstStyle/>
          <a:p>
            <a:fld id="{2CEC598E-1753-495D-AF0D-98A1AF1B14DB}" type="slidenum">
              <a:rPr lang="en-US" smtClean="0"/>
              <a:t>‹#›</a:t>
            </a:fld>
            <a:endParaRPr lang="en-US"/>
          </a:p>
        </p:txBody>
      </p:sp>
    </p:spTree>
    <p:extLst>
      <p:ext uri="{BB962C8B-B14F-4D97-AF65-F5344CB8AC3E}">
        <p14:creationId xmlns:p14="http://schemas.microsoft.com/office/powerpoint/2010/main" val="107736289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012740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9"/>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080"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1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187"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5368E2C1-4809-4EC3-B3E8-BC3ECFFA8A9E}"/>
              </a:ext>
            </a:extLst>
          </p:cNvPr>
          <p:cNvSpPr txBox="1"/>
          <p:nvPr userDrawn="1"/>
        </p:nvSpPr>
        <p:spPr>
          <a:xfrm>
            <a:off x="-44692" y="6509929"/>
            <a:ext cx="2420066" cy="440890"/>
          </a:xfrm>
          <a:prstGeom prst="rect">
            <a:avLst/>
          </a:prstGeom>
          <a:noFill/>
        </p:spPr>
        <p:txBody>
          <a:bodyPr wrap="square" lIns="182854" tIns="146284" rIns="182854" bIns="146284" rtlCol="0">
            <a:spAutoFit/>
          </a:bodyPr>
          <a:lstStyle/>
          <a:p>
            <a:pPr>
              <a:lnSpc>
                <a:spcPct val="90000"/>
              </a:lnSpc>
              <a:spcAft>
                <a:spcPts val="600"/>
              </a:spcAft>
            </a:pPr>
            <a:r>
              <a:rPr lang="en-US" sz="1000">
                <a:solidFill>
                  <a:srgbClr val="FF0000"/>
                </a:solidFill>
              </a:rPr>
              <a:t>Microsoft Confidential</a:t>
            </a:r>
          </a:p>
        </p:txBody>
      </p:sp>
    </p:spTree>
    <p:extLst>
      <p:ext uri="{BB962C8B-B14F-4D97-AF65-F5344CB8AC3E}">
        <p14:creationId xmlns:p14="http://schemas.microsoft.com/office/powerpoint/2010/main" val="349825906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374948"/>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34240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96974"/>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205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89831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509531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80"/>
            <a:ext cx="11655840" cy="899665"/>
          </a:xfrm>
        </p:spPr>
        <p:txBody>
          <a:bodyPr/>
          <a:lstStyle>
            <a:lvl1pPr marL="0" algn="l" defTabSz="895519" rtl="0" eaLnBrk="1" latinLnBrk="0" hangingPunct="1">
              <a:spcBef>
                <a:spcPct val="0"/>
              </a:spcBef>
              <a:buNone/>
              <a:defRPr lang="en-US" sz="4309"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17446235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2150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1_Contents or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2356562"/>
            <a:ext cx="3618381" cy="1221864"/>
          </a:xfrm>
        </p:spPr>
        <p:txBody>
          <a:bodyPr lIns="0" tIns="0" rIns="0" bIns="0"/>
          <a:lstStyle>
            <a:lvl1pPr>
              <a:lnSpc>
                <a:spcPts val="3528"/>
              </a:lnSpc>
              <a:defRPr sz="274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310933" y="2356563"/>
            <a:ext cx="5756728" cy="3500600"/>
          </a:xfrm>
        </p:spPr>
        <p:txBody>
          <a:bodyPr wrap="square" lIns="0" tIns="0" rIns="0" bIns="0">
            <a:noAutofit/>
          </a:bodyPr>
          <a:lstStyle>
            <a:lvl1pPr marL="0" indent="0" defTabSz="507233">
              <a:spcAft>
                <a:spcPts val="1175"/>
              </a:spcAft>
              <a:buNone/>
              <a:defRPr sz="1371" b="0" i="0" spc="0" baseline="0">
                <a:solidFill>
                  <a:srgbClr val="000000"/>
                </a:solidFill>
                <a:latin typeface="Segoe UI" panose="020B0502040204020203" pitchFamily="34" charset="0"/>
                <a:cs typeface="Segoe UI" panose="020B0502040204020203" pitchFamily="34" charset="0"/>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5" name="Graphic 4">
            <a:extLst>
              <a:ext uri="{FF2B5EF4-FFF2-40B4-BE49-F238E27FC236}">
                <a16:creationId xmlns:a16="http://schemas.microsoft.com/office/drawing/2014/main" id="{37FE604F-EF7F-FB45-B9F6-5D7089F7A12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600" y="444038"/>
            <a:ext cx="1722050" cy="208763"/>
          </a:xfrm>
          <a:prstGeom prst="rect">
            <a:avLst/>
          </a:prstGeom>
        </p:spPr>
      </p:pic>
    </p:spTree>
    <p:extLst>
      <p:ext uri="{BB962C8B-B14F-4D97-AF65-F5344CB8AC3E}">
        <p14:creationId xmlns:p14="http://schemas.microsoft.com/office/powerpoint/2010/main" val="120986434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B0F60-170E-4151-80EE-CC099F8855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1C34-BDBE-4E0B-858D-D5428DBF67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9CE3C8-877A-452D-90BC-F5166927AD9B}"/>
              </a:ext>
            </a:extLst>
          </p:cNvPr>
          <p:cNvSpPr>
            <a:spLocks noGrp="1"/>
          </p:cNvSpPr>
          <p:nvPr>
            <p:ph type="dt" sz="half" idx="10"/>
          </p:nvPr>
        </p:nvSpPr>
        <p:spPr/>
        <p:txBody>
          <a:bodyPr/>
          <a:lstStyle/>
          <a:p>
            <a:fld id="{7425BB7C-02A3-4E50-BA61-1B5FF16CCE1D}" type="datetimeFigureOut">
              <a:rPr lang="en-US" smtClean="0"/>
              <a:t>9/10/2020</a:t>
            </a:fld>
            <a:endParaRPr lang="en-US"/>
          </a:p>
        </p:txBody>
      </p:sp>
      <p:sp>
        <p:nvSpPr>
          <p:cNvPr id="5" name="Footer Placeholder 4">
            <a:extLst>
              <a:ext uri="{FF2B5EF4-FFF2-40B4-BE49-F238E27FC236}">
                <a16:creationId xmlns:a16="http://schemas.microsoft.com/office/drawing/2014/main" id="{981424A8-F549-46E9-86DF-65F92D2703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2F5F0-C7DA-4D47-81E6-DC639F42DB88}"/>
              </a:ext>
            </a:extLst>
          </p:cNvPr>
          <p:cNvSpPr>
            <a:spLocks noGrp="1"/>
          </p:cNvSpPr>
          <p:nvPr>
            <p:ph type="sldNum" sz="quarter" idx="12"/>
          </p:nvPr>
        </p:nvSpPr>
        <p:spPr/>
        <p:txBody>
          <a:bodyPr/>
          <a:lstStyle/>
          <a:p>
            <a:fld id="{94538361-0A93-47DE-9125-CBB9F6B57EAF}" type="slidenum">
              <a:rPr lang="en-US" smtClean="0"/>
              <a:t>‹#›</a:t>
            </a:fld>
            <a:endParaRPr lang="en-US"/>
          </a:p>
        </p:txBody>
      </p:sp>
    </p:spTree>
    <p:extLst>
      <p:ext uri="{BB962C8B-B14F-4D97-AF65-F5344CB8AC3E}">
        <p14:creationId xmlns:p14="http://schemas.microsoft.com/office/powerpoint/2010/main" val="1358381157"/>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2773635"/>
            <a:ext cx="9601813" cy="731565"/>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8"/>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96385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6628892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6_Content Half Left">
    <p:bg>
      <p:bgPr>
        <a:solidFill>
          <a:schemeClr val="accent1"/>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AC21BB0E-11FF-4849-A437-1A08AE905469}"/>
              </a:ext>
            </a:extLst>
          </p:cNvPr>
          <p:cNvSpPr>
            <a:spLocks noGrp="1"/>
          </p:cNvSpPr>
          <p:nvPr>
            <p:ph type="subTitle" idx="27" hasCustomPrompt="1"/>
          </p:nvPr>
        </p:nvSpPr>
        <p:spPr>
          <a:xfrm>
            <a:off x="6718515" y="1619455"/>
            <a:ext cx="4519705" cy="369353"/>
          </a:xfrm>
        </p:spPr>
        <p:txBody>
          <a:bodyPr wrap="square">
            <a:spAutoFit/>
          </a:bodyPr>
          <a:lstStyle>
            <a:lvl1pPr marL="0" indent="0" algn="l">
              <a:spcBef>
                <a:spcPts val="588"/>
              </a:spcBef>
              <a:spcAft>
                <a:spcPts val="1200"/>
              </a:spcAft>
              <a:buNone/>
              <a:defRPr sz="2353" b="0" i="0" spc="-6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p:nvSpPr>
        <p:spPr>
          <a:xfrm>
            <a:off x="3965419" y="0"/>
            <a:ext cx="8226582"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3" name="Title 2">
            <a:extLst>
              <a:ext uri="{FF2B5EF4-FFF2-40B4-BE49-F238E27FC236}">
                <a16:creationId xmlns:a16="http://schemas.microsoft.com/office/drawing/2014/main" id="{C573D2A1-34C9-43F7-AAC2-60C337F2EE4F}"/>
              </a:ext>
            </a:extLst>
          </p:cNvPr>
          <p:cNvSpPr>
            <a:spLocks noGrp="1"/>
          </p:cNvSpPr>
          <p:nvPr>
            <p:ph type="title"/>
          </p:nvPr>
        </p:nvSpPr>
        <p:spPr>
          <a:xfrm>
            <a:off x="451035" y="3056993"/>
            <a:ext cx="3369527" cy="744014"/>
          </a:xfrm>
        </p:spPr>
        <p:txBody>
          <a:bodyPr anchor="ctr"/>
          <a:lstStyle>
            <a:lvl1pPr>
              <a:defRPr sz="4800"/>
            </a:lvl1pPr>
          </a:lstStyle>
          <a:p>
            <a:r>
              <a:rPr lang="en-US"/>
              <a:t>Click to edit</a:t>
            </a:r>
          </a:p>
        </p:txBody>
      </p:sp>
      <p:sp>
        <p:nvSpPr>
          <p:cNvPr id="5" name="Text Placeholder 4">
            <a:extLst>
              <a:ext uri="{FF2B5EF4-FFF2-40B4-BE49-F238E27FC236}">
                <a16:creationId xmlns:a16="http://schemas.microsoft.com/office/drawing/2014/main" id="{EB705021-9417-4BAE-8E37-C4E490073B7E}"/>
              </a:ext>
            </a:extLst>
          </p:cNvPr>
          <p:cNvSpPr>
            <a:spLocks noGrp="1"/>
          </p:cNvSpPr>
          <p:nvPr>
            <p:ph type="body" sz="quarter" idx="28"/>
          </p:nvPr>
        </p:nvSpPr>
        <p:spPr>
          <a:xfrm>
            <a:off x="4702175" y="1317625"/>
            <a:ext cx="5553075" cy="2077492"/>
          </a:xfrm>
        </p:spPr>
        <p:txBody>
          <a:bodyPr/>
          <a:lstStyle>
            <a:lvl1pPr>
              <a:spcBef>
                <a:spcPts val="2400"/>
              </a:spcBef>
              <a:spcAft>
                <a:spcPts val="0"/>
              </a:spcAft>
              <a:defRPr sz="3200"/>
            </a:lvl1pPr>
            <a:lvl2pPr>
              <a:defRPr sz="20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8919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centered tit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619026"/>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67C211DD-0FB3-45BD-B979-364AB50D224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51202454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4839070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800"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800"/>
            </a:lvl1pPr>
            <a:lvl2pPr>
              <a:defRPr sz="1800"/>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36961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426389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24490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0828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2705207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031526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266598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1440617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9115662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223729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4774453"/>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8912924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2824134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08831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015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199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70222267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372291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3813708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7429250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183451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239915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8414856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233583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4539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542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8939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107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8747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597090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5453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9640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6074496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002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588263" y="-453671"/>
            <a:ext cx="2250187" cy="307777"/>
          </a:xfrm>
        </p:spPr>
        <p:txBody>
          <a:bodyPr anchor="b"/>
          <a:lstStyle>
            <a:lvl1pPr>
              <a:defRPr sz="200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93182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2029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722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3718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7" name="Text Placeholder 4">
            <a:extLst>
              <a:ext uri="{FF2B5EF4-FFF2-40B4-BE49-F238E27FC236}">
                <a16:creationId xmlns:a16="http://schemas.microsoft.com/office/drawing/2014/main" id="{6ED069A2-9F98-4C10-83D7-C44895A0186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3466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8632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583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0657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3287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5847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86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07444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3900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9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3138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783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33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968094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595585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4119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0072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7247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8173168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302822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8505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87616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643894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988006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218795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614684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56775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56687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91724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0584065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8796309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84200" y="97826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18638496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6B09F-E856-47B5-B640-57B96FD7E2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779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0E6CD-1A28-46D2-A7A1-B5643B5D11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75E847-E312-4D36-A387-C33C77E0C7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787C97-BB49-4465-9DE6-FE66B00B509F}"/>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0A3D2C11-84CA-4426-88D6-30E3990AB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5B2A5E-7693-4C26-8B9E-E4F6B5382AB3}"/>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4983149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3EA8-921A-4258-8B67-DB3914A682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D14D60-81D7-49BF-8F59-EA594197F0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74246-A26C-4681-9010-0111045B4C8F}"/>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173F6BFD-84B2-4928-9C72-DD23F54C85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9B126-E4EE-44F0-97B4-EBCFB320D70A}"/>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482758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4EC8C-B971-490B-AF2E-95B8AF2B18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D926BA-6698-4D89-9831-0F5429E4FE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B8B8F8-B34C-40A6-B6B4-937D8093D2F9}"/>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B78ABC21-2A00-4DDC-91F3-B1ABF7B8F2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920417-B9DF-419F-812C-BCC80B080DD7}"/>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5138269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CF29-9C11-4044-A671-FFD61DD9A2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84E14-F66F-415B-BC42-651CB3628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070082-981A-4FB3-BC83-F1C32372FF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4B86B4-1071-4450-9F6D-C1346AC98590}"/>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6" name="Footer Placeholder 5">
            <a:extLst>
              <a:ext uri="{FF2B5EF4-FFF2-40B4-BE49-F238E27FC236}">
                <a16:creationId xmlns:a16="http://schemas.microsoft.com/office/drawing/2014/main" id="{7C052569-AC54-4DD3-BEA8-856F7A73C1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E7EB14-C560-402F-A0B9-E31ECFFB2B59}"/>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161689068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31A11-3DA9-4BC9-871E-C07D4217D3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69854B-001B-4BA9-9CA4-36174B6C5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D42851-2C0E-46EE-8A5A-8F6520BB9A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7D1CA7-1832-4FDC-B274-60002982FE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0E8E74-B9F6-490E-8CE2-EB3DC713AB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A69B3E-6CD5-4C73-A403-AB8D87897C48}"/>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8" name="Footer Placeholder 7">
            <a:extLst>
              <a:ext uri="{FF2B5EF4-FFF2-40B4-BE49-F238E27FC236}">
                <a16:creationId xmlns:a16="http://schemas.microsoft.com/office/drawing/2014/main" id="{7AC81C6F-A8F7-4ED7-9389-EF8E15EDE0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36D82C-9A22-43F5-8832-32B3ED3E29CF}"/>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2522374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6EEC-F1D9-4CEF-A844-5083C2752B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3E6D95-BBED-43D8-8C06-111ADBABCA2D}"/>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4" name="Footer Placeholder 3">
            <a:extLst>
              <a:ext uri="{FF2B5EF4-FFF2-40B4-BE49-F238E27FC236}">
                <a16:creationId xmlns:a16="http://schemas.microsoft.com/office/drawing/2014/main" id="{46F9D653-FF1B-4733-9257-23BE8A2869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D8B74D-0A13-4052-88AC-D05FE074E9CB}"/>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843255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318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A744E9-74FD-4C2B-B9C2-FF61C754564E}"/>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3" name="Footer Placeholder 2">
            <a:extLst>
              <a:ext uri="{FF2B5EF4-FFF2-40B4-BE49-F238E27FC236}">
                <a16:creationId xmlns:a16="http://schemas.microsoft.com/office/drawing/2014/main" id="{77947F84-E197-4261-BBD7-22232E3178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2A9477-B4E7-4A10-A5F6-855CF27580D9}"/>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51492369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A1B0E-86EA-4254-852A-E040EAC5C3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A09B52-4631-456B-9980-F877111AA9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EE9B0A-149D-42BD-A539-5B6E7F509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DB7D17-B811-464E-A101-5FDA0E0FB921}"/>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6" name="Footer Placeholder 5">
            <a:extLst>
              <a:ext uri="{FF2B5EF4-FFF2-40B4-BE49-F238E27FC236}">
                <a16:creationId xmlns:a16="http://schemas.microsoft.com/office/drawing/2014/main" id="{B527D5CF-2460-4491-B21A-11F2E8502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DF7601-7267-40CB-8BE3-BF368DCA5102}"/>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13989376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3728-D75E-4A02-ADEC-5BBC2DB043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23DB81-02E0-4563-90B5-2E0F49670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951332-65FE-442E-A1D5-3692568F2C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5DCBED-5003-46E8-87E2-584D21149517}"/>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6" name="Footer Placeholder 5">
            <a:extLst>
              <a:ext uri="{FF2B5EF4-FFF2-40B4-BE49-F238E27FC236}">
                <a16:creationId xmlns:a16="http://schemas.microsoft.com/office/drawing/2014/main" id="{0AB9E1CE-DB70-480D-819C-B431D8EEE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D6D715-C3EF-4BC2-AD23-47EC5639D10B}"/>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354939201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8B4A-8919-44F8-8249-604EDBB492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71BF40-2BCA-4117-80C8-D4E7CDDD01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651228-6273-4928-A1A5-BF2C1ECC52C8}"/>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8E5B5369-BFE1-489C-AE1B-B4483E3CD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86A87-FB9B-4BAF-A29D-21F1BA8DB9EC}"/>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181610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B2801-A0DA-4045-A192-26C725D846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CC7090-B27B-4DEB-8D0C-926A1F8A1F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9A6D7-392B-422A-83D3-A3A57867BB99}"/>
              </a:ext>
            </a:extLst>
          </p:cNvPr>
          <p:cNvSpPr>
            <a:spLocks noGrp="1"/>
          </p:cNvSpPr>
          <p:nvPr>
            <p:ph type="dt" sz="half" idx="10"/>
          </p:nvPr>
        </p:nvSpPr>
        <p:spPr/>
        <p:txBody>
          <a:body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E9892FBB-8939-4EBD-8C45-1B2F100298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5B4F6-172E-4120-A35A-663AA2695485}"/>
              </a:ext>
            </a:extLst>
          </p:cNvPr>
          <p:cNvSpPr>
            <a:spLocks noGrp="1"/>
          </p:cNvSpPr>
          <p:nvPr>
            <p:ph type="sldNum" sz="quarter" idx="12"/>
          </p:nvPr>
        </p:nvSpPr>
        <p:spPr/>
        <p:txBody>
          <a:bodyPr/>
          <a:lstStyle/>
          <a:p>
            <a:fld id="{E192790C-F616-4F3C-994B-8701B4295CC5}" type="slidenum">
              <a:rPr lang="en-US" smtClean="0"/>
              <a:t>‹#›</a:t>
            </a:fld>
            <a:endParaRPr lang="en-US"/>
          </a:p>
        </p:txBody>
      </p:sp>
    </p:spTree>
    <p:extLst>
      <p:ext uri="{BB962C8B-B14F-4D97-AF65-F5344CB8AC3E}">
        <p14:creationId xmlns:p14="http://schemas.microsoft.com/office/powerpoint/2010/main" val="257959648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4261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01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04114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6863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844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89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3287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2018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674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2814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442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8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306965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2067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0313573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69441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356865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381306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2647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2216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86680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48647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18473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574430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5497157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4929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68515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image" Target="../media/image44.png"/><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image" Target="../media/image1.emf"/><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34" Type="http://schemas.openxmlformats.org/officeDocument/2006/relationships/image" Target="../media/image1.emf"/><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33" Type="http://schemas.openxmlformats.org/officeDocument/2006/relationships/theme" Target="../theme/theme5.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32" Type="http://schemas.openxmlformats.org/officeDocument/2006/relationships/slideLayout" Target="../slideLayouts/slideLayout106.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31" Type="http://schemas.openxmlformats.org/officeDocument/2006/relationships/slideLayout" Target="../slideLayouts/slideLayout105.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slideLayout" Target="../slideLayouts/slideLayout104.xml"/><Relationship Id="rId8"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34" Type="http://schemas.openxmlformats.org/officeDocument/2006/relationships/image" Target="../media/image23.emf"/><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image" Target="../media/image22.png"/><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29" Type="http://schemas.openxmlformats.org/officeDocument/2006/relationships/slideLayout" Target="../slideLayouts/slideLayout135.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theme" Target="../theme/theme6.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8" Type="http://schemas.openxmlformats.org/officeDocument/2006/relationships/slideLayout" Target="../slideLayouts/slideLayout11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21" Type="http://schemas.openxmlformats.org/officeDocument/2006/relationships/theme" Target="../theme/theme7.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image" Target="../media/image23.emf"/><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image" Target="../media/image22.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image" Target="../media/image41.png"/><Relationship Id="rId2" Type="http://schemas.openxmlformats.org/officeDocument/2006/relationships/slideLayout" Target="../slideLayouts/slideLayout159.xml"/><Relationship Id="rId16" Type="http://schemas.openxmlformats.org/officeDocument/2006/relationships/theme" Target="../theme/theme8.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3" Type="http://schemas.openxmlformats.org/officeDocument/2006/relationships/slideLayout" Target="../slideLayouts/slideLayout175.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2" Type="http://schemas.openxmlformats.org/officeDocument/2006/relationships/slideLayout" Target="../slideLayouts/slideLayout174.xml"/><Relationship Id="rId16" Type="http://schemas.openxmlformats.org/officeDocument/2006/relationships/image" Target="../media/image41.png"/><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theme" Target="../theme/theme9.xml"/><Relationship Id="rId10" Type="http://schemas.openxmlformats.org/officeDocument/2006/relationships/slideLayout" Target="../slideLayouts/slideLayout182.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19012626"/>
      </p:ext>
    </p:extLst>
  </p:cSld>
  <p:clrMap bg1="dk1" tx1="lt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4088"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423997"/>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283062496"/>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083" r:id="rId17"/>
    <p:sldLayoutId id="2147484084" r:id="rId18"/>
    <p:sldLayoutId id="2147484085" r:id="rId19"/>
    <p:sldLayoutId id="2147484086" r:id="rId20"/>
    <p:sldLayoutId id="2147484087" r:id="rId21"/>
  </p:sldLayoutIdLst>
  <p:transition>
    <p:fade/>
  </p:transition>
  <p:hf sldNum="0" hdr="0" dt="0"/>
  <p:txStyles>
    <p:titleStyle>
      <a:lvl1pPr algn="l" defTabSz="914367" rtl="0" eaLnBrk="1" latinLnBrk="0" hangingPunct="1">
        <a:lnSpc>
          <a:spcPct val="90000"/>
        </a:lnSpc>
        <a:spcBef>
          <a:spcPct val="0"/>
        </a:spcBef>
        <a:buNone/>
        <a:defRPr lang="en-US" sz="28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96908550"/>
      </p:ext>
    </p:extLst>
  </p:cSld>
  <p:clrMap bg1="dk1" tx1="lt1" bg2="dk2" tx2="lt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193510171"/>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49833-6E3D-4228-BBC8-3088CFE4D2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CF61F8-59B9-4057-93AB-6474472D72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4B90A-963A-4C77-81BB-0E67E351CD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18CC7D-99D9-4A61-B848-13B8D7E81296}" type="datetimeFigureOut">
              <a:rPr lang="en-US" smtClean="0"/>
              <a:t>9/10/2020</a:t>
            </a:fld>
            <a:endParaRPr lang="en-US"/>
          </a:p>
        </p:txBody>
      </p:sp>
      <p:sp>
        <p:nvSpPr>
          <p:cNvPr id="5" name="Footer Placeholder 4">
            <a:extLst>
              <a:ext uri="{FF2B5EF4-FFF2-40B4-BE49-F238E27FC236}">
                <a16:creationId xmlns:a16="http://schemas.microsoft.com/office/drawing/2014/main" id="{78961BEF-187E-404C-B0BA-9E26BB3EC5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82BA6-3B9C-4273-9213-A27B908DC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92790C-F616-4F3C-994B-8701B4295CC5}" type="slidenum">
              <a:rPr lang="en-US" smtClean="0"/>
              <a:t>‹#›</a:t>
            </a:fld>
            <a:endParaRPr lang="en-US"/>
          </a:p>
        </p:txBody>
      </p:sp>
    </p:spTree>
    <p:extLst>
      <p:ext uri="{BB962C8B-B14F-4D97-AF65-F5344CB8AC3E}">
        <p14:creationId xmlns:p14="http://schemas.microsoft.com/office/powerpoint/2010/main" val="3967486124"/>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52766961"/>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 id="2147483970" r:id="rId20"/>
    <p:sldLayoutId id="2147483971" r:id="rId21"/>
    <p:sldLayoutId id="2147483972" r:id="rId22"/>
    <p:sldLayoutId id="2147483973" r:id="rId23"/>
    <p:sldLayoutId id="2147483974" r:id="rId24"/>
    <p:sldLayoutId id="2147483975" r:id="rId25"/>
    <p:sldLayoutId id="2147483976" r:id="rId26"/>
    <p:sldLayoutId id="2147483977" r:id="rId27"/>
    <p:sldLayoutId id="2147483978" r:id="rId28"/>
    <p:sldLayoutId id="2147483979" r:id="rId29"/>
    <p:sldLayoutId id="2147483980" r:id="rId30"/>
    <p:sldLayoutId id="2147483981" r:id="rId31"/>
    <p:sldLayoutId id="214748491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600838010"/>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Lst>
  <p:transition>
    <p:fade/>
  </p:transition>
  <p:hf sldNum="0" hdr="0" dt="0"/>
  <p:txStyles>
    <p:titleStyle>
      <a:lvl1pPr algn="l" defTabSz="914192" rtl="0" eaLnBrk="1" latinLnBrk="0" hangingPunct="1">
        <a:lnSpc>
          <a:spcPct val="90000"/>
        </a:lnSpc>
        <a:spcBef>
          <a:spcPct val="0"/>
        </a:spcBef>
        <a:buNone/>
        <a:defRPr lang="en-US" sz="3528"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2"/>
          <a:stretch>
            <a:fillRect/>
          </a:stretch>
        </p:blipFill>
        <p:spPr>
          <a:xfrm rot="5400000">
            <a:off x="9044631" y="3216843"/>
            <a:ext cx="6858000" cy="424314"/>
          </a:xfrm>
          <a:prstGeom prst="rect">
            <a:avLst/>
          </a:prstGeom>
        </p:spPr>
      </p:pic>
      <p:sp>
        <p:nvSpPr>
          <p:cNvPr id="2" name="Title Placeholder 1"/>
          <p:cNvSpPr>
            <a:spLocks noGrp="1"/>
          </p:cNvSpPr>
          <p:nvPr>
            <p:ph type="title"/>
          </p:nvPr>
        </p:nvSpPr>
        <p:spPr>
          <a:xfrm>
            <a:off x="426424" y="22411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1" y="1110106"/>
            <a:ext cx="11336039" cy="261911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755484" y="3012080"/>
            <a:ext cx="6858623" cy="833218"/>
          </a:xfrm>
          <a:prstGeom prst="rect">
            <a:avLst/>
          </a:prstGeom>
        </p:spPr>
      </p:pic>
    </p:spTree>
    <p:extLst>
      <p:ext uri="{BB962C8B-B14F-4D97-AF65-F5344CB8AC3E}">
        <p14:creationId xmlns:p14="http://schemas.microsoft.com/office/powerpoint/2010/main" val="3460931469"/>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Lst>
  <p:transition>
    <p:fade/>
  </p:transition>
  <p:hf sldNum="0" hdr="0" dt="0"/>
  <p:txStyles>
    <p:titleStyle>
      <a:lvl1pPr algn="l" defTabSz="914016" rtl="0" eaLnBrk="1" latinLnBrk="0" hangingPunct="1">
        <a:lnSpc>
          <a:spcPct val="90000"/>
        </a:lnSpc>
        <a:spcBef>
          <a:spcPct val="0"/>
        </a:spcBef>
        <a:buNone/>
        <a:defRPr lang="en-US" sz="3200" b="0" kern="1200" cap="none" spc="-147" baseline="0" dirty="0" smtClean="0">
          <a:ln w="3175">
            <a:noFill/>
          </a:ln>
          <a:solidFill>
            <a:schemeClr val="accent1"/>
          </a:solidFill>
          <a:effectLst/>
          <a:latin typeface="+mj-lt"/>
          <a:ea typeface="+mn-ea"/>
          <a:cs typeface="Segoe UI" pitchFamily="34" charset="0"/>
        </a:defRPr>
      </a:lvl1pPr>
    </p:titleStyle>
    <p:bodyStyle>
      <a:lvl1pPr marL="0" marR="0" indent="0" algn="l" defTabSz="914016"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kern="1200" spc="0" baseline="0">
          <a:solidFill>
            <a:srgbClr val="000000"/>
          </a:solidFill>
          <a:latin typeface="+mn-lt"/>
          <a:ea typeface="+mn-ea"/>
          <a:cs typeface="+mn-cs"/>
        </a:defRPr>
      </a:lvl3pPr>
      <a:lvl4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sz="1800" b="1" kern="1200" cap="all" spc="100" baseline="0">
          <a:solidFill>
            <a:schemeClr val="tx2"/>
          </a:solidFill>
          <a:latin typeface="+mn-lt"/>
          <a:ea typeface="+mn-ea"/>
          <a:cs typeface="+mn-cs"/>
        </a:defRPr>
      </a:lvl5pPr>
      <a:lvl6pPr marL="0" indent="0" algn="l" defTabSz="914016" rtl="0" eaLnBrk="1" latinLnBrk="0" hangingPunct="1">
        <a:spcBef>
          <a:spcPct val="20000"/>
        </a:spcBef>
        <a:buFont typeface="Arial" pitchFamily="34" charset="0"/>
        <a:buNone/>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394834"/>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243609"/>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370355892"/>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Lst>
  <p:transition>
    <p:fade/>
  </p:transition>
  <p:txStyles>
    <p:title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080"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134"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187"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241" marR="0" indent="0" algn="l" defTabSz="914192"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9.xml"/><Relationship Id="rId6" Type="http://schemas.openxmlformats.org/officeDocument/2006/relationships/image" Target="../media/image94.svg"/><Relationship Id="rId5" Type="http://schemas.openxmlformats.org/officeDocument/2006/relationships/image" Target="../media/image75.png"/><Relationship Id="rId4" Type="http://schemas.openxmlformats.org/officeDocument/2006/relationships/image" Target="../media/image97.emf"/></Relationships>
</file>

<file path=ppt/slides/_rels/slide1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png"/><Relationship Id="rId3" Type="http://schemas.openxmlformats.org/officeDocument/2006/relationships/image" Target="../media/image103.png"/><Relationship Id="rId7" Type="http://schemas.openxmlformats.org/officeDocument/2006/relationships/image" Target="../media/image107.png"/><Relationship Id="rId12" Type="http://schemas.microsoft.com/office/2007/relationships/hdphoto" Target="../media/hdphoto1.wdp"/><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svg"/></Relationships>
</file>

<file path=ppt/slides/_rels/slide1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svg"/><Relationship Id="rId7" Type="http://schemas.openxmlformats.org/officeDocument/2006/relationships/image" Target="../media/image118.svg"/><Relationship Id="rId2"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95.png"/><Relationship Id="rId11" Type="http://schemas.openxmlformats.org/officeDocument/2006/relationships/image" Target="../media/image90.svg"/><Relationship Id="rId5" Type="http://schemas.openxmlformats.org/officeDocument/2006/relationships/image" Target="../media/image117.svg"/><Relationship Id="rId10" Type="http://schemas.openxmlformats.org/officeDocument/2006/relationships/image" Target="../media/image75.png"/><Relationship Id="rId4" Type="http://schemas.openxmlformats.org/officeDocument/2006/relationships/image" Target="../media/image116.png"/><Relationship Id="rId9" Type="http://schemas.openxmlformats.org/officeDocument/2006/relationships/image" Target="../media/image120.svg"/></Relationships>
</file>

<file path=ppt/slides/_rels/slide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0.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115.svg"/><Relationship Id="rId7" Type="http://schemas.openxmlformats.org/officeDocument/2006/relationships/image" Target="../media/image90.svg"/><Relationship Id="rId2" Type="http://schemas.openxmlformats.org/officeDocument/2006/relationships/image" Target="../media/image114.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118.svg"/><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1.png"/><Relationship Id="rId7" Type="http://schemas.openxmlformats.org/officeDocument/2006/relationships/image" Target="../media/image97.emf"/><Relationship Id="rId2" Type="http://schemas.openxmlformats.org/officeDocument/2006/relationships/notesSlide" Target="../notesSlides/notesSlide9.xml"/><Relationship Id="rId1" Type="http://schemas.openxmlformats.org/officeDocument/2006/relationships/slideLayout" Target="../slideLayouts/slideLayout106.xml"/><Relationship Id="rId6" Type="http://schemas.openxmlformats.org/officeDocument/2006/relationships/image" Target="../media/image90.svg"/><Relationship Id="rId11" Type="http://schemas.openxmlformats.org/officeDocument/2006/relationships/image" Target="../media/image125.png"/><Relationship Id="rId5" Type="http://schemas.openxmlformats.org/officeDocument/2006/relationships/image" Target="../media/image122.png"/><Relationship Id="rId10" Type="http://schemas.openxmlformats.org/officeDocument/2006/relationships/image" Target="../media/image124.jpeg"/><Relationship Id="rId4" Type="http://schemas.openxmlformats.org/officeDocument/2006/relationships/image" Target="../media/image118.svg"/><Relationship Id="rId9" Type="http://schemas.openxmlformats.org/officeDocument/2006/relationships/image" Target="../media/image115.sv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hyperlink" Target="https://aka.ms/AzureArcOrganizeInfraDemo" TargetMode="External"/><Relationship Id="rId13" Type="http://schemas.openxmlformats.org/officeDocument/2006/relationships/hyperlink" Target="https://aka.ms/Azure-Arc-Info" TargetMode="External"/><Relationship Id="rId3" Type="http://schemas.openxmlformats.org/officeDocument/2006/relationships/hyperlink" Target="https://aka.ms/Announcing-Azure-Arc" TargetMode="External"/><Relationship Id="rId7" Type="http://schemas.openxmlformats.org/officeDocument/2006/relationships/hyperlink" Target="https://aka.ms/Azure-Arc-Overview" TargetMode="External"/><Relationship Id="rId12" Type="http://schemas.openxmlformats.org/officeDocument/2006/relationships/hyperlink" Target="https://aka.ms/AzureArc-Info" TargetMode="External"/><Relationship Id="rId2" Type="http://schemas.openxmlformats.org/officeDocument/2006/relationships/notesSlide" Target="../notesSlides/notesSlide11.xml"/><Relationship Id="rId1" Type="http://schemas.openxmlformats.org/officeDocument/2006/relationships/slideLayout" Target="../slideLayouts/slideLayout172.xml"/><Relationship Id="rId6" Type="http://schemas.openxmlformats.org/officeDocument/2006/relationships/hyperlink" Target="https://aka.ms/Bring-Azure-Hybrid-To-Any-Infra" TargetMode="External"/><Relationship Id="rId11" Type="http://schemas.openxmlformats.org/officeDocument/2006/relationships/hyperlink" Target="https://aka.ms/hybridmgmt" TargetMode="External"/><Relationship Id="rId5" Type="http://schemas.openxmlformats.org/officeDocument/2006/relationships/hyperlink" Target="https://aka.ms/RKBlog/Ignite2019Arc" TargetMode="External"/><Relationship Id="rId15" Type="http://schemas.openxmlformats.org/officeDocument/2006/relationships/hyperlink" Target="https://docs.microsoft.com/en-us/azure/azure-arc/servers/overview" TargetMode="External"/><Relationship Id="rId10" Type="http://schemas.openxmlformats.org/officeDocument/2006/relationships/hyperlink" Target="https://aka.ms/AzureArcDataAnywhereDemo" TargetMode="External"/><Relationship Id="rId4" Type="http://schemas.openxmlformats.org/officeDocument/2006/relationships/hyperlink" Target="https://aka.ms/azblog/Ignite19Arc" TargetMode="External"/><Relationship Id="rId9" Type="http://schemas.openxmlformats.org/officeDocument/2006/relationships/hyperlink" Target="https://aka.ms/AzureArcManageAppsDemo" TargetMode="External"/><Relationship Id="rId14" Type="http://schemas.openxmlformats.org/officeDocument/2006/relationships/hyperlink" Target="https://aka.m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18" Type="http://schemas.openxmlformats.org/officeDocument/2006/relationships/image" Target="../media/image149.svg"/><Relationship Id="rId3" Type="http://schemas.openxmlformats.org/officeDocument/2006/relationships/image" Target="../media/image134.png"/><Relationship Id="rId21" Type="http://schemas.openxmlformats.org/officeDocument/2006/relationships/image" Target="../media/image152.png"/><Relationship Id="rId7" Type="http://schemas.openxmlformats.org/officeDocument/2006/relationships/image" Target="../media/image138.emf"/><Relationship Id="rId12" Type="http://schemas.openxmlformats.org/officeDocument/2006/relationships/image" Target="../media/image143.svg"/><Relationship Id="rId17" Type="http://schemas.openxmlformats.org/officeDocument/2006/relationships/image" Target="../media/image148.png"/><Relationship Id="rId2" Type="http://schemas.openxmlformats.org/officeDocument/2006/relationships/notesSlide" Target="../notesSlides/notesSlide13.xml"/><Relationship Id="rId16" Type="http://schemas.openxmlformats.org/officeDocument/2006/relationships/image" Target="../media/image147.svg"/><Relationship Id="rId20" Type="http://schemas.openxmlformats.org/officeDocument/2006/relationships/image" Target="../media/image151.svg"/><Relationship Id="rId1" Type="http://schemas.openxmlformats.org/officeDocument/2006/relationships/slideLayout" Target="../slideLayouts/slideLayout9.xml"/><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svg"/><Relationship Id="rId19" Type="http://schemas.openxmlformats.org/officeDocument/2006/relationships/image" Target="../media/image150.png"/><Relationship Id="rId4" Type="http://schemas.openxmlformats.org/officeDocument/2006/relationships/image" Target="../media/image135.png"/><Relationship Id="rId9" Type="http://schemas.openxmlformats.org/officeDocument/2006/relationships/image" Target="../media/image140.png"/><Relationship Id="rId14" Type="http://schemas.openxmlformats.org/officeDocument/2006/relationships/image" Target="../media/image145.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0.xml"/><Relationship Id="rId1" Type="http://schemas.openxmlformats.org/officeDocument/2006/relationships/themeOverride" Target="../theme/themeOverride1.xml"/><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2.xml"/><Relationship Id="rId16" Type="http://schemas.openxmlformats.org/officeDocument/2006/relationships/image" Target="../media/image77.png"/><Relationship Id="rId1" Type="http://schemas.openxmlformats.org/officeDocument/2006/relationships/slideLayout" Target="../slideLayouts/slideLayout23.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svg"/><Relationship Id="rId19" Type="http://schemas.openxmlformats.org/officeDocument/2006/relationships/image" Target="../media/image80.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png"/></Relationships>
</file>

<file path=ppt/slides/_rels/slide30.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2.xml"/></Relationships>
</file>

<file path=ppt/slides/_rels/slide3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80.svg"/><Relationship Id="rId3" Type="http://schemas.openxmlformats.org/officeDocument/2006/relationships/notesSlide" Target="../notesSlides/notesSlide15.xml"/><Relationship Id="rId7" Type="http://schemas.openxmlformats.org/officeDocument/2006/relationships/image" Target="../media/image67.svg"/><Relationship Id="rId12" Type="http://schemas.openxmlformats.org/officeDocument/2006/relationships/image" Target="../media/image160.png"/><Relationship Id="rId2" Type="http://schemas.openxmlformats.org/officeDocument/2006/relationships/slideLayout" Target="../slideLayouts/slideLayout50.xml"/><Relationship Id="rId1" Type="http://schemas.openxmlformats.org/officeDocument/2006/relationships/themeOverride" Target="../theme/themeOverride2.xml"/><Relationship Id="rId6" Type="http://schemas.openxmlformats.org/officeDocument/2006/relationships/image" Target="../media/image157.png"/><Relationship Id="rId11" Type="http://schemas.openxmlformats.org/officeDocument/2006/relationships/image" Target="../media/image78.svg"/><Relationship Id="rId5" Type="http://schemas.openxmlformats.org/officeDocument/2006/relationships/image" Target="../media/image156.svg"/><Relationship Id="rId10" Type="http://schemas.openxmlformats.org/officeDocument/2006/relationships/image" Target="../media/image159.png"/><Relationship Id="rId4" Type="http://schemas.openxmlformats.org/officeDocument/2006/relationships/image" Target="../media/image155.png"/><Relationship Id="rId9" Type="http://schemas.openxmlformats.org/officeDocument/2006/relationships/image" Target="../media/image69.sv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61.jpeg"/><Relationship Id="rId3" Type="http://schemas.openxmlformats.org/officeDocument/2006/relationships/notesSlide" Target="../notesSlides/notesSlide16.xml"/><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slideLayout" Target="../slideLayouts/slideLayout49.xml"/><Relationship Id="rId1" Type="http://schemas.openxmlformats.org/officeDocument/2006/relationships/themeOverride" Target="../theme/themeOverride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hyperlink" Target="http://forum.cs16.ro/index.php/topic/206130-wild-concurs-luna-cadourilo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sv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notesSlide" Target="../notesSlides/notesSlide17.xml"/><Relationship Id="rId16" Type="http://schemas.openxmlformats.org/officeDocument/2006/relationships/image" Target="../media/image77.png"/><Relationship Id="rId1" Type="http://schemas.openxmlformats.org/officeDocument/2006/relationships/slideLayout" Target="../slideLayouts/slideLayout44.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svg"/><Relationship Id="rId10" Type="http://schemas.openxmlformats.org/officeDocument/2006/relationships/image" Target="../media/image71.svg"/><Relationship Id="rId19" Type="http://schemas.openxmlformats.org/officeDocument/2006/relationships/image" Target="../media/image80.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4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0.svg"/></Relationships>
</file>

<file path=ppt/slides/_rels/slide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1.svg"/><Relationship Id="rId7" Type="http://schemas.openxmlformats.org/officeDocument/2006/relationships/image" Target="../media/image74.svg"/><Relationship Id="rId12" Type="http://schemas.openxmlformats.org/officeDocument/2006/relationships/image" Target="../media/image91.png"/><Relationship Id="rId2" Type="http://schemas.openxmlformats.org/officeDocument/2006/relationships/image" Target="../media/image70.png"/><Relationship Id="rId1" Type="http://schemas.openxmlformats.org/officeDocument/2006/relationships/slideLayout" Target="../slideLayouts/slideLayout44.xml"/><Relationship Id="rId6" Type="http://schemas.openxmlformats.org/officeDocument/2006/relationships/image" Target="../media/image73.png"/><Relationship Id="rId11" Type="http://schemas.openxmlformats.org/officeDocument/2006/relationships/image" Target="../media/image90.svg"/><Relationship Id="rId5" Type="http://schemas.openxmlformats.org/officeDocument/2006/relationships/image" Target="../media/image87.svg"/><Relationship Id="rId10" Type="http://schemas.openxmlformats.org/officeDocument/2006/relationships/image" Target="../media/image75.png"/><Relationship Id="rId4" Type="http://schemas.openxmlformats.org/officeDocument/2006/relationships/image" Target="../media/image86.png"/><Relationship Id="rId9" Type="http://schemas.openxmlformats.org/officeDocument/2006/relationships/image" Target="../media/image89.svg"/></Relationships>
</file>

<file path=ppt/slides/_rels/slide37.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0.xml"/><Relationship Id="rId6" Type="http://schemas.openxmlformats.org/officeDocument/2006/relationships/image" Target="../media/image94.svg"/><Relationship Id="rId5" Type="http://schemas.openxmlformats.org/officeDocument/2006/relationships/image" Target="../media/image75.png"/><Relationship Id="rId4" Type="http://schemas.openxmlformats.org/officeDocument/2006/relationships/image" Target="../media/image97.emf"/></Relationships>
</file>

<file path=ppt/slides/_rels/slide3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0.xml"/><Relationship Id="rId6" Type="http://schemas.openxmlformats.org/officeDocument/2006/relationships/image" Target="../media/image94.svg"/><Relationship Id="rId5" Type="http://schemas.openxmlformats.org/officeDocument/2006/relationships/image" Target="../media/image75.png"/><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9.xml"/><Relationship Id="rId1" Type="http://schemas.openxmlformats.org/officeDocument/2006/relationships/slideLayout" Target="../slideLayouts/slideLayout94.xml"/></Relationships>
</file>

<file path=ppt/slides/_rels/slide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hyperlink" Target="http://championthewonder.com/the-yorke-peninsula/" TargetMode="External"/><Relationship Id="rId4" Type="http://schemas.openxmlformats.org/officeDocument/2006/relationships/image" Target="../media/image82.jpg"/></Relationships>
</file>

<file path=ppt/slides/_rels/slide4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0.xml"/><Relationship Id="rId1" Type="http://schemas.openxmlformats.org/officeDocument/2006/relationships/slideLayout" Target="../slideLayouts/slideLayout94.xml"/></Relationships>
</file>

<file path=ppt/slides/_rels/slide4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0.xml"/></Relationships>
</file>

<file path=ppt/slides/_rels/slide4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94.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21.xml"/><Relationship Id="rId1" Type="http://schemas.openxmlformats.org/officeDocument/2006/relationships/slideLayout" Target="../slideLayouts/slideLayout136.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png"/></Relationships>
</file>

<file path=ppt/slides/_rels/slide46.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65.png"/><Relationship Id="rId7"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13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6.svg"/><Relationship Id="rId9" Type="http://schemas.openxmlformats.org/officeDocument/2006/relationships/image" Target="../media/image1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7.xml"/></Relationships>
</file>

<file path=ppt/slides/_rels/slide51.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57.xml"/></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7.png"/><Relationship Id="rId7" Type="http://schemas.openxmlformats.org/officeDocument/2006/relationships/image" Target="../media/image173.png"/><Relationship Id="rId12" Type="http://schemas.openxmlformats.org/officeDocument/2006/relationships/image" Target="../media/image175.jpeg"/><Relationship Id="rId2" Type="http://schemas.openxmlformats.org/officeDocument/2006/relationships/notesSlide" Target="../notesSlides/notesSlide24.xml"/><Relationship Id="rId1" Type="http://schemas.openxmlformats.org/officeDocument/2006/relationships/slideLayout" Target="../slideLayouts/slideLayout167.xml"/><Relationship Id="rId6" Type="http://schemas.openxmlformats.org/officeDocument/2006/relationships/image" Target="../media/image172.png"/><Relationship Id="rId11" Type="http://schemas.openxmlformats.org/officeDocument/2006/relationships/image" Target="../media/image106.png"/><Relationship Id="rId5" Type="http://schemas.openxmlformats.org/officeDocument/2006/relationships/image" Target="../media/image103.png"/><Relationship Id="rId10" Type="http://schemas.openxmlformats.org/officeDocument/2006/relationships/image" Target="../media/image110.png"/><Relationship Id="rId4" Type="http://schemas.openxmlformats.org/officeDocument/2006/relationships/image" Target="../media/image171.png"/><Relationship Id="rId9" Type="http://schemas.openxmlformats.org/officeDocument/2006/relationships/image" Target="../media/image174.jpeg"/></Relationships>
</file>

<file path=ppt/slides/_rels/slide5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svg"/><Relationship Id="rId7" Type="http://schemas.openxmlformats.org/officeDocument/2006/relationships/image" Target="../media/image118.svg"/><Relationship Id="rId2" Type="http://schemas.openxmlformats.org/officeDocument/2006/relationships/image" Target="../media/image114.png"/><Relationship Id="rId1" Type="http://schemas.openxmlformats.org/officeDocument/2006/relationships/slideLayout" Target="../slideLayouts/slideLayout186.xml"/><Relationship Id="rId6" Type="http://schemas.openxmlformats.org/officeDocument/2006/relationships/image" Target="../media/image95.png"/><Relationship Id="rId11" Type="http://schemas.openxmlformats.org/officeDocument/2006/relationships/image" Target="../media/image90.svg"/><Relationship Id="rId5" Type="http://schemas.openxmlformats.org/officeDocument/2006/relationships/image" Target="../media/image117.svg"/><Relationship Id="rId10" Type="http://schemas.openxmlformats.org/officeDocument/2006/relationships/image" Target="../media/image75.png"/><Relationship Id="rId4" Type="http://schemas.openxmlformats.org/officeDocument/2006/relationships/image" Target="../media/image116.png"/><Relationship Id="rId9" Type="http://schemas.openxmlformats.org/officeDocument/2006/relationships/image" Target="../media/image120.sv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23.xml"/><Relationship Id="rId6" Type="http://schemas.openxmlformats.org/officeDocument/2006/relationships/image" Target="../media/image90.svg"/><Relationship Id="rId5" Type="http://schemas.openxmlformats.org/officeDocument/2006/relationships/image" Target="../media/image75.png"/><Relationship Id="rId4" Type="http://schemas.openxmlformats.org/officeDocument/2006/relationships/image" Target="../media/image93.svg"/></Relationships>
</file>

<file path=ppt/slides/_rels/slide5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85.png"/><Relationship Id="rId4" Type="http://schemas.openxmlformats.org/officeDocument/2006/relationships/image" Target="../media/image84.jpeg"/></Relationships>
</file>

<file path=ppt/slides/_rels/slide60.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3.xml"/><Relationship Id="rId4" Type="http://schemas.microsoft.com/office/2007/relationships/hdphoto" Target="../media/hdphoto2.wdp"/></Relationships>
</file>

<file path=ppt/slides/_rels/slide64.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slideLayout" Target="../slideLayouts/slideLayout23.xml"/><Relationship Id="rId7" Type="http://schemas.openxmlformats.org/officeDocument/2006/relationships/image" Target="../media/image17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78.emf"/><Relationship Id="rId11" Type="http://schemas.microsoft.com/office/2007/relationships/hdphoto" Target="../media/hdphoto2.wdp"/><Relationship Id="rId5" Type="http://schemas.openxmlformats.org/officeDocument/2006/relationships/oleObject" Target="../embeddings/oleObject1.bin"/><Relationship Id="rId10" Type="http://schemas.openxmlformats.org/officeDocument/2006/relationships/image" Target="../media/image177.png"/><Relationship Id="rId4" Type="http://schemas.openxmlformats.org/officeDocument/2006/relationships/notesSlide" Target="../notesSlides/notesSlide27.xml"/><Relationship Id="rId9" Type="http://schemas.openxmlformats.org/officeDocument/2006/relationships/image" Target="../media/image176.png"/></Relationships>
</file>

<file path=ppt/slides/_rels/slide65.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svg"/><Relationship Id="rId3" Type="http://schemas.openxmlformats.org/officeDocument/2006/relationships/hyperlink" Target="https://aka.ms/AzureArc" TargetMode="External"/><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aka.ms/hybridmgmt" TargetMode="External"/><Relationship Id="rId11" Type="http://schemas.openxmlformats.org/officeDocument/2006/relationships/image" Target="../media/image74.svg"/><Relationship Id="rId5" Type="http://schemas.openxmlformats.org/officeDocument/2006/relationships/hyperlink" Target="https://azure.microsoft.com/en-us/blog/azure-arc-extending-azure-management-to-any-infrastructure/" TargetMode="External"/><Relationship Id="rId10" Type="http://schemas.openxmlformats.org/officeDocument/2006/relationships/image" Target="../media/image73.png"/><Relationship Id="rId4" Type="http://schemas.openxmlformats.org/officeDocument/2006/relationships/hyperlink" Target="https://aka.ms/Azure-Arc-Info" TargetMode="External"/><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1.svg"/><Relationship Id="rId7" Type="http://schemas.openxmlformats.org/officeDocument/2006/relationships/image" Target="../media/image74.svg"/><Relationship Id="rId12" Type="http://schemas.openxmlformats.org/officeDocument/2006/relationships/image" Target="../media/image91.png"/><Relationship Id="rId2" Type="http://schemas.openxmlformats.org/officeDocument/2006/relationships/image" Target="../media/image70.png"/><Relationship Id="rId1" Type="http://schemas.openxmlformats.org/officeDocument/2006/relationships/slideLayout" Target="../slideLayouts/slideLayout23.xml"/><Relationship Id="rId6" Type="http://schemas.openxmlformats.org/officeDocument/2006/relationships/image" Target="../media/image73.png"/><Relationship Id="rId11" Type="http://schemas.openxmlformats.org/officeDocument/2006/relationships/image" Target="../media/image90.svg"/><Relationship Id="rId5" Type="http://schemas.openxmlformats.org/officeDocument/2006/relationships/image" Target="../media/image87.svg"/><Relationship Id="rId10" Type="http://schemas.openxmlformats.org/officeDocument/2006/relationships/image" Target="../media/image75.png"/><Relationship Id="rId4" Type="http://schemas.openxmlformats.org/officeDocument/2006/relationships/image" Target="../media/image86.png"/><Relationship Id="rId9" Type="http://schemas.openxmlformats.org/officeDocument/2006/relationships/image" Target="../media/image89.svg"/></Relationships>
</file>

<file path=ppt/slides/_rels/slide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94.svg"/><Relationship Id="rId5" Type="http://schemas.openxmlformats.org/officeDocument/2006/relationships/image" Target="../media/image75.png"/><Relationship Id="rId4" Type="http://schemas.openxmlformats.org/officeDocument/2006/relationships/image" Target="../media/image93.svg"/></Relationships>
</file>

<file path=ppt/slides/_rels/slide9.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9.xml"/><Relationship Id="rId6" Type="http://schemas.openxmlformats.org/officeDocument/2006/relationships/image" Target="../media/image94.svg"/><Relationship Id="rId5" Type="http://schemas.openxmlformats.org/officeDocument/2006/relationships/image" Target="../media/image75.png"/><Relationship Id="rId4" Type="http://schemas.openxmlformats.org/officeDocument/2006/relationships/image" Target="../media/image9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D299AC-F1A1-4D41-B769-CECD0B125C22}"/>
              </a:ext>
            </a:extLst>
          </p:cNvPr>
          <p:cNvSpPr>
            <a:spLocks noGrp="1"/>
          </p:cNvSpPr>
          <p:nvPr>
            <p:ph type="body" sz="quarter" idx="12"/>
          </p:nvPr>
        </p:nvSpPr>
        <p:spPr>
          <a:xfrm>
            <a:off x="458122" y="5138946"/>
            <a:ext cx="9144000" cy="2031325"/>
          </a:xfrm>
        </p:spPr>
        <p:txBody>
          <a:bodyPr/>
          <a:lstStyle/>
          <a:p>
            <a:endParaRPr lang="en-US" dirty="0"/>
          </a:p>
          <a:p>
            <a:r>
              <a:rPr lang="en-US" dirty="0"/>
              <a:t>Brad “Mega” Watts</a:t>
            </a:r>
          </a:p>
          <a:p>
            <a:r>
              <a:rPr lang="en-US" dirty="0"/>
              <a:t>Marshall Sweeney</a:t>
            </a:r>
          </a:p>
          <a:p>
            <a:endParaRPr lang="en-US" dirty="0"/>
          </a:p>
          <a:p>
            <a:endParaRPr lang="en-US" dirty="0"/>
          </a:p>
          <a:p>
            <a:endParaRPr lang="en-US" dirty="0"/>
          </a:p>
        </p:txBody>
      </p:sp>
      <p:pic>
        <p:nvPicPr>
          <p:cNvPr id="2050" name="Picture 2" descr="Image result for Explorer Person">
            <a:extLst>
              <a:ext uri="{FF2B5EF4-FFF2-40B4-BE49-F238E27FC236}">
                <a16:creationId xmlns:a16="http://schemas.microsoft.com/office/drawing/2014/main" id="{64C51450-E09D-44B8-A84E-409891F81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0873" y="2474910"/>
            <a:ext cx="3645405" cy="252930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a:extLst>
              <a:ext uri="{FF2B5EF4-FFF2-40B4-BE49-F238E27FC236}">
                <a16:creationId xmlns:a16="http://schemas.microsoft.com/office/drawing/2014/main" id="{7E9BF8F2-AC1E-4733-BC46-4FDA126A3320}"/>
              </a:ext>
            </a:extLst>
          </p:cNvPr>
          <p:cNvSpPr txBox="1">
            <a:spLocks/>
          </p:cNvSpPr>
          <p:nvPr/>
        </p:nvSpPr>
        <p:spPr>
          <a:xfrm>
            <a:off x="585787" y="2875002"/>
            <a:ext cx="5510213"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50E6FF"/>
                </a:solidFill>
                <a:effectLst/>
                <a:latin typeface="+mj-lt"/>
                <a:ea typeface="+mn-ea"/>
                <a:cs typeface="Segoe UI" panose="020B0502040204020203" pitchFamily="34" charset="0"/>
              </a:defRPr>
            </a:lvl1pPr>
          </a:lstStyle>
          <a:p>
            <a:r>
              <a:rPr lang="en-US" dirty="0"/>
              <a:t>Azure Arc:</a:t>
            </a:r>
            <a:br>
              <a:rPr lang="en-US" dirty="0"/>
            </a:br>
            <a:r>
              <a:rPr lang="en-US" sz="2800" dirty="0"/>
              <a:t>Extend management &amp; governance to any infrastructure</a:t>
            </a:r>
          </a:p>
        </p:txBody>
      </p:sp>
    </p:spTree>
    <p:extLst>
      <p:ext uri="{BB962C8B-B14F-4D97-AF65-F5344CB8AC3E}">
        <p14:creationId xmlns:p14="http://schemas.microsoft.com/office/powerpoint/2010/main" val="38838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8263" y="457200"/>
            <a:ext cx="11018520" cy="923330"/>
          </a:xfrm>
        </p:spPr>
        <p:txBody>
          <a:bodyPr/>
          <a:lstStyle/>
          <a:p>
            <a:r>
              <a:rPr lang="en-US" dirty="0"/>
              <a:t>Customer scenario</a:t>
            </a:r>
            <a:br>
              <a:rPr lang="en-US" dirty="0"/>
            </a:br>
            <a:r>
              <a:rPr lang="en-US" sz="2400" dirty="0"/>
              <a:t>Solution</a:t>
            </a:r>
          </a:p>
        </p:txBody>
      </p:sp>
      <p:sp>
        <p:nvSpPr>
          <p:cNvPr id="53" name="Rectangle 52">
            <a:extLst>
              <a:ext uri="{FF2B5EF4-FFF2-40B4-BE49-F238E27FC236}">
                <a16:creationId xmlns:a16="http://schemas.microsoft.com/office/drawing/2014/main" id="{A7BA354E-CE90-4A6F-A09D-397B8748A5CD}"/>
              </a:ext>
            </a:extLst>
          </p:cNvPr>
          <p:cNvSpPr/>
          <p:nvPr/>
        </p:nvSpPr>
        <p:spPr>
          <a:xfrm>
            <a:off x="588263" y="2031117"/>
            <a:ext cx="6088897" cy="2123658"/>
          </a:xfrm>
          <a:prstGeom prst="rect">
            <a:avLst/>
          </a:prstGeom>
        </p:spPr>
        <p:txBody>
          <a:bodyPr wrap="square" lIns="0" tIns="45720" rIns="91440" bIns="45720" anchor="t" anchorCtr="0">
            <a:spAutoFit/>
          </a:bodyPr>
          <a:lstStyle/>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Govern across your environment</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Asset organization and inventory with a unified view in the Azure Portal</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Universal governance anywhere through Azure Policy</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Built-in server compliance rules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Central compliance view across all servers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Server owners can view and remediate to meet their compliance</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MSPs can implement governance for their customer’s environment</a:t>
            </a:r>
          </a:p>
        </p:txBody>
      </p:sp>
      <p:sp>
        <p:nvSpPr>
          <p:cNvPr id="89" name="Rectangle 88">
            <a:extLst>
              <a:ext uri="{FF2B5EF4-FFF2-40B4-BE49-F238E27FC236}">
                <a16:creationId xmlns:a16="http://schemas.microsoft.com/office/drawing/2014/main" id="{B4107397-BD80-4449-BE77-C47FBF561EE2}"/>
              </a:ext>
            </a:extLst>
          </p:cNvPr>
          <p:cNvSpPr/>
          <p:nvPr/>
        </p:nvSpPr>
        <p:spPr>
          <a:xfrm>
            <a:off x="7571254" y="603450"/>
            <a:ext cx="4032484" cy="206545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90" name="TextBox 89">
            <a:extLst>
              <a:ext uri="{FF2B5EF4-FFF2-40B4-BE49-F238E27FC236}">
                <a16:creationId xmlns:a16="http://schemas.microsoft.com/office/drawing/2014/main" id="{003914F3-1A93-410A-91FC-B748FB9C83E7}"/>
              </a:ext>
            </a:extLst>
          </p:cNvPr>
          <p:cNvSpPr txBox="1"/>
          <p:nvPr/>
        </p:nvSpPr>
        <p:spPr>
          <a:xfrm>
            <a:off x="10071733" y="1216219"/>
            <a:ext cx="1213795" cy="25853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200" b="0" u="none" strike="noStrike" kern="0" cap="none" spc="150" normalizeH="0" baseline="0" noProof="0" dirty="0">
                <a:ln w="3175">
                  <a:noFill/>
                </a:ln>
                <a:solidFill>
                  <a:schemeClr val="tx1"/>
                </a:solidFill>
                <a:effectLst/>
                <a:uLnTx/>
                <a:uFillTx/>
                <a:latin typeface="Segoe UI Semibold"/>
                <a:ea typeface="+mn-ea"/>
                <a:cs typeface="Segoe UI" pitchFamily="34" charset="0"/>
              </a:rPr>
              <a:t>Multi-cloud</a:t>
            </a:r>
          </a:p>
        </p:txBody>
      </p:sp>
      <p:grpSp>
        <p:nvGrpSpPr>
          <p:cNvPr id="91" name="Group 90">
            <a:extLst>
              <a:ext uri="{FF2B5EF4-FFF2-40B4-BE49-F238E27FC236}">
                <a16:creationId xmlns:a16="http://schemas.microsoft.com/office/drawing/2014/main" id="{333CA252-B599-4509-9EB9-C25114C8A3D4}"/>
              </a:ext>
            </a:extLst>
          </p:cNvPr>
          <p:cNvGrpSpPr/>
          <p:nvPr/>
        </p:nvGrpSpPr>
        <p:grpSpPr>
          <a:xfrm>
            <a:off x="7833358" y="789588"/>
            <a:ext cx="2042473" cy="835502"/>
            <a:chOff x="4832703" y="5211480"/>
            <a:chExt cx="1892851" cy="774297"/>
          </a:xfrm>
        </p:grpSpPr>
        <p:sp>
          <p:nvSpPr>
            <p:cNvPr id="92" name="Freeform 21">
              <a:extLst>
                <a:ext uri="{FF2B5EF4-FFF2-40B4-BE49-F238E27FC236}">
                  <a16:creationId xmlns:a16="http://schemas.microsoft.com/office/drawing/2014/main" id="{E3EE79CF-6478-4C39-8759-4AB060FCF7AA}"/>
                </a:ext>
              </a:extLst>
            </p:cNvPr>
            <p:cNvSpPr>
              <a:spLocks/>
            </p:cNvSpPr>
            <p:nvPr/>
          </p:nvSpPr>
          <p:spPr bwMode="auto">
            <a:xfrm>
              <a:off x="4832703" y="5211480"/>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990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mn-ea"/>
                <a:cs typeface="+mn-cs"/>
              </a:endParaRPr>
            </a:p>
          </p:txBody>
        </p:sp>
        <p:sp>
          <p:nvSpPr>
            <p:cNvPr id="93" name="Freeform 21">
              <a:extLst>
                <a:ext uri="{FF2B5EF4-FFF2-40B4-BE49-F238E27FC236}">
                  <a16:creationId xmlns:a16="http://schemas.microsoft.com/office/drawing/2014/main" id="{49552B20-D0E4-4DCB-8AF7-154D90ABDE59}"/>
                </a:ext>
              </a:extLst>
            </p:cNvPr>
            <p:cNvSpPr>
              <a:spLocks/>
            </p:cNvSpPr>
            <p:nvPr/>
          </p:nvSpPr>
          <p:spPr bwMode="auto">
            <a:xfrm>
              <a:off x="5288668" y="5292273"/>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alpha val="10000"/>
              </a:schemeClr>
            </a:solidFill>
            <a:ln w="1905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94" name="Freeform 21">
              <a:extLst>
                <a:ext uri="{FF2B5EF4-FFF2-40B4-BE49-F238E27FC236}">
                  <a16:creationId xmlns:a16="http://schemas.microsoft.com/office/drawing/2014/main" id="{DC204DFE-76AA-45F5-9BCF-9EF3B590F63B}"/>
                </a:ext>
              </a:extLst>
            </p:cNvPr>
            <p:cNvSpPr>
              <a:spLocks/>
            </p:cNvSpPr>
            <p:nvPr/>
          </p:nvSpPr>
          <p:spPr bwMode="auto">
            <a:xfrm>
              <a:off x="5719806" y="5403876"/>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78D7">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mn-ea"/>
                <a:cs typeface="+mn-cs"/>
              </a:endParaRPr>
            </a:p>
          </p:txBody>
        </p:sp>
      </p:grpSp>
      <p:sp>
        <p:nvSpPr>
          <p:cNvPr id="56" name="Rectangle 55">
            <a:extLst>
              <a:ext uri="{FF2B5EF4-FFF2-40B4-BE49-F238E27FC236}">
                <a16:creationId xmlns:a16="http://schemas.microsoft.com/office/drawing/2014/main" id="{CF4EF9F1-7DA2-4B46-BBF2-91E3731A0919}"/>
              </a:ext>
            </a:extLst>
          </p:cNvPr>
          <p:cNvSpPr/>
          <p:nvPr/>
        </p:nvSpPr>
        <p:spPr>
          <a:xfrm>
            <a:off x="7571254" y="4203589"/>
            <a:ext cx="4032484" cy="2065449"/>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59" name="TextBox 58">
            <a:extLst>
              <a:ext uri="{FF2B5EF4-FFF2-40B4-BE49-F238E27FC236}">
                <a16:creationId xmlns:a16="http://schemas.microsoft.com/office/drawing/2014/main" id="{47A98949-052A-43EA-8DDC-E25B274C75DC}"/>
              </a:ext>
            </a:extLst>
          </p:cNvPr>
          <p:cNvSpPr txBox="1"/>
          <p:nvPr/>
        </p:nvSpPr>
        <p:spPr>
          <a:xfrm>
            <a:off x="8943730" y="5437968"/>
            <a:ext cx="1287533" cy="42473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algn="ctr" defTabSz="932384">
              <a:defRPr/>
            </a:pPr>
            <a:r>
              <a:rPr lang="en-US" sz="1200" b="0" kern="0" spc="150" dirty="0">
                <a:solidFill>
                  <a:schemeClr val="tx1"/>
                </a:solidFill>
              </a:rPr>
              <a:t>On-premises</a:t>
            </a:r>
          </a:p>
          <a:p>
            <a:pPr algn="ctr" defTabSz="932384">
              <a:defRPr/>
            </a:pPr>
            <a:r>
              <a:rPr lang="en-US" sz="1200" b="0" kern="0" spc="150" dirty="0">
                <a:solidFill>
                  <a:schemeClr val="tx1"/>
                </a:solidFill>
              </a:rPr>
              <a:t>&amp; hosted</a:t>
            </a:r>
          </a:p>
        </p:txBody>
      </p:sp>
      <p:pic>
        <p:nvPicPr>
          <p:cNvPr id="95" name="Virtual Machines 2" descr="Virtual Machines">
            <a:extLst>
              <a:ext uri="{FF2B5EF4-FFF2-40B4-BE49-F238E27FC236}">
                <a16:creationId xmlns:a16="http://schemas.microsoft.com/office/drawing/2014/main" id="{0845E8B9-4A3F-4802-8550-B3237A5109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8395" y="4505736"/>
            <a:ext cx="347259" cy="347259"/>
          </a:xfrm>
          <a:prstGeom prst="rect">
            <a:avLst/>
          </a:prstGeom>
        </p:spPr>
      </p:pic>
      <p:pic>
        <p:nvPicPr>
          <p:cNvPr id="96" name="Database" descr=" Database">
            <a:extLst>
              <a:ext uri="{FF2B5EF4-FFF2-40B4-BE49-F238E27FC236}">
                <a16:creationId xmlns:a16="http://schemas.microsoft.com/office/drawing/2014/main" id="{B67C056F-D4B0-41A5-85A7-750AA6E586AC}"/>
              </a:ext>
            </a:extLst>
          </p:cNvPr>
          <p:cNvPicPr>
            <a:picLocks noChangeAspect="1"/>
          </p:cNvPicPr>
          <p:nvPr/>
        </p:nvPicPr>
        <p:blipFill>
          <a:blip r:embed="rId4"/>
          <a:stretch>
            <a:fillRect/>
          </a:stretch>
        </p:blipFill>
        <p:spPr>
          <a:xfrm>
            <a:off x="9359442" y="4497399"/>
            <a:ext cx="280312" cy="361415"/>
          </a:xfrm>
          <a:prstGeom prst="rect">
            <a:avLst/>
          </a:prstGeom>
        </p:spPr>
      </p:pic>
      <p:pic>
        <p:nvPicPr>
          <p:cNvPr id="97" name="Kubernetes" descr="Kubernetes">
            <a:extLst>
              <a:ext uri="{FF2B5EF4-FFF2-40B4-BE49-F238E27FC236}">
                <a16:creationId xmlns:a16="http://schemas.microsoft.com/office/drawing/2014/main" id="{DC184938-E37B-4E50-89EA-0B10D67187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3671" y="4505736"/>
            <a:ext cx="347259" cy="347259"/>
          </a:xfrm>
          <a:prstGeom prst="rect">
            <a:avLst/>
          </a:prstGeom>
        </p:spPr>
      </p:pic>
      <p:pic>
        <p:nvPicPr>
          <p:cNvPr id="98" name="Virtual Machines 2" descr="Virtual Machines">
            <a:extLst>
              <a:ext uri="{FF2B5EF4-FFF2-40B4-BE49-F238E27FC236}">
                <a16:creationId xmlns:a16="http://schemas.microsoft.com/office/drawing/2014/main" id="{64C51836-154F-4545-8609-BCD4D96B4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8395" y="2053013"/>
            <a:ext cx="347259" cy="347259"/>
          </a:xfrm>
          <a:prstGeom prst="rect">
            <a:avLst/>
          </a:prstGeom>
        </p:spPr>
      </p:pic>
      <p:pic>
        <p:nvPicPr>
          <p:cNvPr id="99" name="Database" descr=" Database">
            <a:extLst>
              <a:ext uri="{FF2B5EF4-FFF2-40B4-BE49-F238E27FC236}">
                <a16:creationId xmlns:a16="http://schemas.microsoft.com/office/drawing/2014/main" id="{621589CB-D142-44D6-BF6B-BBC18B5FD639}"/>
              </a:ext>
            </a:extLst>
          </p:cNvPr>
          <p:cNvPicPr>
            <a:picLocks noChangeAspect="1"/>
          </p:cNvPicPr>
          <p:nvPr/>
        </p:nvPicPr>
        <p:blipFill>
          <a:blip r:embed="rId4"/>
          <a:stretch>
            <a:fillRect/>
          </a:stretch>
        </p:blipFill>
        <p:spPr>
          <a:xfrm>
            <a:off x="9359442" y="2044677"/>
            <a:ext cx="280312" cy="361415"/>
          </a:xfrm>
          <a:prstGeom prst="rect">
            <a:avLst/>
          </a:prstGeom>
        </p:spPr>
      </p:pic>
      <p:pic>
        <p:nvPicPr>
          <p:cNvPr id="100" name="Kubernetes" descr="Kubernetes">
            <a:extLst>
              <a:ext uri="{FF2B5EF4-FFF2-40B4-BE49-F238E27FC236}">
                <a16:creationId xmlns:a16="http://schemas.microsoft.com/office/drawing/2014/main" id="{846CE785-E155-436E-A736-170337918C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3671" y="2053013"/>
            <a:ext cx="347259" cy="347259"/>
          </a:xfrm>
          <a:prstGeom prst="rect">
            <a:avLst/>
          </a:prstGeom>
        </p:spPr>
      </p:pic>
      <p:grpSp>
        <p:nvGrpSpPr>
          <p:cNvPr id="5" name="Group 4">
            <a:extLst>
              <a:ext uri="{FF2B5EF4-FFF2-40B4-BE49-F238E27FC236}">
                <a16:creationId xmlns:a16="http://schemas.microsoft.com/office/drawing/2014/main" id="{6E633643-7C6E-4B45-A8B6-7E98ACE0DDBC}"/>
              </a:ext>
            </a:extLst>
          </p:cNvPr>
          <p:cNvGrpSpPr/>
          <p:nvPr/>
        </p:nvGrpSpPr>
        <p:grpSpPr>
          <a:xfrm>
            <a:off x="7955150" y="2549324"/>
            <a:ext cx="3264693" cy="1775707"/>
            <a:chOff x="7955150" y="2549324"/>
            <a:chExt cx="3264693" cy="1775707"/>
          </a:xfrm>
        </p:grpSpPr>
        <p:grpSp>
          <p:nvGrpSpPr>
            <p:cNvPr id="4" name="Group 3">
              <a:extLst>
                <a:ext uri="{FF2B5EF4-FFF2-40B4-BE49-F238E27FC236}">
                  <a16:creationId xmlns:a16="http://schemas.microsoft.com/office/drawing/2014/main" id="{9F427CE1-682E-4DC9-ADBA-A27D6920815C}"/>
                </a:ext>
              </a:extLst>
            </p:cNvPr>
            <p:cNvGrpSpPr/>
            <p:nvPr/>
          </p:nvGrpSpPr>
          <p:grpSpPr>
            <a:xfrm>
              <a:off x="9197997" y="2657910"/>
              <a:ext cx="778998" cy="1525735"/>
              <a:chOff x="9081544" y="2657910"/>
              <a:chExt cx="778998" cy="1525735"/>
            </a:xfrm>
          </p:grpSpPr>
          <p:cxnSp>
            <p:nvCxnSpPr>
              <p:cNvPr id="153" name="Straight Connector 152">
                <a:extLst>
                  <a:ext uri="{FF2B5EF4-FFF2-40B4-BE49-F238E27FC236}">
                    <a16:creationId xmlns:a16="http://schemas.microsoft.com/office/drawing/2014/main" id="{DDA50FFC-7DA1-47BA-8D74-75D63DF6E053}"/>
                  </a:ext>
                </a:extLst>
              </p:cNvPr>
              <p:cNvCxnSpPr>
                <a:cxnSpLocks/>
              </p:cNvCxnSpPr>
              <p:nvPr/>
            </p:nvCxnSpPr>
            <p:spPr>
              <a:xfrm flipH="1">
                <a:off x="9081544" y="2657910"/>
                <a:ext cx="32981" cy="1525735"/>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4C7F83BF-EF5F-42DD-918B-7108E7A97AD3}"/>
                  </a:ext>
                </a:extLst>
              </p:cNvPr>
              <p:cNvCxnSpPr>
                <a:cxnSpLocks/>
              </p:cNvCxnSpPr>
              <p:nvPr/>
            </p:nvCxnSpPr>
            <p:spPr>
              <a:xfrm flipH="1">
                <a:off x="9454552" y="2657910"/>
                <a:ext cx="32981" cy="1525735"/>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4E86729-5BBC-4DB0-AF79-5941DA3EBA50}"/>
                  </a:ext>
                </a:extLst>
              </p:cNvPr>
              <p:cNvCxnSpPr>
                <a:cxnSpLocks/>
              </p:cNvCxnSpPr>
              <p:nvPr/>
            </p:nvCxnSpPr>
            <p:spPr>
              <a:xfrm flipH="1">
                <a:off x="9827561" y="2657910"/>
                <a:ext cx="32981" cy="1525735"/>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50" name="Rectangle 149">
              <a:extLst>
                <a:ext uri="{FF2B5EF4-FFF2-40B4-BE49-F238E27FC236}">
                  <a16:creationId xmlns:a16="http://schemas.microsoft.com/office/drawing/2014/main" id="{109D1B08-A708-466C-A6A8-287FFF0360F5}"/>
                </a:ext>
              </a:extLst>
            </p:cNvPr>
            <p:cNvSpPr/>
            <p:nvPr/>
          </p:nvSpPr>
          <p:spPr bwMode="auto">
            <a:xfrm>
              <a:off x="8984555" y="2549324"/>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Arc</a:t>
              </a:r>
            </a:p>
          </p:txBody>
        </p:sp>
        <p:sp>
          <p:nvSpPr>
            <p:cNvPr id="151" name="Rectangle 150">
              <a:extLst>
                <a:ext uri="{FF2B5EF4-FFF2-40B4-BE49-F238E27FC236}">
                  <a16:creationId xmlns:a16="http://schemas.microsoft.com/office/drawing/2014/main" id="{05E4C761-3CF2-45EB-ADAD-9170A09FF1E4}"/>
                </a:ext>
              </a:extLst>
            </p:cNvPr>
            <p:cNvSpPr/>
            <p:nvPr/>
          </p:nvSpPr>
          <p:spPr bwMode="auto">
            <a:xfrm>
              <a:off x="8984555" y="4087274"/>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Azure Arc</a:t>
              </a:r>
            </a:p>
          </p:txBody>
        </p:sp>
        <p:sp>
          <p:nvSpPr>
            <p:cNvPr id="152" name="Rectangle: Rounded Corners 151">
              <a:extLst>
                <a:ext uri="{FF2B5EF4-FFF2-40B4-BE49-F238E27FC236}">
                  <a16:creationId xmlns:a16="http://schemas.microsoft.com/office/drawing/2014/main" id="{06AB1523-DD03-42DC-B741-A76864C3F7FD}"/>
                </a:ext>
              </a:extLst>
            </p:cNvPr>
            <p:cNvSpPr/>
            <p:nvPr/>
          </p:nvSpPr>
          <p:spPr>
            <a:xfrm>
              <a:off x="7955150" y="3045933"/>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618719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B11D6B0-9833-4501-868B-5980435781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83" r="43618" b="22435"/>
          <a:stretch/>
        </p:blipFill>
        <p:spPr bwMode="auto">
          <a:xfrm>
            <a:off x="1685713" y="585788"/>
            <a:ext cx="8820574" cy="56832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30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x_x_x_x_x_Picture 2" descr="image001">
            <a:extLst>
              <a:ext uri="{FF2B5EF4-FFF2-40B4-BE49-F238E27FC236}">
                <a16:creationId xmlns:a16="http://schemas.microsoft.com/office/drawing/2014/main" id="{A0513930-AA6D-4F29-AB0C-7841C7936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63" y="474265"/>
            <a:ext cx="11648473" cy="5909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16061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dirty="0"/>
              <a:t>Customer scenario</a:t>
            </a:r>
            <a:br>
              <a:rPr lang="en-US" dirty="0"/>
            </a:br>
            <a:r>
              <a:rPr lang="en-US" sz="2400" dirty="0"/>
              <a:t>At-scale Kubernetes app management</a:t>
            </a:r>
          </a:p>
        </p:txBody>
      </p:sp>
      <p:sp>
        <p:nvSpPr>
          <p:cNvPr id="9" name="Rectangle 8">
            <a:extLst>
              <a:ext uri="{FF2B5EF4-FFF2-40B4-BE49-F238E27FC236}">
                <a16:creationId xmlns:a16="http://schemas.microsoft.com/office/drawing/2014/main" id="{991A0D89-6EE4-4FBC-9CC8-AE80A2A4B5F1}"/>
              </a:ext>
            </a:extLst>
          </p:cNvPr>
          <p:cNvSpPr/>
          <p:nvPr/>
        </p:nvSpPr>
        <p:spPr>
          <a:xfrm>
            <a:off x="588264" y="2031117"/>
            <a:ext cx="5783508" cy="4001095"/>
          </a:xfrm>
          <a:prstGeom prst="rect">
            <a:avLst/>
          </a:prstGeom>
        </p:spPr>
        <p:txBody>
          <a:bodyPr wrap="square" lIns="0" tIns="45720" rIns="91440" bIns="45720" anchor="t" anchorCtr="0">
            <a:spAutoFit/>
          </a:bodyPr>
          <a:lstStyle/>
          <a:p>
            <a:pPr lvl="0" defTabSz="932472" fontAlgn="base">
              <a:spcBef>
                <a:spcPct val="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Overview</a:t>
            </a:r>
          </a:p>
          <a:p>
            <a:pPr lvl="0" defTabSz="932472" fontAlgn="base">
              <a:spcBef>
                <a:spcPct val="0"/>
              </a:spcBef>
              <a:spcAft>
                <a:spcPts val="600"/>
              </a:spcAft>
              <a:defRPr/>
            </a:pPr>
            <a:r>
              <a:rPr lang="en-US" sz="1400" dirty="0">
                <a:solidFill>
                  <a:prstClr val="white"/>
                </a:solidFill>
              </a:rPr>
              <a:t>A retailer with 100s of stores would like to move all in-store applications to containers running on a K8s clusters</a:t>
            </a:r>
          </a:p>
          <a:p>
            <a:pPr lvl="0" defTabSz="932472" fontAlgn="base">
              <a:spcBef>
                <a:spcPct val="0"/>
              </a:spcBef>
              <a:spcAft>
                <a:spcPts val="600"/>
              </a:spcAft>
              <a:defRPr/>
            </a:pPr>
            <a:r>
              <a:rPr lang="en-US" sz="1400" dirty="0">
                <a:solidFill>
                  <a:prstClr val="white"/>
                </a:solidFill>
              </a:rPr>
              <a:t>They are faced with the challenge of how to uniformly deploy, configure and manage their containerized applications across multiple locations</a:t>
            </a:r>
            <a:endParaRPr lang="en-US" sz="1400" dirty="0">
              <a:solidFill>
                <a:srgbClr val="282828"/>
              </a:solidFill>
              <a:latin typeface="Segoe UI" panose="020B0502040204020203" pitchFamily="34" charset="0"/>
              <a:cs typeface="Segoe UI" panose="020B0502040204020203" pitchFamily="34" charset="0"/>
            </a:endParaRPr>
          </a:p>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Business requirements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Bootstrap a new store to fully run with the applications and configuration that this store requires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Enable IT to apply and monitor at scale governance across all stores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Monitor the state of applications and configuration in all stores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Integrate DevOps and Safe Deployment Practices for applications running in stores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Allow region/store IT to monitor and troubleshoot configuration issues for their stores</a:t>
            </a:r>
          </a:p>
        </p:txBody>
      </p:sp>
      <p:pic>
        <p:nvPicPr>
          <p:cNvPr id="12" name="Picture 11">
            <a:extLst>
              <a:ext uri="{FF2B5EF4-FFF2-40B4-BE49-F238E27FC236}">
                <a16:creationId xmlns:a16="http://schemas.microsoft.com/office/drawing/2014/main" id="{CF068143-22D8-487F-B9BA-3D7571095D1A}"/>
              </a:ext>
            </a:extLst>
          </p:cNvPr>
          <p:cNvPicPr>
            <a:picLocks noChangeAspect="1"/>
          </p:cNvPicPr>
          <p:nvPr/>
        </p:nvPicPr>
        <p:blipFill>
          <a:blip r:embed="rId2"/>
          <a:srcRect/>
          <a:stretch/>
        </p:blipFill>
        <p:spPr>
          <a:xfrm>
            <a:off x="8097860" y="2392223"/>
            <a:ext cx="1713124" cy="3278882"/>
          </a:xfrm>
          <a:prstGeom prst="rect">
            <a:avLst/>
          </a:prstGeom>
        </p:spPr>
      </p:pic>
    </p:spTree>
    <p:extLst>
      <p:ext uri="{BB962C8B-B14F-4D97-AF65-F5344CB8AC3E}">
        <p14:creationId xmlns:p14="http://schemas.microsoft.com/office/powerpoint/2010/main" val="30748414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dirty="0"/>
              <a:t>Customer scenario</a:t>
            </a:r>
            <a:br>
              <a:rPr lang="en-US" dirty="0"/>
            </a:br>
            <a:r>
              <a:rPr lang="en-US" sz="2400" dirty="0"/>
              <a:t>Solution</a:t>
            </a:r>
          </a:p>
        </p:txBody>
      </p:sp>
      <p:sp>
        <p:nvSpPr>
          <p:cNvPr id="9" name="Rectangle 8">
            <a:extLst>
              <a:ext uri="{FF2B5EF4-FFF2-40B4-BE49-F238E27FC236}">
                <a16:creationId xmlns:a16="http://schemas.microsoft.com/office/drawing/2014/main" id="{991A0D89-6EE4-4FBC-9CC8-AE80A2A4B5F1}"/>
              </a:ext>
            </a:extLst>
          </p:cNvPr>
          <p:cNvSpPr/>
          <p:nvPr/>
        </p:nvSpPr>
        <p:spPr>
          <a:xfrm>
            <a:off x="588264" y="2031117"/>
            <a:ext cx="4869107" cy="2985433"/>
          </a:xfrm>
          <a:prstGeom prst="rect">
            <a:avLst/>
          </a:prstGeom>
        </p:spPr>
        <p:txBody>
          <a:bodyPr wrap="square" lIns="0" tIns="45720" rIns="91440" bIns="45720" anchor="t" anchorCtr="0">
            <a:spAutoFit/>
          </a:bodyPr>
          <a:lstStyle/>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Key benefits from Azure Arc</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Asset organization and inventory with a unified</a:t>
            </a:r>
            <a:br>
              <a:rPr lang="en-US" sz="1400" dirty="0">
                <a:solidFill>
                  <a:prstClr val="white"/>
                </a:solidFill>
              </a:rPr>
            </a:br>
            <a:r>
              <a:rPr lang="en-US" sz="1400" dirty="0">
                <a:solidFill>
                  <a:prstClr val="white"/>
                </a:solidFill>
              </a:rPr>
              <a:t>view in the Azure Portal across all locations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At scale configuration and deployment based on subscription, resource groups, and tags</a:t>
            </a:r>
          </a:p>
          <a:p>
            <a:pPr marL="177800" lvl="0" indent="-177800" defTabSz="932472" fontAlgn="base">
              <a:spcBef>
                <a:spcPct val="0"/>
              </a:spcBef>
              <a:spcAft>
                <a:spcPts val="600"/>
              </a:spcAft>
              <a:buFont typeface="Arial" panose="020B0604020202020204" pitchFamily="34" charset="0"/>
              <a:buChar char="•"/>
              <a:defRPr/>
            </a:pPr>
            <a:r>
              <a:rPr lang="en-US" sz="1400" dirty="0" err="1">
                <a:solidFill>
                  <a:prstClr val="white"/>
                </a:solidFill>
              </a:rPr>
              <a:t>GitOps</a:t>
            </a:r>
            <a:r>
              <a:rPr lang="en-US" sz="1400" dirty="0">
                <a:solidFill>
                  <a:prstClr val="white"/>
                </a:solidFill>
              </a:rPr>
              <a:t>-based model for deploying configuration</a:t>
            </a:r>
            <a:br>
              <a:rPr lang="en-US" sz="1400" dirty="0">
                <a:solidFill>
                  <a:prstClr val="white"/>
                </a:solidFill>
              </a:rPr>
            </a:br>
            <a:r>
              <a:rPr lang="en-US" sz="1400" dirty="0">
                <a:solidFill>
                  <a:prstClr val="white"/>
                </a:solidFill>
              </a:rPr>
              <a:t>as code to one or many clusters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Application deployment and update at scale </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Source control based Safe Deployment Procedures when rolling new applications and configurations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Developer tooling agnostic—use the tools they want</a:t>
            </a:r>
          </a:p>
        </p:txBody>
      </p:sp>
      <p:pic>
        <p:nvPicPr>
          <p:cNvPr id="10" name="Picture 9">
            <a:extLst>
              <a:ext uri="{FF2B5EF4-FFF2-40B4-BE49-F238E27FC236}">
                <a16:creationId xmlns:a16="http://schemas.microsoft.com/office/drawing/2014/main" id="{807A40AE-5266-4138-9F85-F1D341E2FE11}"/>
              </a:ext>
            </a:extLst>
          </p:cNvPr>
          <p:cNvPicPr>
            <a:picLocks noChangeAspect="1"/>
          </p:cNvPicPr>
          <p:nvPr/>
        </p:nvPicPr>
        <p:blipFill>
          <a:blip r:embed="rId2"/>
          <a:srcRect/>
          <a:stretch/>
        </p:blipFill>
        <p:spPr>
          <a:xfrm>
            <a:off x="8097860" y="2990156"/>
            <a:ext cx="1713124" cy="3278882"/>
          </a:xfrm>
          <a:prstGeom prst="rect">
            <a:avLst/>
          </a:prstGeom>
        </p:spPr>
      </p:pic>
      <p:sp>
        <p:nvSpPr>
          <p:cNvPr id="5" name="Rectangle: Rounded Corners 4">
            <a:extLst>
              <a:ext uri="{FF2B5EF4-FFF2-40B4-BE49-F238E27FC236}">
                <a16:creationId xmlns:a16="http://schemas.microsoft.com/office/drawing/2014/main" id="{2DFAD56E-D373-4EDC-8809-F461E8B0C384}"/>
              </a:ext>
            </a:extLst>
          </p:cNvPr>
          <p:cNvSpPr/>
          <p:nvPr/>
        </p:nvSpPr>
        <p:spPr>
          <a:xfrm>
            <a:off x="7322076" y="2019386"/>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9716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2F1E72-7510-411B-BC55-3BFEC897F329}"/>
              </a:ext>
            </a:extLst>
          </p:cNvPr>
          <p:cNvPicPr>
            <a:picLocks noChangeAspect="1"/>
          </p:cNvPicPr>
          <p:nvPr/>
        </p:nvPicPr>
        <p:blipFill>
          <a:blip r:embed="rId2"/>
          <a:stretch>
            <a:fillRect/>
          </a:stretch>
        </p:blipFill>
        <p:spPr>
          <a:xfrm>
            <a:off x="398417" y="585788"/>
            <a:ext cx="11395167" cy="6225749"/>
          </a:xfrm>
          <a:prstGeom prst="rect">
            <a:avLst/>
          </a:prstGeom>
          <a:effectLst/>
        </p:spPr>
      </p:pic>
    </p:spTree>
    <p:extLst>
      <p:ext uri="{BB962C8B-B14F-4D97-AF65-F5344CB8AC3E}">
        <p14:creationId xmlns:p14="http://schemas.microsoft.com/office/powerpoint/2010/main" val="11797446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8F1850-E1AE-46A5-A681-FD3B36F8E10A}"/>
              </a:ext>
            </a:extLst>
          </p:cNvPr>
          <p:cNvPicPr>
            <a:picLocks noChangeAspect="1"/>
          </p:cNvPicPr>
          <p:nvPr/>
        </p:nvPicPr>
        <p:blipFill rotWithShape="1">
          <a:blip r:embed="rId2"/>
          <a:srcRect t="15972"/>
          <a:stretch/>
        </p:blipFill>
        <p:spPr>
          <a:xfrm>
            <a:off x="405127" y="585789"/>
            <a:ext cx="11381746" cy="6236208"/>
          </a:xfrm>
          <a:prstGeom prst="rect">
            <a:avLst/>
          </a:prstGeom>
        </p:spPr>
      </p:pic>
    </p:spTree>
    <p:extLst>
      <p:ext uri="{BB962C8B-B14F-4D97-AF65-F5344CB8AC3E}">
        <p14:creationId xmlns:p14="http://schemas.microsoft.com/office/powerpoint/2010/main" val="42532047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A909-E115-4E71-8401-127FDBC2BC0A}"/>
              </a:ext>
            </a:extLst>
          </p:cNvPr>
          <p:cNvSpPr>
            <a:spLocks noGrp="1"/>
          </p:cNvSpPr>
          <p:nvPr>
            <p:ph type="title"/>
          </p:nvPr>
        </p:nvSpPr>
        <p:spPr>
          <a:xfrm>
            <a:off x="585216" y="2321005"/>
            <a:ext cx="9144000" cy="2215991"/>
          </a:xfrm>
        </p:spPr>
        <p:txBody>
          <a:bodyPr/>
          <a:lstStyle/>
          <a:p>
            <a:pPr defTabSz="932472" fontAlgn="base">
              <a:lnSpc>
                <a:spcPct val="100000"/>
              </a:lnSpc>
              <a:spcAft>
                <a:spcPct val="0"/>
              </a:spcAft>
              <a:defRPr/>
            </a:pPr>
            <a:r>
              <a:rPr lang="en-US" sz="7200" spc="0" dirty="0">
                <a:ln>
                  <a:noFill/>
                </a:ln>
                <a:gradFill>
                  <a:gsLst>
                    <a:gs pos="0">
                      <a:srgbClr val="50E6FF"/>
                    </a:gs>
                    <a:gs pos="100000">
                      <a:srgbClr val="50E6FF"/>
                    </a:gs>
                  </a:gsLst>
                  <a:lin ang="5400000" scaled="0"/>
                </a:gradFill>
                <a:latin typeface="Segoe UI Semibold"/>
              </a:rPr>
              <a:t>Azure Data Services enabled by Azure Arc</a:t>
            </a:r>
          </a:p>
        </p:txBody>
      </p:sp>
    </p:spTree>
    <p:extLst>
      <p:ext uri="{BB962C8B-B14F-4D97-AF65-F5344CB8AC3E}">
        <p14:creationId xmlns:p14="http://schemas.microsoft.com/office/powerpoint/2010/main" val="340359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7192F8-999F-4DDA-B5D5-A3B9003291CC}"/>
              </a:ext>
            </a:extLst>
          </p:cNvPr>
          <p:cNvSpPr>
            <a:spLocks noGrp="1"/>
          </p:cNvSpPr>
          <p:nvPr>
            <p:ph type="title"/>
          </p:nvPr>
        </p:nvSpPr>
        <p:spPr/>
        <p:txBody>
          <a:bodyPr/>
          <a:lstStyle/>
          <a:p>
            <a:r>
              <a:rPr lang="en-US" dirty="0"/>
              <a:t>Azure Data Services anywhere at a glance </a:t>
            </a:r>
          </a:p>
        </p:txBody>
      </p:sp>
      <p:sp>
        <p:nvSpPr>
          <p:cNvPr id="95" name="Rectangle 94">
            <a:extLst>
              <a:ext uri="{FF2B5EF4-FFF2-40B4-BE49-F238E27FC236}">
                <a16:creationId xmlns:a16="http://schemas.microsoft.com/office/drawing/2014/main" id="{75A13147-3EAF-45DC-8111-369662945731}"/>
              </a:ext>
            </a:extLst>
          </p:cNvPr>
          <p:cNvSpPr/>
          <p:nvPr/>
        </p:nvSpPr>
        <p:spPr>
          <a:xfrm>
            <a:off x="584200" y="3454134"/>
            <a:ext cx="11025501" cy="79745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08" name="Rectangle 107">
            <a:extLst>
              <a:ext uri="{FF2B5EF4-FFF2-40B4-BE49-F238E27FC236}">
                <a16:creationId xmlns:a16="http://schemas.microsoft.com/office/drawing/2014/main" id="{AA3951F1-6880-41D7-AE44-64510220AF98}"/>
              </a:ext>
            </a:extLst>
          </p:cNvPr>
          <p:cNvSpPr/>
          <p:nvPr/>
        </p:nvSpPr>
        <p:spPr>
          <a:xfrm>
            <a:off x="584200" y="1436688"/>
            <a:ext cx="11025501" cy="79745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09" name="Rectangle 108">
            <a:extLst>
              <a:ext uri="{FF2B5EF4-FFF2-40B4-BE49-F238E27FC236}">
                <a16:creationId xmlns:a16="http://schemas.microsoft.com/office/drawing/2014/main" id="{0410FF1B-7F33-4B67-BEA4-DC85496AB266}"/>
              </a:ext>
            </a:extLst>
          </p:cNvPr>
          <p:cNvSpPr/>
          <p:nvPr/>
        </p:nvSpPr>
        <p:spPr>
          <a:xfrm>
            <a:off x="584200" y="2445411"/>
            <a:ext cx="11025501" cy="79745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10" name="Rectangle 109">
            <a:extLst>
              <a:ext uri="{FF2B5EF4-FFF2-40B4-BE49-F238E27FC236}">
                <a16:creationId xmlns:a16="http://schemas.microsoft.com/office/drawing/2014/main" id="{B8DB531E-B118-4DCD-8CF7-524F348162EB}"/>
              </a:ext>
            </a:extLst>
          </p:cNvPr>
          <p:cNvSpPr/>
          <p:nvPr/>
        </p:nvSpPr>
        <p:spPr>
          <a:xfrm>
            <a:off x="584200" y="4463508"/>
            <a:ext cx="11025501" cy="79745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13" name="Rectangle 112">
            <a:extLst>
              <a:ext uri="{FF2B5EF4-FFF2-40B4-BE49-F238E27FC236}">
                <a16:creationId xmlns:a16="http://schemas.microsoft.com/office/drawing/2014/main" id="{13FBF3C9-69AE-4D1D-8784-BFC22261CC2B}"/>
              </a:ext>
            </a:extLst>
          </p:cNvPr>
          <p:cNvSpPr/>
          <p:nvPr/>
        </p:nvSpPr>
        <p:spPr>
          <a:xfrm>
            <a:off x="584200" y="5471580"/>
            <a:ext cx="11025501" cy="79745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18" name="TextBox 1064">
            <a:extLst>
              <a:ext uri="{FF2B5EF4-FFF2-40B4-BE49-F238E27FC236}">
                <a16:creationId xmlns:a16="http://schemas.microsoft.com/office/drawing/2014/main" id="{87AA461C-3474-4389-8E17-0C90074EB091}"/>
              </a:ext>
            </a:extLst>
          </p:cNvPr>
          <p:cNvSpPr txBox="1"/>
          <p:nvPr/>
        </p:nvSpPr>
        <p:spPr>
          <a:xfrm>
            <a:off x="799812" y="1678929"/>
            <a:ext cx="3555101"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Semilight" panose="020B0402040204020203" pitchFamily="34" charset="0"/>
              </a:rPr>
              <a:t>Apps and BI</a:t>
            </a:r>
          </a:p>
        </p:txBody>
      </p:sp>
      <p:grpSp>
        <p:nvGrpSpPr>
          <p:cNvPr id="120" name="Group 119">
            <a:extLst>
              <a:ext uri="{FF2B5EF4-FFF2-40B4-BE49-F238E27FC236}">
                <a16:creationId xmlns:a16="http://schemas.microsoft.com/office/drawing/2014/main" id="{763DBB2F-B19E-4D70-8752-1C5B46462477}"/>
              </a:ext>
            </a:extLst>
          </p:cNvPr>
          <p:cNvGrpSpPr/>
          <p:nvPr/>
        </p:nvGrpSpPr>
        <p:grpSpPr>
          <a:xfrm>
            <a:off x="4841614" y="1617900"/>
            <a:ext cx="1101457" cy="435033"/>
            <a:chOff x="5993865" y="1844725"/>
            <a:chExt cx="1083168" cy="427809"/>
          </a:xfrm>
        </p:grpSpPr>
        <p:sp>
          <p:nvSpPr>
            <p:cNvPr id="121" name="TextBox 1091">
              <a:extLst>
                <a:ext uri="{FF2B5EF4-FFF2-40B4-BE49-F238E27FC236}">
                  <a16:creationId xmlns:a16="http://schemas.microsoft.com/office/drawing/2014/main" id="{8E73FFA3-304E-449C-A4F4-572AAD32A766}"/>
                </a:ext>
              </a:extLst>
            </p:cNvPr>
            <p:cNvSpPr txBox="1"/>
            <p:nvPr/>
          </p:nvSpPr>
          <p:spPr>
            <a:xfrm>
              <a:off x="6378798" y="1844725"/>
              <a:ext cx="698235" cy="427809"/>
            </a:xfrm>
            <a:prstGeom prst="rect">
              <a:avLst/>
            </a:prstGeom>
            <a:noFill/>
            <a:ln>
              <a:noFill/>
            </a:ln>
          </p:spPr>
          <p:txBody>
            <a:bodyPr wrap="square" bIns="73152"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Custom</a:t>
              </a:r>
              <a:b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b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apps</a:t>
              </a:r>
            </a:p>
          </p:txBody>
        </p:sp>
        <p:grpSp>
          <p:nvGrpSpPr>
            <p:cNvPr id="122" name="Group 1093">
              <a:extLst>
                <a:ext uri="{FF2B5EF4-FFF2-40B4-BE49-F238E27FC236}">
                  <a16:creationId xmlns:a16="http://schemas.microsoft.com/office/drawing/2014/main" id="{D62922D9-0F38-4D91-A68F-30D8F7DA41E8}"/>
                </a:ext>
              </a:extLst>
            </p:cNvPr>
            <p:cNvGrpSpPr/>
            <p:nvPr/>
          </p:nvGrpSpPr>
          <p:grpSpPr>
            <a:xfrm>
              <a:off x="5993865" y="1874068"/>
              <a:ext cx="357417" cy="340611"/>
              <a:chOff x="3525163" y="7975566"/>
              <a:chExt cx="929418" cy="931976"/>
            </a:xfrm>
          </p:grpSpPr>
          <p:grpSp>
            <p:nvGrpSpPr>
              <p:cNvPr id="123" name="Group 1113">
                <a:extLst>
                  <a:ext uri="{FF2B5EF4-FFF2-40B4-BE49-F238E27FC236}">
                    <a16:creationId xmlns:a16="http://schemas.microsoft.com/office/drawing/2014/main" id="{32B1C8D8-0591-4E01-BC57-5B531F989A69}"/>
                  </a:ext>
                </a:extLst>
              </p:cNvPr>
              <p:cNvGrpSpPr/>
              <p:nvPr/>
            </p:nvGrpSpPr>
            <p:grpSpPr>
              <a:xfrm>
                <a:off x="3525163" y="7975566"/>
                <a:ext cx="929418" cy="931976"/>
                <a:chOff x="4825232" y="4636641"/>
                <a:chExt cx="484664" cy="485997"/>
              </a:xfrm>
              <a:noFill/>
            </p:grpSpPr>
            <p:grpSp>
              <p:nvGrpSpPr>
                <p:cNvPr id="128" name="Group 1118">
                  <a:extLst>
                    <a:ext uri="{FF2B5EF4-FFF2-40B4-BE49-F238E27FC236}">
                      <a16:creationId xmlns:a16="http://schemas.microsoft.com/office/drawing/2014/main" id="{C89618D7-612A-421E-8C69-818FA987AD78}"/>
                    </a:ext>
                  </a:extLst>
                </p:cNvPr>
                <p:cNvGrpSpPr/>
                <p:nvPr/>
              </p:nvGrpSpPr>
              <p:grpSpPr>
                <a:xfrm>
                  <a:off x="4825232" y="4636641"/>
                  <a:ext cx="484664" cy="485997"/>
                  <a:chOff x="2107254" y="1575258"/>
                  <a:chExt cx="311012" cy="264555"/>
                </a:xfrm>
                <a:grpFill/>
              </p:grpSpPr>
              <p:sp>
                <p:nvSpPr>
                  <p:cNvPr id="130" name="Rectangle 9">
                    <a:extLst>
                      <a:ext uri="{FF2B5EF4-FFF2-40B4-BE49-F238E27FC236}">
                        <a16:creationId xmlns:a16="http://schemas.microsoft.com/office/drawing/2014/main" id="{D1D341F1-0A86-4725-AFFC-5FADA342127A}"/>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31" name="Line 10">
                    <a:extLst>
                      <a:ext uri="{FF2B5EF4-FFF2-40B4-BE49-F238E27FC236}">
                        <a16:creationId xmlns:a16="http://schemas.microsoft.com/office/drawing/2014/main" id="{020FF84C-28CE-4FAF-8B23-B8EB6DB9E134}"/>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29" name="Oval 1119">
                  <a:extLst>
                    <a:ext uri="{FF2B5EF4-FFF2-40B4-BE49-F238E27FC236}">
                      <a16:creationId xmlns:a16="http://schemas.microsoft.com/office/drawing/2014/main" id="{382F69F7-6C67-4A7C-B3A2-6FD1340796E5}"/>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Arial" charset="0"/>
                    <a:ea typeface="Arial" charset="0"/>
                    <a:cs typeface="Arial" charset="0"/>
                  </a:endParaRPr>
                </a:p>
              </p:txBody>
            </p:sp>
          </p:grpSp>
          <p:grpSp>
            <p:nvGrpSpPr>
              <p:cNvPr id="124" name="Group 1114">
                <a:extLst>
                  <a:ext uri="{FF2B5EF4-FFF2-40B4-BE49-F238E27FC236}">
                    <a16:creationId xmlns:a16="http://schemas.microsoft.com/office/drawing/2014/main" id="{814DF78E-4DC7-4D9A-B827-C4B7A990DE20}"/>
                  </a:ext>
                </a:extLst>
              </p:cNvPr>
              <p:cNvGrpSpPr/>
              <p:nvPr/>
            </p:nvGrpSpPr>
            <p:grpSpPr>
              <a:xfrm>
                <a:off x="3706667" y="8401312"/>
                <a:ext cx="558487" cy="314757"/>
                <a:chOff x="831944" y="2085362"/>
                <a:chExt cx="923890" cy="520700"/>
              </a:xfrm>
            </p:grpSpPr>
            <p:sp>
              <p:nvSpPr>
                <p:cNvPr id="125" name="Freeform 78">
                  <a:extLst>
                    <a:ext uri="{FF2B5EF4-FFF2-40B4-BE49-F238E27FC236}">
                      <a16:creationId xmlns:a16="http://schemas.microsoft.com/office/drawing/2014/main" id="{1A33106B-94BB-4A32-90A8-968B39906ECE}"/>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sp>
              <p:nvSpPr>
                <p:cNvPr id="126" name="Freeform 79">
                  <a:extLst>
                    <a:ext uri="{FF2B5EF4-FFF2-40B4-BE49-F238E27FC236}">
                      <a16:creationId xmlns:a16="http://schemas.microsoft.com/office/drawing/2014/main" id="{9F6A0A4D-23AF-486F-86D4-65E52822139E}"/>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Segoe UI"/>
                    <a:ea typeface="+mn-ea"/>
                    <a:cs typeface="+mn-cs"/>
                  </a:endParaRPr>
                </a:p>
              </p:txBody>
            </p:sp>
            <p:cxnSp>
              <p:nvCxnSpPr>
                <p:cNvPr id="127" name="Straight Connector 1117">
                  <a:extLst>
                    <a:ext uri="{FF2B5EF4-FFF2-40B4-BE49-F238E27FC236}">
                      <a16:creationId xmlns:a16="http://schemas.microsoft.com/office/drawing/2014/main" id="{DCB3ECEC-E62E-4857-849F-9CF746375558}"/>
                    </a:ext>
                  </a:extLst>
                </p:cNvPr>
                <p:cNvCxnSpPr/>
                <p:nvPr/>
              </p:nvCxnSpPr>
              <p:spPr>
                <a:xfrm flipH="1">
                  <a:off x="1181192" y="2085362"/>
                  <a:ext cx="215899"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2" name="Group 131">
            <a:extLst>
              <a:ext uri="{FF2B5EF4-FFF2-40B4-BE49-F238E27FC236}">
                <a16:creationId xmlns:a16="http://schemas.microsoft.com/office/drawing/2014/main" id="{40A72259-0401-4F22-9728-61AC99225984}"/>
              </a:ext>
            </a:extLst>
          </p:cNvPr>
          <p:cNvGrpSpPr/>
          <p:nvPr/>
        </p:nvGrpSpPr>
        <p:grpSpPr>
          <a:xfrm>
            <a:off x="8483490" y="1662235"/>
            <a:ext cx="1296346" cy="346362"/>
            <a:chOff x="8400246" y="1874068"/>
            <a:chExt cx="1274821" cy="340611"/>
          </a:xfrm>
        </p:grpSpPr>
        <p:sp>
          <p:nvSpPr>
            <p:cNvPr id="133" name="TextBox 1090">
              <a:extLst>
                <a:ext uri="{FF2B5EF4-FFF2-40B4-BE49-F238E27FC236}">
                  <a16:creationId xmlns:a16="http://schemas.microsoft.com/office/drawing/2014/main" id="{739D5A07-9E73-4F1F-8232-9D12B4F30865}"/>
                </a:ext>
              </a:extLst>
            </p:cNvPr>
            <p:cNvSpPr txBox="1"/>
            <p:nvPr/>
          </p:nvSpPr>
          <p:spPr>
            <a:xfrm>
              <a:off x="8672877" y="1938955"/>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Analytics</a:t>
              </a:r>
            </a:p>
          </p:txBody>
        </p:sp>
        <p:grpSp>
          <p:nvGrpSpPr>
            <p:cNvPr id="134" name="Group 1094">
              <a:extLst>
                <a:ext uri="{FF2B5EF4-FFF2-40B4-BE49-F238E27FC236}">
                  <a16:creationId xmlns:a16="http://schemas.microsoft.com/office/drawing/2014/main" id="{92D6203E-CB5F-4A14-9A2F-7556641E430C}"/>
                </a:ext>
              </a:extLst>
            </p:cNvPr>
            <p:cNvGrpSpPr/>
            <p:nvPr/>
          </p:nvGrpSpPr>
          <p:grpSpPr>
            <a:xfrm>
              <a:off x="8400246" y="1874068"/>
              <a:ext cx="357448" cy="340611"/>
              <a:chOff x="7157505" y="1735934"/>
              <a:chExt cx="397479" cy="398542"/>
            </a:xfrm>
          </p:grpSpPr>
          <p:grpSp>
            <p:nvGrpSpPr>
              <p:cNvPr id="135" name="Group 1106">
                <a:extLst>
                  <a:ext uri="{FF2B5EF4-FFF2-40B4-BE49-F238E27FC236}">
                    <a16:creationId xmlns:a16="http://schemas.microsoft.com/office/drawing/2014/main" id="{16DB8490-F091-421A-89DB-06FFB9D9D734}"/>
                  </a:ext>
                </a:extLst>
              </p:cNvPr>
              <p:cNvGrpSpPr/>
              <p:nvPr/>
            </p:nvGrpSpPr>
            <p:grpSpPr>
              <a:xfrm>
                <a:off x="7157505" y="1735934"/>
                <a:ext cx="397479" cy="398542"/>
                <a:chOff x="2107209" y="1575258"/>
                <a:chExt cx="311038" cy="264555"/>
              </a:xfrm>
              <a:solidFill>
                <a:srgbClr val="0078D7"/>
              </a:solidFill>
            </p:grpSpPr>
            <p:sp>
              <p:nvSpPr>
                <p:cNvPr id="140" name="Rectangle 9">
                  <a:extLst>
                    <a:ext uri="{FF2B5EF4-FFF2-40B4-BE49-F238E27FC236}">
                      <a16:creationId xmlns:a16="http://schemas.microsoft.com/office/drawing/2014/main" id="{0C0D9019-4EAB-4339-8CC4-1CF4D413B733}"/>
                    </a:ext>
                  </a:extLst>
                </p:cNvPr>
                <p:cNvSpPr>
                  <a:spLocks noChangeArrowheads="1"/>
                </p:cNvSpPr>
                <p:nvPr/>
              </p:nvSpPr>
              <p:spPr bwMode="auto">
                <a:xfrm>
                  <a:off x="210725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41" name="Line 10">
                  <a:extLst>
                    <a:ext uri="{FF2B5EF4-FFF2-40B4-BE49-F238E27FC236}">
                      <a16:creationId xmlns:a16="http://schemas.microsoft.com/office/drawing/2014/main" id="{1490C774-E93B-4498-B48F-5500AF2D1FEC}"/>
                    </a:ext>
                  </a:extLst>
                </p:cNvPr>
                <p:cNvSpPr>
                  <a:spLocks noChangeShapeType="1"/>
                </p:cNvSpPr>
                <p:nvPr/>
              </p:nvSpPr>
              <p:spPr bwMode="auto">
                <a:xfrm flipH="1">
                  <a:off x="2107209"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nvGrpSpPr>
              <p:cNvPr id="136" name="Group 1107">
                <a:extLst>
                  <a:ext uri="{FF2B5EF4-FFF2-40B4-BE49-F238E27FC236}">
                    <a16:creationId xmlns:a16="http://schemas.microsoft.com/office/drawing/2014/main" id="{1AD4BADE-C960-4FF7-BE5E-AE84536D7994}"/>
                  </a:ext>
                </a:extLst>
              </p:cNvPr>
              <p:cNvGrpSpPr/>
              <p:nvPr/>
            </p:nvGrpSpPr>
            <p:grpSpPr>
              <a:xfrm>
                <a:off x="7264741" y="1903738"/>
                <a:ext cx="191394" cy="180132"/>
                <a:chOff x="2202924" y="1701907"/>
                <a:chExt cx="95690" cy="90061"/>
              </a:xfrm>
              <a:solidFill>
                <a:srgbClr val="50E6FF"/>
              </a:solidFill>
            </p:grpSpPr>
            <p:sp>
              <p:nvSpPr>
                <p:cNvPr id="138" name="Freeform 14">
                  <a:extLst>
                    <a:ext uri="{FF2B5EF4-FFF2-40B4-BE49-F238E27FC236}">
                      <a16:creationId xmlns:a16="http://schemas.microsoft.com/office/drawing/2014/main" id="{4DA3F80B-E292-4A10-BA49-F095640D785E}"/>
                    </a:ext>
                  </a:extLst>
                </p:cNvPr>
                <p:cNvSpPr>
                  <a:spLocks/>
                </p:cNvSpPr>
                <p:nvPr/>
              </p:nvSpPr>
              <p:spPr bwMode="auto">
                <a:xfrm>
                  <a:off x="220292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9" name="Line 15">
                  <a:extLst>
                    <a:ext uri="{FF2B5EF4-FFF2-40B4-BE49-F238E27FC236}">
                      <a16:creationId xmlns:a16="http://schemas.microsoft.com/office/drawing/2014/main" id="{C78D88BE-02AA-4AF5-B22F-655D805FD65C}"/>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37" name="Oval 1108">
                <a:extLst>
                  <a:ext uri="{FF2B5EF4-FFF2-40B4-BE49-F238E27FC236}">
                    <a16:creationId xmlns:a16="http://schemas.microsoft.com/office/drawing/2014/main" id="{BF2F1379-14E7-42C3-A6A4-B36636056B2F}"/>
                  </a:ext>
                </a:extLst>
              </p:cNvPr>
              <p:cNvSpPr/>
              <p:nvPr/>
            </p:nvSpPr>
            <p:spPr bwMode="auto">
              <a:xfrm>
                <a:off x="7190278"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Arial" charset="0"/>
                  <a:ea typeface="Arial" charset="0"/>
                  <a:cs typeface="Arial" charset="0"/>
                </a:endParaRPr>
              </a:p>
            </p:txBody>
          </p:sp>
        </p:grpSp>
      </p:grpSp>
      <p:grpSp>
        <p:nvGrpSpPr>
          <p:cNvPr id="143" name="Group 142">
            <a:extLst>
              <a:ext uri="{FF2B5EF4-FFF2-40B4-BE49-F238E27FC236}">
                <a16:creationId xmlns:a16="http://schemas.microsoft.com/office/drawing/2014/main" id="{215F7E18-9720-434B-BF3D-F1631A3215DE}"/>
              </a:ext>
            </a:extLst>
          </p:cNvPr>
          <p:cNvGrpSpPr/>
          <p:nvPr/>
        </p:nvGrpSpPr>
        <p:grpSpPr>
          <a:xfrm>
            <a:off x="6856890" y="1662235"/>
            <a:ext cx="712782" cy="346362"/>
            <a:chOff x="7236745" y="1890227"/>
            <a:chExt cx="700946" cy="340611"/>
          </a:xfrm>
        </p:grpSpPr>
        <p:sp>
          <p:nvSpPr>
            <p:cNvPr id="144" name="TextBox 1092">
              <a:extLst>
                <a:ext uri="{FF2B5EF4-FFF2-40B4-BE49-F238E27FC236}">
                  <a16:creationId xmlns:a16="http://schemas.microsoft.com/office/drawing/2014/main" id="{421254BF-A06F-4B78-994B-951313B27BB4}"/>
                </a:ext>
              </a:extLst>
            </p:cNvPr>
            <p:cNvSpPr txBox="1"/>
            <p:nvPr/>
          </p:nvSpPr>
          <p:spPr>
            <a:xfrm>
              <a:off x="7639211" y="1938954"/>
              <a:ext cx="298480" cy="273921"/>
            </a:xfrm>
            <a:prstGeom prst="rect">
              <a:avLst/>
            </a:prstGeom>
            <a:noFill/>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BI</a:t>
              </a:r>
            </a:p>
          </p:txBody>
        </p:sp>
        <p:grpSp>
          <p:nvGrpSpPr>
            <p:cNvPr id="145" name="Group 1095">
              <a:extLst>
                <a:ext uri="{FF2B5EF4-FFF2-40B4-BE49-F238E27FC236}">
                  <a16:creationId xmlns:a16="http://schemas.microsoft.com/office/drawing/2014/main" id="{2178C418-C312-4733-985A-4367FD481834}"/>
                </a:ext>
              </a:extLst>
            </p:cNvPr>
            <p:cNvGrpSpPr/>
            <p:nvPr/>
          </p:nvGrpSpPr>
          <p:grpSpPr>
            <a:xfrm>
              <a:off x="7236745" y="1890227"/>
              <a:ext cx="357460" cy="340611"/>
              <a:chOff x="5951045" y="1735934"/>
              <a:chExt cx="397495" cy="398542"/>
            </a:xfrm>
          </p:grpSpPr>
          <p:grpSp>
            <p:nvGrpSpPr>
              <p:cNvPr id="146" name="Group 1096">
                <a:extLst>
                  <a:ext uri="{FF2B5EF4-FFF2-40B4-BE49-F238E27FC236}">
                    <a16:creationId xmlns:a16="http://schemas.microsoft.com/office/drawing/2014/main" id="{F92EFD23-6CB9-4308-9E90-7BD1F6EAD4C7}"/>
                  </a:ext>
                </a:extLst>
              </p:cNvPr>
              <p:cNvGrpSpPr/>
              <p:nvPr/>
            </p:nvGrpSpPr>
            <p:grpSpPr>
              <a:xfrm>
                <a:off x="5951045" y="1735934"/>
                <a:ext cx="397495" cy="398542"/>
                <a:chOff x="4825218" y="4636641"/>
                <a:chExt cx="484722" cy="485997"/>
              </a:xfrm>
              <a:noFill/>
            </p:grpSpPr>
            <p:grpSp>
              <p:nvGrpSpPr>
                <p:cNvPr id="152" name="Group 1102">
                  <a:extLst>
                    <a:ext uri="{FF2B5EF4-FFF2-40B4-BE49-F238E27FC236}">
                      <a16:creationId xmlns:a16="http://schemas.microsoft.com/office/drawing/2014/main" id="{AC1B44D7-3A46-4592-9DA0-BF331AA2D264}"/>
                    </a:ext>
                  </a:extLst>
                </p:cNvPr>
                <p:cNvGrpSpPr/>
                <p:nvPr/>
              </p:nvGrpSpPr>
              <p:grpSpPr>
                <a:xfrm>
                  <a:off x="4825218" y="4636641"/>
                  <a:ext cx="484722" cy="485997"/>
                  <a:chOff x="2107258" y="1575258"/>
                  <a:chExt cx="311051" cy="264555"/>
                </a:xfrm>
                <a:grpFill/>
              </p:grpSpPr>
              <p:sp>
                <p:nvSpPr>
                  <p:cNvPr id="154" name="Rectangle 9">
                    <a:extLst>
                      <a:ext uri="{FF2B5EF4-FFF2-40B4-BE49-F238E27FC236}">
                        <a16:creationId xmlns:a16="http://schemas.microsoft.com/office/drawing/2014/main" id="{74B0F754-DF35-4CA9-A9B1-25852B1303CD}"/>
                      </a:ext>
                    </a:extLst>
                  </p:cNvPr>
                  <p:cNvSpPr>
                    <a:spLocks noChangeArrowheads="1"/>
                  </p:cNvSpPr>
                  <p:nvPr/>
                </p:nvSpPr>
                <p:spPr bwMode="auto">
                  <a:xfrm>
                    <a:off x="2107316"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55" name="Line 10">
                    <a:extLst>
                      <a:ext uri="{FF2B5EF4-FFF2-40B4-BE49-F238E27FC236}">
                        <a16:creationId xmlns:a16="http://schemas.microsoft.com/office/drawing/2014/main" id="{23635497-1B21-4550-A330-BBB544A02011}"/>
                      </a:ext>
                    </a:extLst>
                  </p:cNvPr>
                  <p:cNvSpPr>
                    <a:spLocks noChangeShapeType="1"/>
                  </p:cNvSpPr>
                  <p:nvPr/>
                </p:nvSpPr>
                <p:spPr bwMode="auto">
                  <a:xfrm flipH="1">
                    <a:off x="2107258"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153" name="Oval 1103">
                  <a:extLst>
                    <a:ext uri="{FF2B5EF4-FFF2-40B4-BE49-F238E27FC236}">
                      <a16:creationId xmlns:a16="http://schemas.microsoft.com/office/drawing/2014/main" id="{6774D12A-7B43-43C6-BA67-F03FAF75C65A}"/>
                    </a:ext>
                  </a:extLst>
                </p:cNvPr>
                <p:cNvSpPr/>
                <p:nvPr/>
              </p:nvSpPr>
              <p:spPr bwMode="auto">
                <a:xfrm>
                  <a:off x="4865161"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Arial" charset="0"/>
                    <a:ea typeface="Arial" charset="0"/>
                    <a:cs typeface="Arial" charset="0"/>
                  </a:endParaRPr>
                </a:p>
              </p:txBody>
            </p:sp>
          </p:grpSp>
          <p:sp>
            <p:nvSpPr>
              <p:cNvPr id="147" name="Freeform 5">
                <a:extLst>
                  <a:ext uri="{FF2B5EF4-FFF2-40B4-BE49-F238E27FC236}">
                    <a16:creationId xmlns:a16="http://schemas.microsoft.com/office/drawing/2014/main" id="{B5685F13-B661-428E-B4C0-990771CAFC5C}"/>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effectLst/>
                  <a:uLnTx/>
                  <a:uFillTx/>
                  <a:latin typeface="Segoe UI Semilight"/>
                  <a:ea typeface="+mn-ea"/>
                  <a:cs typeface="+mn-cs"/>
                </a:endParaRPr>
              </a:p>
            </p:txBody>
          </p:sp>
          <p:sp>
            <p:nvSpPr>
              <p:cNvPr id="148" name="Rectangle 6">
                <a:extLst>
                  <a:ext uri="{FF2B5EF4-FFF2-40B4-BE49-F238E27FC236}">
                    <a16:creationId xmlns:a16="http://schemas.microsoft.com/office/drawing/2014/main" id="{2CECFAA4-D563-48E8-81BF-7CB191E0F125}"/>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effectLst/>
                  <a:uLnTx/>
                  <a:uFillTx/>
                  <a:latin typeface="Segoe UI Semilight"/>
                  <a:ea typeface="+mn-ea"/>
                  <a:cs typeface="+mn-cs"/>
                </a:endParaRPr>
              </a:p>
            </p:txBody>
          </p:sp>
          <p:sp>
            <p:nvSpPr>
              <p:cNvPr id="149" name="Rectangle 7">
                <a:extLst>
                  <a:ext uri="{FF2B5EF4-FFF2-40B4-BE49-F238E27FC236}">
                    <a16:creationId xmlns:a16="http://schemas.microsoft.com/office/drawing/2014/main" id="{AB09BAB1-3B99-4B73-AF80-6622BEAE3E28}"/>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effectLst/>
                  <a:uLnTx/>
                  <a:uFillTx/>
                  <a:latin typeface="Segoe UI Semilight"/>
                  <a:ea typeface="+mn-ea"/>
                  <a:cs typeface="+mn-cs"/>
                </a:endParaRPr>
              </a:p>
            </p:txBody>
          </p:sp>
          <p:sp>
            <p:nvSpPr>
              <p:cNvPr id="150" name="Rectangle 8">
                <a:extLst>
                  <a:ext uri="{FF2B5EF4-FFF2-40B4-BE49-F238E27FC236}">
                    <a16:creationId xmlns:a16="http://schemas.microsoft.com/office/drawing/2014/main" id="{FB7205E6-C690-4526-A060-EF4281B2F9DC}"/>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effectLst/>
                  <a:uLnTx/>
                  <a:uFillTx/>
                  <a:latin typeface="Segoe UI Semilight"/>
                  <a:ea typeface="+mn-ea"/>
                  <a:cs typeface="+mn-cs"/>
                </a:endParaRPr>
              </a:p>
            </p:txBody>
          </p:sp>
          <p:sp>
            <p:nvSpPr>
              <p:cNvPr id="151" name="Rectangle 8">
                <a:extLst>
                  <a:ext uri="{FF2B5EF4-FFF2-40B4-BE49-F238E27FC236}">
                    <a16:creationId xmlns:a16="http://schemas.microsoft.com/office/drawing/2014/main" id="{31A32018-55C4-4608-A001-B496F1D8AA56}"/>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effectLst/>
                  <a:uLnTx/>
                  <a:uFillTx/>
                  <a:latin typeface="Segoe UI Semilight"/>
                  <a:ea typeface="+mn-ea"/>
                  <a:cs typeface="+mn-cs"/>
                </a:endParaRPr>
              </a:p>
            </p:txBody>
          </p:sp>
        </p:grpSp>
      </p:grpSp>
      <p:sp>
        <p:nvSpPr>
          <p:cNvPr id="158" name="TextBox 1085">
            <a:extLst>
              <a:ext uri="{FF2B5EF4-FFF2-40B4-BE49-F238E27FC236}">
                <a16:creationId xmlns:a16="http://schemas.microsoft.com/office/drawing/2014/main" id="{D55B23EB-2547-43F9-9C19-F926F85ACA9D}"/>
              </a:ext>
            </a:extLst>
          </p:cNvPr>
          <p:cNvSpPr txBox="1"/>
          <p:nvPr/>
        </p:nvSpPr>
        <p:spPr>
          <a:xfrm>
            <a:off x="9070721" y="2810204"/>
            <a:ext cx="420821"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Semilight" panose="020B0402040204020203" pitchFamily="34" charset="0"/>
              </a:rPr>
              <a:t>…</a:t>
            </a:r>
          </a:p>
        </p:txBody>
      </p:sp>
      <p:sp>
        <p:nvSpPr>
          <p:cNvPr id="159" name="TextBox 1167">
            <a:extLst>
              <a:ext uri="{FF2B5EF4-FFF2-40B4-BE49-F238E27FC236}">
                <a16:creationId xmlns:a16="http://schemas.microsoft.com/office/drawing/2014/main" id="{7A12F245-01EE-4C0E-A100-145B2C5D0C19}"/>
              </a:ext>
            </a:extLst>
          </p:cNvPr>
          <p:cNvSpPr txBox="1"/>
          <p:nvPr/>
        </p:nvSpPr>
        <p:spPr>
          <a:xfrm>
            <a:off x="799812" y="4685249"/>
            <a:ext cx="3601516"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light" panose="020B0402040204020203" pitchFamily="34" charset="0"/>
              </a:rPr>
              <a:t>Any Kubernetes </a:t>
            </a:r>
          </a:p>
        </p:txBody>
      </p:sp>
      <p:grpSp>
        <p:nvGrpSpPr>
          <p:cNvPr id="23" name="Group 22">
            <a:extLst>
              <a:ext uri="{FF2B5EF4-FFF2-40B4-BE49-F238E27FC236}">
                <a16:creationId xmlns:a16="http://schemas.microsoft.com/office/drawing/2014/main" id="{FBDDCD3B-7D98-4889-AF4F-AF489D664CCD}"/>
              </a:ext>
            </a:extLst>
          </p:cNvPr>
          <p:cNvGrpSpPr/>
          <p:nvPr/>
        </p:nvGrpSpPr>
        <p:grpSpPr>
          <a:xfrm>
            <a:off x="7156068" y="4556605"/>
            <a:ext cx="426700" cy="672540"/>
            <a:chOff x="8979238" y="4588425"/>
            <a:chExt cx="426700" cy="672540"/>
          </a:xfrm>
        </p:grpSpPr>
        <p:sp>
          <p:nvSpPr>
            <p:cNvPr id="156" name="TextBox 1090">
              <a:extLst>
                <a:ext uri="{FF2B5EF4-FFF2-40B4-BE49-F238E27FC236}">
                  <a16:creationId xmlns:a16="http://schemas.microsoft.com/office/drawing/2014/main" id="{EEBB659A-5D32-4D51-A6A7-727EB83D4B04}"/>
                </a:ext>
              </a:extLst>
            </p:cNvPr>
            <p:cNvSpPr txBox="1"/>
            <p:nvPr/>
          </p:nvSpPr>
          <p:spPr>
            <a:xfrm>
              <a:off x="8979238" y="5010587"/>
              <a:ext cx="426700"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AKS</a:t>
              </a:r>
            </a:p>
          </p:txBody>
        </p:sp>
        <p:pic>
          <p:nvPicPr>
            <p:cNvPr id="166" name="Picture 1174">
              <a:extLst>
                <a:ext uri="{FF2B5EF4-FFF2-40B4-BE49-F238E27FC236}">
                  <a16:creationId xmlns:a16="http://schemas.microsoft.com/office/drawing/2014/main" id="{BF680A67-EAF0-41B8-A14B-51F88D9CCBCA}"/>
                </a:ext>
              </a:extLst>
            </p:cNvPr>
            <p:cNvPicPr>
              <a:picLocks noChangeAspect="1"/>
            </p:cNvPicPr>
            <p:nvPr/>
          </p:nvPicPr>
          <p:blipFill>
            <a:blip r:embed="rId3"/>
            <a:stretch>
              <a:fillRect/>
            </a:stretch>
          </p:blipFill>
          <p:spPr>
            <a:xfrm>
              <a:off x="9006620" y="4588425"/>
              <a:ext cx="371936" cy="394675"/>
            </a:xfrm>
            <a:prstGeom prst="rect">
              <a:avLst/>
            </a:prstGeom>
          </p:spPr>
        </p:pic>
      </p:grpSp>
      <p:sp>
        <p:nvSpPr>
          <p:cNvPr id="167" name="TextBox 1198">
            <a:extLst>
              <a:ext uri="{FF2B5EF4-FFF2-40B4-BE49-F238E27FC236}">
                <a16:creationId xmlns:a16="http://schemas.microsoft.com/office/drawing/2014/main" id="{D7275A38-F360-40F3-99F4-E0FA025816CE}"/>
              </a:ext>
            </a:extLst>
          </p:cNvPr>
          <p:cNvSpPr txBox="1"/>
          <p:nvPr/>
        </p:nvSpPr>
        <p:spPr>
          <a:xfrm>
            <a:off x="799812" y="5719768"/>
            <a:ext cx="3536374"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light" panose="020B0402040204020203" pitchFamily="34" charset="0"/>
              </a:rPr>
              <a:t>Any hardware</a:t>
            </a:r>
          </a:p>
        </p:txBody>
      </p:sp>
      <p:pic>
        <p:nvPicPr>
          <p:cNvPr id="168" name="Picture 2" descr="Image result for azure stack">
            <a:extLst>
              <a:ext uri="{FF2B5EF4-FFF2-40B4-BE49-F238E27FC236}">
                <a16:creationId xmlns:a16="http://schemas.microsoft.com/office/drawing/2014/main" id="{6E2709BE-FD3E-4CD5-A2EE-3E1EC1310F9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730" t="325"/>
          <a:stretch/>
        </p:blipFill>
        <p:spPr bwMode="auto">
          <a:xfrm>
            <a:off x="6646250" y="5748658"/>
            <a:ext cx="1124945" cy="243300"/>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241">
            <a:extLst>
              <a:ext uri="{FF2B5EF4-FFF2-40B4-BE49-F238E27FC236}">
                <a16:creationId xmlns:a16="http://schemas.microsoft.com/office/drawing/2014/main" id="{00CAC7B4-BFDC-4B0C-A807-37FDF31B36F4}"/>
              </a:ext>
            </a:extLst>
          </p:cNvPr>
          <p:cNvSpPr txBox="1"/>
          <p:nvPr/>
        </p:nvSpPr>
        <p:spPr>
          <a:xfrm>
            <a:off x="799812" y="2699233"/>
            <a:ext cx="3840909"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Semilight" panose="020B0402040204020203" pitchFamily="34" charset="0"/>
              </a:rPr>
              <a:t>Azure Data Services</a:t>
            </a:r>
          </a:p>
        </p:txBody>
      </p:sp>
      <p:sp>
        <p:nvSpPr>
          <p:cNvPr id="171" name="Freeform 188">
            <a:extLst>
              <a:ext uri="{FF2B5EF4-FFF2-40B4-BE49-F238E27FC236}">
                <a16:creationId xmlns:a16="http://schemas.microsoft.com/office/drawing/2014/main" id="{1959AE2C-3C04-4532-BA53-15E713AE6954}"/>
              </a:ext>
            </a:extLst>
          </p:cNvPr>
          <p:cNvSpPr>
            <a:spLocks noChangeAspect="1"/>
          </p:cNvSpPr>
          <p:nvPr/>
        </p:nvSpPr>
        <p:spPr bwMode="auto">
          <a:xfrm>
            <a:off x="5946875" y="2588149"/>
            <a:ext cx="392514" cy="50341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chemeClr val="tx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8" name="TextBox 1198">
            <a:extLst>
              <a:ext uri="{FF2B5EF4-FFF2-40B4-BE49-F238E27FC236}">
                <a16:creationId xmlns:a16="http://schemas.microsoft.com/office/drawing/2014/main" id="{9904ED3D-0AD7-4518-BC34-8FD5EECFE715}"/>
              </a:ext>
            </a:extLst>
          </p:cNvPr>
          <p:cNvSpPr txBox="1"/>
          <p:nvPr/>
        </p:nvSpPr>
        <p:spPr>
          <a:xfrm>
            <a:off x="4704113" y="5713821"/>
            <a:ext cx="1461666"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light" panose="020B0402040204020203" pitchFamily="34" charset="0"/>
              </a:rPr>
              <a:t>OEM hardware</a:t>
            </a:r>
          </a:p>
        </p:txBody>
      </p:sp>
      <p:sp>
        <p:nvSpPr>
          <p:cNvPr id="190" name="Rectangle 189">
            <a:extLst>
              <a:ext uri="{FF2B5EF4-FFF2-40B4-BE49-F238E27FC236}">
                <a16:creationId xmlns:a16="http://schemas.microsoft.com/office/drawing/2014/main" id="{68104379-79AB-40C8-BEC2-41DDA7204200}"/>
              </a:ext>
            </a:extLst>
          </p:cNvPr>
          <p:cNvSpPr/>
          <p:nvPr/>
        </p:nvSpPr>
        <p:spPr>
          <a:xfrm>
            <a:off x="809303" y="3697292"/>
            <a:ext cx="3433253" cy="31297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Semilight" panose="020B0402040204020203" pitchFamily="34" charset="0"/>
              </a:rPr>
              <a:t>Azure Arc management</a:t>
            </a:r>
          </a:p>
        </p:txBody>
      </p:sp>
      <p:grpSp>
        <p:nvGrpSpPr>
          <p:cNvPr id="21" name="Group 20">
            <a:extLst>
              <a:ext uri="{FF2B5EF4-FFF2-40B4-BE49-F238E27FC236}">
                <a16:creationId xmlns:a16="http://schemas.microsoft.com/office/drawing/2014/main" id="{12B96800-7532-4B2A-923C-A3C8237B47C6}"/>
              </a:ext>
            </a:extLst>
          </p:cNvPr>
          <p:cNvGrpSpPr/>
          <p:nvPr/>
        </p:nvGrpSpPr>
        <p:grpSpPr>
          <a:xfrm>
            <a:off x="4611284" y="4556605"/>
            <a:ext cx="1019112" cy="681500"/>
            <a:chOff x="5944390" y="4579465"/>
            <a:chExt cx="1019112" cy="681500"/>
          </a:xfrm>
        </p:grpSpPr>
        <p:pic>
          <p:nvPicPr>
            <p:cNvPr id="160" name="Picture 6" descr="Related image">
              <a:extLst>
                <a:ext uri="{FF2B5EF4-FFF2-40B4-BE49-F238E27FC236}">
                  <a16:creationId xmlns:a16="http://schemas.microsoft.com/office/drawing/2014/main" id="{9D7814FC-A1BA-4CB8-B950-5D084C486F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4732" y="4579465"/>
              <a:ext cx="418428" cy="412594"/>
            </a:xfrm>
            <a:prstGeom prst="rect">
              <a:avLst/>
            </a:prstGeom>
            <a:noFill/>
            <a:extLst>
              <a:ext uri="{909E8E84-426E-40DD-AFC4-6F175D3DCCD1}">
                <a14:hiddenFill xmlns:a14="http://schemas.microsoft.com/office/drawing/2010/main">
                  <a:solidFill>
                    <a:srgbClr val="FFFFFF"/>
                  </a:solidFill>
                </a14:hiddenFill>
              </a:ext>
            </a:extLst>
          </p:spPr>
        </p:pic>
        <p:sp>
          <p:nvSpPr>
            <p:cNvPr id="191" name="TextBox 1090">
              <a:extLst>
                <a:ext uri="{FF2B5EF4-FFF2-40B4-BE49-F238E27FC236}">
                  <a16:creationId xmlns:a16="http://schemas.microsoft.com/office/drawing/2014/main" id="{D4412071-FF90-4421-A35D-E1ECFB864C5C}"/>
                </a:ext>
              </a:extLst>
            </p:cNvPr>
            <p:cNvSpPr txBox="1"/>
            <p:nvPr/>
          </p:nvSpPr>
          <p:spPr>
            <a:xfrm>
              <a:off x="5944390" y="5010587"/>
              <a:ext cx="1019112"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Kubernetes</a:t>
              </a:r>
            </a:p>
          </p:txBody>
        </p:sp>
      </p:grpSp>
      <p:grpSp>
        <p:nvGrpSpPr>
          <p:cNvPr id="22" name="Group 21">
            <a:extLst>
              <a:ext uri="{FF2B5EF4-FFF2-40B4-BE49-F238E27FC236}">
                <a16:creationId xmlns:a16="http://schemas.microsoft.com/office/drawing/2014/main" id="{3143E3C6-D4BF-454E-ADEC-B55F895F47B2}"/>
              </a:ext>
            </a:extLst>
          </p:cNvPr>
          <p:cNvGrpSpPr/>
          <p:nvPr/>
        </p:nvGrpSpPr>
        <p:grpSpPr>
          <a:xfrm>
            <a:off x="5823247" y="4547168"/>
            <a:ext cx="1019112" cy="690937"/>
            <a:chOff x="7405725" y="4570028"/>
            <a:chExt cx="1019112" cy="690937"/>
          </a:xfrm>
        </p:grpSpPr>
        <p:pic>
          <p:nvPicPr>
            <p:cNvPr id="192" name="Picture 4" descr="Image result for openshift">
              <a:extLst>
                <a:ext uri="{FF2B5EF4-FFF2-40B4-BE49-F238E27FC236}">
                  <a16:creationId xmlns:a16="http://schemas.microsoft.com/office/drawing/2014/main" id="{CF0B521C-FA07-43F7-9360-E07C445C018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1931"/>
            <a:stretch/>
          </p:blipFill>
          <p:spPr bwMode="auto">
            <a:xfrm>
              <a:off x="7652941" y="4570028"/>
              <a:ext cx="524681" cy="431469"/>
            </a:xfrm>
            <a:prstGeom prst="rect">
              <a:avLst/>
            </a:prstGeom>
            <a:noFill/>
            <a:extLst>
              <a:ext uri="{909E8E84-426E-40DD-AFC4-6F175D3DCCD1}">
                <a14:hiddenFill xmlns:a14="http://schemas.microsoft.com/office/drawing/2010/main">
                  <a:solidFill>
                    <a:srgbClr val="FFFFFF"/>
                  </a:solidFill>
                </a14:hiddenFill>
              </a:ext>
            </a:extLst>
          </p:spPr>
        </p:pic>
        <p:sp>
          <p:nvSpPr>
            <p:cNvPr id="193" name="TextBox 1090">
              <a:extLst>
                <a:ext uri="{FF2B5EF4-FFF2-40B4-BE49-F238E27FC236}">
                  <a16:creationId xmlns:a16="http://schemas.microsoft.com/office/drawing/2014/main" id="{7C1E022C-14D2-4A13-B966-7A81FBD29FD3}"/>
                </a:ext>
              </a:extLst>
            </p:cNvPr>
            <p:cNvSpPr txBox="1"/>
            <p:nvPr/>
          </p:nvSpPr>
          <p:spPr>
            <a:xfrm>
              <a:off x="7405725" y="5010587"/>
              <a:ext cx="1019112" cy="250378"/>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dirty="0">
                  <a:latin typeface="Segoe UI Semilight"/>
                  <a:cs typeface="Segoe UI Semilight"/>
                </a:rPr>
                <a:t>OpenShift</a:t>
              </a:r>
              <a:endParaRPr lang="en-US" sz="1000" b="1" i="0" u="none" strike="noStrike" kern="1200" cap="none" spc="0" normalizeH="0" baseline="0" noProof="0" dirty="0">
                <a:ln>
                  <a:noFill/>
                </a:ln>
                <a:effectLst/>
                <a:uLnTx/>
                <a:uFillTx/>
                <a:latin typeface="Segoe UI Semilight" panose="020B0402040204020203" pitchFamily="34" charset="0"/>
                <a:cs typeface="Segoe UI Semilight" panose="020B0402040204020203" pitchFamily="34" charset="0"/>
              </a:endParaRPr>
            </a:p>
          </p:txBody>
        </p:sp>
      </p:grpSp>
      <p:grpSp>
        <p:nvGrpSpPr>
          <p:cNvPr id="20" name="Group 19">
            <a:extLst>
              <a:ext uri="{FF2B5EF4-FFF2-40B4-BE49-F238E27FC236}">
                <a16:creationId xmlns:a16="http://schemas.microsoft.com/office/drawing/2014/main" id="{1F95E8D4-574E-425E-BA2A-6CA2EAD7C514}"/>
              </a:ext>
            </a:extLst>
          </p:cNvPr>
          <p:cNvGrpSpPr/>
          <p:nvPr/>
        </p:nvGrpSpPr>
        <p:grpSpPr>
          <a:xfrm>
            <a:off x="10036311" y="3588085"/>
            <a:ext cx="1348232" cy="651329"/>
            <a:chOff x="10056019" y="3588085"/>
            <a:chExt cx="1348232" cy="651329"/>
          </a:xfrm>
        </p:grpSpPr>
        <p:grpSp>
          <p:nvGrpSpPr>
            <p:cNvPr id="183" name="Group 182">
              <a:extLst>
                <a:ext uri="{FF2B5EF4-FFF2-40B4-BE49-F238E27FC236}">
                  <a16:creationId xmlns:a16="http://schemas.microsoft.com/office/drawing/2014/main" id="{457C04E0-E3DC-4C41-9BAE-D7D19A555078}"/>
                </a:ext>
              </a:extLst>
            </p:cNvPr>
            <p:cNvGrpSpPr/>
            <p:nvPr/>
          </p:nvGrpSpPr>
          <p:grpSpPr>
            <a:xfrm>
              <a:off x="10316149" y="3588085"/>
              <a:ext cx="827973" cy="350804"/>
              <a:chOff x="5397524" y="2465312"/>
              <a:chExt cx="814225" cy="344979"/>
            </a:xfrm>
          </p:grpSpPr>
          <p:sp>
            <p:nvSpPr>
              <p:cNvPr id="184" name="Freeform 46">
                <a:extLst>
                  <a:ext uri="{FF2B5EF4-FFF2-40B4-BE49-F238E27FC236}">
                    <a16:creationId xmlns:a16="http://schemas.microsoft.com/office/drawing/2014/main" id="{9FBD963C-C9EE-48E2-8075-FB1BA63AC94A}"/>
                  </a:ext>
                </a:extLst>
              </p:cNvPr>
              <p:cNvSpPr>
                <a:spLocks/>
              </p:cNvSpPr>
              <p:nvPr/>
            </p:nvSpPr>
            <p:spPr bwMode="auto">
              <a:xfrm>
                <a:off x="5397524" y="2526442"/>
                <a:ext cx="388916" cy="239805"/>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5" name="Freeform 46">
                <a:extLst>
                  <a:ext uri="{FF2B5EF4-FFF2-40B4-BE49-F238E27FC236}">
                    <a16:creationId xmlns:a16="http://schemas.microsoft.com/office/drawing/2014/main" id="{2587CA58-FD1F-46A3-868F-A3A1A005265B}"/>
                  </a:ext>
                </a:extLst>
              </p:cNvPr>
              <p:cNvSpPr>
                <a:spLocks/>
              </p:cNvSpPr>
              <p:nvPr/>
            </p:nvSpPr>
            <p:spPr bwMode="auto">
              <a:xfrm>
                <a:off x="5822833" y="2479007"/>
                <a:ext cx="388916" cy="239805"/>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6" name="Freeform 46">
                <a:extLst>
                  <a:ext uri="{FF2B5EF4-FFF2-40B4-BE49-F238E27FC236}">
                    <a16:creationId xmlns:a16="http://schemas.microsoft.com/office/drawing/2014/main" id="{BF1BD206-0359-48F0-9551-75997F46C6D1}"/>
                  </a:ext>
                </a:extLst>
              </p:cNvPr>
              <p:cNvSpPr>
                <a:spLocks/>
              </p:cNvSpPr>
              <p:nvPr/>
            </p:nvSpPr>
            <p:spPr bwMode="auto">
              <a:xfrm>
                <a:off x="5524045" y="2465312"/>
                <a:ext cx="490028" cy="302151"/>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7" name="TextBox 1087">
                <a:extLst>
                  <a:ext uri="{FF2B5EF4-FFF2-40B4-BE49-F238E27FC236}">
                    <a16:creationId xmlns:a16="http://schemas.microsoft.com/office/drawing/2014/main" id="{EBDF65D2-17EF-4CA2-A7D0-25E7036646BD}"/>
                  </a:ext>
                </a:extLst>
              </p:cNvPr>
              <p:cNvSpPr txBox="1"/>
              <p:nvPr/>
            </p:nvSpPr>
            <p:spPr>
              <a:xfrm>
                <a:off x="5525721" y="2597925"/>
                <a:ext cx="490029" cy="212366"/>
              </a:xfrm>
              <a:prstGeom prst="rect">
                <a:avLst/>
              </a:prstGeom>
              <a:noFill/>
              <a:ln>
                <a:noFill/>
              </a:ln>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Microsoft Azure Site Recovery</a:t>
                </a:r>
              </a:p>
            </p:txBody>
          </p:sp>
        </p:grpSp>
        <p:sp>
          <p:nvSpPr>
            <p:cNvPr id="194" name="TextBox 1090">
              <a:extLst>
                <a:ext uri="{FF2B5EF4-FFF2-40B4-BE49-F238E27FC236}">
                  <a16:creationId xmlns:a16="http://schemas.microsoft.com/office/drawing/2014/main" id="{751C0FF0-1EBA-4793-9840-2DD46F66884D}"/>
                </a:ext>
              </a:extLst>
            </p:cNvPr>
            <p:cNvSpPr txBox="1"/>
            <p:nvPr/>
          </p:nvSpPr>
          <p:spPr>
            <a:xfrm>
              <a:off x="10056019" y="3989036"/>
              <a:ext cx="1348232"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Azure Site Recovery</a:t>
              </a:r>
            </a:p>
          </p:txBody>
        </p:sp>
      </p:grpSp>
      <p:grpSp>
        <p:nvGrpSpPr>
          <p:cNvPr id="19" name="Group 18">
            <a:extLst>
              <a:ext uri="{FF2B5EF4-FFF2-40B4-BE49-F238E27FC236}">
                <a16:creationId xmlns:a16="http://schemas.microsoft.com/office/drawing/2014/main" id="{3477F101-48DD-4D1B-8A5C-942A4A6F282D}"/>
              </a:ext>
            </a:extLst>
          </p:cNvPr>
          <p:cNvGrpSpPr/>
          <p:nvPr/>
        </p:nvGrpSpPr>
        <p:grpSpPr>
          <a:xfrm>
            <a:off x="8824198" y="3548783"/>
            <a:ext cx="854118" cy="686474"/>
            <a:chOff x="8996451" y="3548783"/>
            <a:chExt cx="854118" cy="686474"/>
          </a:xfrm>
        </p:grpSpPr>
        <p:pic>
          <p:nvPicPr>
            <p:cNvPr id="119" name="Picture 22" descr="Related image">
              <a:extLst>
                <a:ext uri="{FF2B5EF4-FFF2-40B4-BE49-F238E27FC236}">
                  <a16:creationId xmlns:a16="http://schemas.microsoft.com/office/drawing/2014/main" id="{9A81D834-4832-4BE4-9C65-16D59238E0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08806" y="3548783"/>
              <a:ext cx="429408" cy="429408"/>
            </a:xfrm>
            <a:prstGeom prst="rect">
              <a:avLst/>
            </a:prstGeom>
            <a:noFill/>
            <a:extLst>
              <a:ext uri="{909E8E84-426E-40DD-AFC4-6F175D3DCCD1}">
                <a14:hiddenFill xmlns:a14="http://schemas.microsoft.com/office/drawing/2010/main">
                  <a:solidFill>
                    <a:srgbClr val="FFFFFF"/>
                  </a:solidFill>
                </a14:hiddenFill>
              </a:ext>
            </a:extLst>
          </p:spPr>
        </p:pic>
        <p:sp>
          <p:nvSpPr>
            <p:cNvPr id="195" name="TextBox 1090">
              <a:extLst>
                <a:ext uri="{FF2B5EF4-FFF2-40B4-BE49-F238E27FC236}">
                  <a16:creationId xmlns:a16="http://schemas.microsoft.com/office/drawing/2014/main" id="{E1ABDAF7-E2A6-4202-A3AA-38D477C43A98}"/>
                </a:ext>
              </a:extLst>
            </p:cNvPr>
            <p:cNvSpPr txBox="1"/>
            <p:nvPr/>
          </p:nvSpPr>
          <p:spPr>
            <a:xfrm>
              <a:off x="8996451" y="3989036"/>
              <a:ext cx="854118"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Monitoring</a:t>
              </a:r>
            </a:p>
          </p:txBody>
        </p:sp>
      </p:grpSp>
      <p:grpSp>
        <p:nvGrpSpPr>
          <p:cNvPr id="16" name="Group 15">
            <a:extLst>
              <a:ext uri="{FF2B5EF4-FFF2-40B4-BE49-F238E27FC236}">
                <a16:creationId xmlns:a16="http://schemas.microsoft.com/office/drawing/2014/main" id="{A85EE252-DCC0-434B-B451-D60EBF3B159D}"/>
              </a:ext>
            </a:extLst>
          </p:cNvPr>
          <p:cNvGrpSpPr/>
          <p:nvPr/>
        </p:nvGrpSpPr>
        <p:grpSpPr>
          <a:xfrm>
            <a:off x="7410396" y="3564120"/>
            <a:ext cx="1055808" cy="675294"/>
            <a:chOff x="7621953" y="3564120"/>
            <a:chExt cx="1055808" cy="675294"/>
          </a:xfrm>
        </p:grpSpPr>
        <p:grpSp>
          <p:nvGrpSpPr>
            <p:cNvPr id="172" name="Group 171">
              <a:extLst>
                <a:ext uri="{FF2B5EF4-FFF2-40B4-BE49-F238E27FC236}">
                  <a16:creationId xmlns:a16="http://schemas.microsoft.com/office/drawing/2014/main" id="{9B8E2C59-77CB-41DE-B25D-E9EE44BF9343}"/>
                </a:ext>
              </a:extLst>
            </p:cNvPr>
            <p:cNvGrpSpPr/>
            <p:nvPr/>
          </p:nvGrpSpPr>
          <p:grpSpPr>
            <a:xfrm>
              <a:off x="7962598" y="3564120"/>
              <a:ext cx="374519" cy="398734"/>
              <a:chOff x="10721975" y="1285877"/>
              <a:chExt cx="368300" cy="392113"/>
            </a:xfrm>
          </p:grpSpPr>
          <p:sp>
            <p:nvSpPr>
              <p:cNvPr id="173" name="Freeform 327">
                <a:extLst>
                  <a:ext uri="{FF2B5EF4-FFF2-40B4-BE49-F238E27FC236}">
                    <a16:creationId xmlns:a16="http://schemas.microsoft.com/office/drawing/2014/main" id="{A7AF4432-D72D-479E-A290-BD528A57C3F0}"/>
                  </a:ext>
                </a:extLst>
              </p:cNvPr>
              <p:cNvSpPr>
                <a:spLocks/>
              </p:cNvSpPr>
              <p:nvPr/>
            </p:nvSpPr>
            <p:spPr bwMode="auto">
              <a:xfrm>
                <a:off x="10721975" y="1285877"/>
                <a:ext cx="368300" cy="392113"/>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74" name="Group 173">
                <a:extLst>
                  <a:ext uri="{FF2B5EF4-FFF2-40B4-BE49-F238E27FC236}">
                    <a16:creationId xmlns:a16="http://schemas.microsoft.com/office/drawing/2014/main" id="{35BEBBF2-F2D4-490D-8DE1-5CD7201C7104}"/>
                  </a:ext>
                </a:extLst>
              </p:cNvPr>
              <p:cNvGrpSpPr/>
              <p:nvPr/>
            </p:nvGrpSpPr>
            <p:grpSpPr>
              <a:xfrm>
                <a:off x="10827145" y="1370213"/>
                <a:ext cx="157960" cy="194943"/>
                <a:chOff x="1980078" y="253998"/>
                <a:chExt cx="3830386" cy="4727197"/>
              </a:xfrm>
            </p:grpSpPr>
            <p:sp>
              <p:nvSpPr>
                <p:cNvPr id="179" name="Rectangle 27">
                  <a:extLst>
                    <a:ext uri="{FF2B5EF4-FFF2-40B4-BE49-F238E27FC236}">
                      <a16:creationId xmlns:a16="http://schemas.microsoft.com/office/drawing/2014/main" id="{688832AD-8827-4E7E-9B33-6B5DAE7D3B13}"/>
                    </a:ext>
                  </a:extLst>
                </p:cNvPr>
                <p:cNvSpPr>
                  <a:spLocks noChangeArrowheads="1"/>
                </p:cNvSpPr>
                <p:nvPr/>
              </p:nvSpPr>
              <p:spPr bwMode="auto">
                <a:xfrm>
                  <a:off x="1980078" y="2169196"/>
                  <a:ext cx="3830386" cy="2811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0" name="Freeform 29">
                  <a:extLst>
                    <a:ext uri="{FF2B5EF4-FFF2-40B4-BE49-F238E27FC236}">
                      <a16:creationId xmlns:a16="http://schemas.microsoft.com/office/drawing/2014/main" id="{8C5C731B-2DC6-4FD1-8623-21D3652F431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1" name="Freeform 30">
                  <a:extLst>
                    <a:ext uri="{FF2B5EF4-FFF2-40B4-BE49-F238E27FC236}">
                      <a16:creationId xmlns:a16="http://schemas.microsoft.com/office/drawing/2014/main" id="{31DAD206-6C27-4925-96A3-EBD284A6554C}"/>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2" name="Freeform: Shape 62">
                  <a:extLst>
                    <a:ext uri="{FF2B5EF4-FFF2-40B4-BE49-F238E27FC236}">
                      <a16:creationId xmlns:a16="http://schemas.microsoft.com/office/drawing/2014/main" id="{4C3EE16C-5774-424B-8D61-672B77809C5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96" name="TextBox 1090">
              <a:extLst>
                <a:ext uri="{FF2B5EF4-FFF2-40B4-BE49-F238E27FC236}">
                  <a16:creationId xmlns:a16="http://schemas.microsoft.com/office/drawing/2014/main" id="{658C200B-C8BB-42A4-8C4F-66DC9D63A092}"/>
                </a:ext>
              </a:extLst>
            </p:cNvPr>
            <p:cNvSpPr txBox="1"/>
            <p:nvPr/>
          </p:nvSpPr>
          <p:spPr>
            <a:xfrm>
              <a:off x="7621953" y="3989036"/>
              <a:ext cx="1055808" cy="25037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Azure Security</a:t>
              </a:r>
            </a:p>
          </p:txBody>
        </p:sp>
      </p:grpSp>
      <p:grpSp>
        <p:nvGrpSpPr>
          <p:cNvPr id="13" name="Group 12">
            <a:extLst>
              <a:ext uri="{FF2B5EF4-FFF2-40B4-BE49-F238E27FC236}">
                <a16:creationId xmlns:a16="http://schemas.microsoft.com/office/drawing/2014/main" id="{FEC85A6F-9A1A-4A8B-8AF7-FF77259C0F90}"/>
              </a:ext>
            </a:extLst>
          </p:cNvPr>
          <p:cNvGrpSpPr/>
          <p:nvPr/>
        </p:nvGrpSpPr>
        <p:grpSpPr>
          <a:xfrm>
            <a:off x="4829679" y="3499861"/>
            <a:ext cx="2222723" cy="684324"/>
            <a:chOff x="4740779" y="3474460"/>
            <a:chExt cx="2717515" cy="751135"/>
          </a:xfrm>
        </p:grpSpPr>
        <p:sp>
          <p:nvSpPr>
            <p:cNvPr id="197" name="TextBox 1090">
              <a:extLst>
                <a:ext uri="{FF2B5EF4-FFF2-40B4-BE49-F238E27FC236}">
                  <a16:creationId xmlns:a16="http://schemas.microsoft.com/office/drawing/2014/main" id="{B5942768-70F8-4F60-A507-AC4B3E076761}"/>
                </a:ext>
              </a:extLst>
            </p:cNvPr>
            <p:cNvSpPr txBox="1"/>
            <p:nvPr/>
          </p:nvSpPr>
          <p:spPr>
            <a:xfrm>
              <a:off x="4740779" y="3474460"/>
              <a:ext cx="1360226" cy="250378"/>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Provisioning</a:t>
              </a:r>
            </a:p>
          </p:txBody>
        </p:sp>
        <p:sp>
          <p:nvSpPr>
            <p:cNvPr id="198" name="TextBox 1090">
              <a:extLst>
                <a:ext uri="{FF2B5EF4-FFF2-40B4-BE49-F238E27FC236}">
                  <a16:creationId xmlns:a16="http://schemas.microsoft.com/office/drawing/2014/main" id="{B753E3F8-13BF-4B2F-8165-0ED56B8126EA}"/>
                </a:ext>
              </a:extLst>
            </p:cNvPr>
            <p:cNvSpPr txBox="1"/>
            <p:nvPr/>
          </p:nvSpPr>
          <p:spPr>
            <a:xfrm>
              <a:off x="4740779" y="3724838"/>
              <a:ext cx="1360226" cy="250378"/>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HA/DR</a:t>
              </a:r>
            </a:p>
          </p:txBody>
        </p:sp>
        <p:sp>
          <p:nvSpPr>
            <p:cNvPr id="199" name="TextBox 1090">
              <a:extLst>
                <a:ext uri="{FF2B5EF4-FFF2-40B4-BE49-F238E27FC236}">
                  <a16:creationId xmlns:a16="http://schemas.microsoft.com/office/drawing/2014/main" id="{AE078D44-F9E4-47BC-8441-2D52259E8F71}"/>
                </a:ext>
              </a:extLst>
            </p:cNvPr>
            <p:cNvSpPr txBox="1"/>
            <p:nvPr/>
          </p:nvSpPr>
          <p:spPr>
            <a:xfrm>
              <a:off x="4740779" y="3975217"/>
              <a:ext cx="1360226" cy="250378"/>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Scaling</a:t>
              </a:r>
            </a:p>
          </p:txBody>
        </p:sp>
        <p:sp>
          <p:nvSpPr>
            <p:cNvPr id="200" name="TextBox 1090">
              <a:extLst>
                <a:ext uri="{FF2B5EF4-FFF2-40B4-BE49-F238E27FC236}">
                  <a16:creationId xmlns:a16="http://schemas.microsoft.com/office/drawing/2014/main" id="{BFB50539-9270-4E90-B8DA-8CF27568C928}"/>
                </a:ext>
              </a:extLst>
            </p:cNvPr>
            <p:cNvSpPr txBox="1"/>
            <p:nvPr/>
          </p:nvSpPr>
          <p:spPr>
            <a:xfrm>
              <a:off x="6098068" y="3474460"/>
              <a:ext cx="1360226" cy="250378"/>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rPr>
                <a:t>Updates</a:t>
              </a:r>
            </a:p>
          </p:txBody>
        </p:sp>
        <p:sp>
          <p:nvSpPr>
            <p:cNvPr id="201" name="TextBox 1090">
              <a:extLst>
                <a:ext uri="{FF2B5EF4-FFF2-40B4-BE49-F238E27FC236}">
                  <a16:creationId xmlns:a16="http://schemas.microsoft.com/office/drawing/2014/main" id="{9D79B589-B425-42EA-9588-06016E563007}"/>
                </a:ext>
              </a:extLst>
            </p:cNvPr>
            <p:cNvSpPr txBox="1"/>
            <p:nvPr/>
          </p:nvSpPr>
          <p:spPr>
            <a:xfrm>
              <a:off x="6098068" y="3724838"/>
              <a:ext cx="1360226" cy="250378"/>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Backup</a:t>
              </a:r>
            </a:p>
          </p:txBody>
        </p:sp>
        <p:sp>
          <p:nvSpPr>
            <p:cNvPr id="202" name="TextBox 1090">
              <a:extLst>
                <a:ext uri="{FF2B5EF4-FFF2-40B4-BE49-F238E27FC236}">
                  <a16:creationId xmlns:a16="http://schemas.microsoft.com/office/drawing/2014/main" id="{76836C06-8918-4A99-A91E-55445EBF90CA}"/>
                </a:ext>
              </a:extLst>
            </p:cNvPr>
            <p:cNvSpPr txBox="1"/>
            <p:nvPr/>
          </p:nvSpPr>
          <p:spPr>
            <a:xfrm>
              <a:off x="6098068" y="3975217"/>
              <a:ext cx="1360226" cy="250378"/>
            </a:xfrm>
            <a:prstGeom prst="rect">
              <a:avLst/>
            </a:prstGeom>
            <a:noFill/>
            <a:ln>
              <a:solidFill>
                <a:srgbClr val="0070C0"/>
              </a:solidFill>
            </a:ln>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effectLst/>
                  <a:uLnTx/>
                  <a:uFillTx/>
                  <a:latin typeface="Segoe UI Semibold"/>
                  <a:ea typeface="+mn-ea"/>
                  <a:cs typeface="Segoe UI Semibold"/>
                </a:rPr>
                <a:t>Diagnostics</a:t>
              </a:r>
              <a:endParaRPr kumimoji="0" lang="en-US" sz="1000" b="1" i="0" u="none" strike="noStrike" kern="1200" cap="none" spc="0" normalizeH="0" baseline="0" noProof="0">
                <a:ln>
                  <a:noFill/>
                </a:ln>
                <a:effectLst/>
                <a:uLnTx/>
                <a:uFillTx/>
                <a:latin typeface="Segoe UI Semibold" panose="020B0502040204020203" pitchFamily="34" charset="0"/>
                <a:ea typeface="+mn-ea"/>
                <a:cs typeface="Segoe UI Semibold" panose="020B0502040204020203" pitchFamily="34" charset="0"/>
              </a:endParaRPr>
            </a:p>
          </p:txBody>
        </p:sp>
      </p:grpSp>
      <p:sp>
        <p:nvSpPr>
          <p:cNvPr id="204" name="Freeform 182">
            <a:extLst>
              <a:ext uri="{FF2B5EF4-FFF2-40B4-BE49-F238E27FC236}">
                <a16:creationId xmlns:a16="http://schemas.microsoft.com/office/drawing/2014/main" id="{AB456FF5-FAE9-415F-9FA7-CFCF7C0B9FFC}"/>
              </a:ext>
            </a:extLst>
          </p:cNvPr>
          <p:cNvSpPr/>
          <p:nvPr/>
        </p:nvSpPr>
        <p:spPr bwMode="auto">
          <a:xfrm>
            <a:off x="6971905" y="2588149"/>
            <a:ext cx="402452" cy="51616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205" name="Group 231">
            <a:extLst>
              <a:ext uri="{FF2B5EF4-FFF2-40B4-BE49-F238E27FC236}">
                <a16:creationId xmlns:a16="http://schemas.microsoft.com/office/drawing/2014/main" id="{C2C287B6-3D04-435A-87E6-312A0C267296}"/>
              </a:ext>
            </a:extLst>
          </p:cNvPr>
          <p:cNvGrpSpPr>
            <a:grpSpLocks noChangeAspect="1"/>
          </p:cNvGrpSpPr>
          <p:nvPr/>
        </p:nvGrpSpPr>
        <p:grpSpPr bwMode="auto">
          <a:xfrm>
            <a:off x="8006873" y="2634037"/>
            <a:ext cx="431333" cy="431333"/>
            <a:chOff x="4616" y="2783"/>
            <a:chExt cx="312" cy="312"/>
          </a:xfrm>
        </p:grpSpPr>
        <p:sp>
          <p:nvSpPr>
            <p:cNvPr id="206" name="Freeform 232">
              <a:extLst>
                <a:ext uri="{FF2B5EF4-FFF2-40B4-BE49-F238E27FC236}">
                  <a16:creationId xmlns:a16="http://schemas.microsoft.com/office/drawing/2014/main" id="{C826F5BB-3FDC-4FB9-B1E0-C3E0EEB3F213}"/>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7" name="Freeform 233">
              <a:extLst>
                <a:ext uri="{FF2B5EF4-FFF2-40B4-BE49-F238E27FC236}">
                  <a16:creationId xmlns:a16="http://schemas.microsoft.com/office/drawing/2014/main" id="{0B463775-97DB-4570-9E6A-7FAEC3647A93}"/>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8" name="Rectangle 234">
              <a:extLst>
                <a:ext uri="{FF2B5EF4-FFF2-40B4-BE49-F238E27FC236}">
                  <a16:creationId xmlns:a16="http://schemas.microsoft.com/office/drawing/2014/main" id="{8153F11C-6DD8-4C4D-B872-75193BC419C4}"/>
                </a:ext>
              </a:extLst>
            </p:cNvPr>
            <p:cNvSpPr>
              <a:spLocks noChangeArrowheads="1"/>
            </p:cNvSpPr>
            <p:nvPr/>
          </p:nvSpPr>
          <p:spPr bwMode="auto">
            <a:xfrm>
              <a:off x="4742" y="2891"/>
              <a:ext cx="20" cy="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09" name="Rectangle 235">
              <a:extLst>
                <a:ext uri="{FF2B5EF4-FFF2-40B4-BE49-F238E27FC236}">
                  <a16:creationId xmlns:a16="http://schemas.microsoft.com/office/drawing/2014/main" id="{7EFD379E-A5A1-4363-BB4B-0F1957F21DEE}"/>
                </a:ext>
              </a:extLst>
            </p:cNvPr>
            <p:cNvSpPr>
              <a:spLocks noChangeArrowheads="1"/>
            </p:cNvSpPr>
            <p:nvPr/>
          </p:nvSpPr>
          <p:spPr bwMode="auto">
            <a:xfrm>
              <a:off x="4713" y="2861"/>
              <a:ext cx="20" cy="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10" name="Rectangle 236">
              <a:extLst>
                <a:ext uri="{FF2B5EF4-FFF2-40B4-BE49-F238E27FC236}">
                  <a16:creationId xmlns:a16="http://schemas.microsoft.com/office/drawing/2014/main" id="{41ADD065-D37E-4411-80F8-0D28D44DEA4A}"/>
                </a:ext>
              </a:extLst>
            </p:cNvPr>
            <p:cNvSpPr>
              <a:spLocks noChangeArrowheads="1"/>
            </p:cNvSpPr>
            <p:nvPr/>
          </p:nvSpPr>
          <p:spPr bwMode="auto">
            <a:xfrm>
              <a:off x="4684" y="2842"/>
              <a:ext cx="19"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1CB6C03D-342B-4F48-9711-D3BB2513D060}"/>
              </a:ext>
            </a:extLst>
          </p:cNvPr>
          <p:cNvGrpSpPr/>
          <p:nvPr/>
        </p:nvGrpSpPr>
        <p:grpSpPr>
          <a:xfrm>
            <a:off x="4841614" y="2588148"/>
            <a:ext cx="472745" cy="523744"/>
            <a:chOff x="5414237" y="2588148"/>
            <a:chExt cx="472745" cy="523744"/>
          </a:xfrm>
        </p:grpSpPr>
        <p:sp>
          <p:nvSpPr>
            <p:cNvPr id="213" name="Freeform: Shape 212">
              <a:extLst>
                <a:ext uri="{FF2B5EF4-FFF2-40B4-BE49-F238E27FC236}">
                  <a16:creationId xmlns:a16="http://schemas.microsoft.com/office/drawing/2014/main" id="{A26D5D0E-A5DD-433F-B357-66A258C28E9F}"/>
                </a:ext>
              </a:extLst>
            </p:cNvPr>
            <p:cNvSpPr/>
            <p:nvPr/>
          </p:nvSpPr>
          <p:spPr bwMode="auto">
            <a:xfrm>
              <a:off x="5414237" y="2588148"/>
              <a:ext cx="392514" cy="503418"/>
            </a:xfrm>
            <a:custGeom>
              <a:avLst/>
              <a:gdLst>
                <a:gd name="connsiteX0" fmla="*/ 0 w 392514"/>
                <a:gd name="connsiteY0" fmla="*/ 63643 h 503418"/>
                <a:gd name="connsiteX1" fmla="*/ 0 w 392514"/>
                <a:gd name="connsiteY1" fmla="*/ 69333 h 503418"/>
                <a:gd name="connsiteX2" fmla="*/ 0 w 392514"/>
                <a:gd name="connsiteY2" fmla="*/ 80055 h 503418"/>
                <a:gd name="connsiteX3" fmla="*/ 0 w 392514"/>
                <a:gd name="connsiteY3" fmla="*/ 80055 h 503418"/>
                <a:gd name="connsiteX4" fmla="*/ 0 w 392514"/>
                <a:gd name="connsiteY4" fmla="*/ 63643 h 503418"/>
                <a:gd name="connsiteX5" fmla="*/ 196257 w 392514"/>
                <a:gd name="connsiteY5" fmla="*/ 28880 h 503418"/>
                <a:gd name="connsiteX6" fmla="*/ 60792 w 392514"/>
                <a:gd name="connsiteY6" fmla="*/ 68639 h 503418"/>
                <a:gd name="connsiteX7" fmla="*/ 196257 w 392514"/>
                <a:gd name="connsiteY7" fmla="*/ 108397 h 503418"/>
                <a:gd name="connsiteX8" fmla="*/ 331722 w 392514"/>
                <a:gd name="connsiteY8" fmla="*/ 68639 h 503418"/>
                <a:gd name="connsiteX9" fmla="*/ 196257 w 392514"/>
                <a:gd name="connsiteY9" fmla="*/ 28880 h 503418"/>
                <a:gd name="connsiteX10" fmla="*/ 196257 w 392514"/>
                <a:gd name="connsiteY10" fmla="*/ 0 h 503418"/>
                <a:gd name="connsiteX11" fmla="*/ 391501 w 392514"/>
                <a:gd name="connsiteY11" fmla="*/ 71870 h 503418"/>
                <a:gd name="connsiteX12" fmla="*/ 392214 w 392514"/>
                <a:gd name="connsiteY12" fmla="*/ 77634 h 503418"/>
                <a:gd name="connsiteX13" fmla="*/ 392514 w 392514"/>
                <a:gd name="connsiteY13" fmla="*/ 77634 h 503418"/>
                <a:gd name="connsiteX14" fmla="*/ 392514 w 392514"/>
                <a:gd name="connsiteY14" fmla="*/ 80055 h 503418"/>
                <a:gd name="connsiteX15" fmla="*/ 392514 w 392514"/>
                <a:gd name="connsiteY15" fmla="*/ 423362 h 503418"/>
                <a:gd name="connsiteX16" fmla="*/ 392514 w 392514"/>
                <a:gd name="connsiteY16" fmla="*/ 423363 h 503418"/>
                <a:gd name="connsiteX17" fmla="*/ 392514 w 392514"/>
                <a:gd name="connsiteY17" fmla="*/ 423363 h 503418"/>
                <a:gd name="connsiteX18" fmla="*/ 392514 w 392514"/>
                <a:gd name="connsiteY18" fmla="*/ 425784 h 503418"/>
                <a:gd name="connsiteX19" fmla="*/ 392214 w 392514"/>
                <a:gd name="connsiteY19" fmla="*/ 425784 h 503418"/>
                <a:gd name="connsiteX20" fmla="*/ 391501 w 392514"/>
                <a:gd name="connsiteY20" fmla="*/ 431548 h 503418"/>
                <a:gd name="connsiteX21" fmla="*/ 196257 w 392514"/>
                <a:gd name="connsiteY21" fmla="*/ 503418 h 503418"/>
                <a:gd name="connsiteX22" fmla="*/ 1013 w 392514"/>
                <a:gd name="connsiteY22" fmla="*/ 431548 h 503418"/>
                <a:gd name="connsiteX23" fmla="*/ 300 w 392514"/>
                <a:gd name="connsiteY23" fmla="*/ 425784 h 503418"/>
                <a:gd name="connsiteX24" fmla="*/ 0 w 392514"/>
                <a:gd name="connsiteY24" fmla="*/ 425784 h 503418"/>
                <a:gd name="connsiteX25" fmla="*/ 0 w 392514"/>
                <a:gd name="connsiteY25" fmla="*/ 423363 h 503418"/>
                <a:gd name="connsiteX26" fmla="*/ 0 w 392514"/>
                <a:gd name="connsiteY26" fmla="*/ 80056 h 503418"/>
                <a:gd name="connsiteX27" fmla="*/ 0 w 392514"/>
                <a:gd name="connsiteY27" fmla="*/ 80055 h 503418"/>
                <a:gd name="connsiteX28" fmla="*/ 1013 w 392514"/>
                <a:gd name="connsiteY28" fmla="*/ 71870 h 503418"/>
                <a:gd name="connsiteX29" fmla="*/ 196257 w 392514"/>
                <a:gd name="connsiteY29" fmla="*/ 0 h 50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2514" h="503418">
                  <a:moveTo>
                    <a:pt x="0" y="63643"/>
                  </a:moveTo>
                  <a:cubicBezTo>
                    <a:pt x="0" y="62914"/>
                    <a:pt x="0" y="64227"/>
                    <a:pt x="0" y="69333"/>
                  </a:cubicBezTo>
                  <a:lnTo>
                    <a:pt x="0" y="80055"/>
                  </a:lnTo>
                  <a:lnTo>
                    <a:pt x="0" y="80055"/>
                  </a:lnTo>
                  <a:cubicBezTo>
                    <a:pt x="0" y="80056"/>
                    <a:pt x="0" y="65467"/>
                    <a:pt x="0" y="63643"/>
                  </a:cubicBezTo>
                  <a:close/>
                  <a:moveTo>
                    <a:pt x="196257" y="28880"/>
                  </a:moveTo>
                  <a:cubicBezTo>
                    <a:pt x="121442" y="28880"/>
                    <a:pt x="60792" y="46680"/>
                    <a:pt x="60792" y="68639"/>
                  </a:cubicBezTo>
                  <a:cubicBezTo>
                    <a:pt x="60792" y="90597"/>
                    <a:pt x="121442" y="108397"/>
                    <a:pt x="196257" y="108397"/>
                  </a:cubicBezTo>
                  <a:cubicBezTo>
                    <a:pt x="271073" y="108397"/>
                    <a:pt x="331722" y="90597"/>
                    <a:pt x="331722" y="68639"/>
                  </a:cubicBezTo>
                  <a:cubicBezTo>
                    <a:pt x="331722" y="46680"/>
                    <a:pt x="271073" y="28880"/>
                    <a:pt x="196257" y="28880"/>
                  </a:cubicBezTo>
                  <a:close/>
                  <a:moveTo>
                    <a:pt x="196257" y="0"/>
                  </a:moveTo>
                  <a:cubicBezTo>
                    <a:pt x="297872" y="0"/>
                    <a:pt x="381451" y="31502"/>
                    <a:pt x="391501" y="71870"/>
                  </a:cubicBezTo>
                  <a:lnTo>
                    <a:pt x="392214" y="77634"/>
                  </a:lnTo>
                  <a:lnTo>
                    <a:pt x="392514" y="77634"/>
                  </a:lnTo>
                  <a:lnTo>
                    <a:pt x="392514" y="80055"/>
                  </a:lnTo>
                  <a:cubicBezTo>
                    <a:pt x="392514" y="137677"/>
                    <a:pt x="392514" y="366144"/>
                    <a:pt x="392514" y="423362"/>
                  </a:cubicBezTo>
                  <a:lnTo>
                    <a:pt x="392514" y="423363"/>
                  </a:lnTo>
                  <a:lnTo>
                    <a:pt x="392514" y="423363"/>
                  </a:lnTo>
                  <a:lnTo>
                    <a:pt x="392514" y="425784"/>
                  </a:lnTo>
                  <a:lnTo>
                    <a:pt x="392214" y="425784"/>
                  </a:lnTo>
                  <a:lnTo>
                    <a:pt x="391501" y="431548"/>
                  </a:lnTo>
                  <a:cubicBezTo>
                    <a:pt x="381451" y="471916"/>
                    <a:pt x="297873" y="503418"/>
                    <a:pt x="196257" y="503418"/>
                  </a:cubicBezTo>
                  <a:cubicBezTo>
                    <a:pt x="94642" y="503418"/>
                    <a:pt x="11064" y="471916"/>
                    <a:pt x="1013" y="431548"/>
                  </a:cubicBezTo>
                  <a:lnTo>
                    <a:pt x="300" y="425784"/>
                  </a:lnTo>
                  <a:lnTo>
                    <a:pt x="0" y="425784"/>
                  </a:lnTo>
                  <a:lnTo>
                    <a:pt x="0" y="423363"/>
                  </a:lnTo>
                  <a:lnTo>
                    <a:pt x="0" y="80056"/>
                  </a:lnTo>
                  <a:lnTo>
                    <a:pt x="0" y="80055"/>
                  </a:lnTo>
                  <a:lnTo>
                    <a:pt x="1013" y="71870"/>
                  </a:lnTo>
                  <a:cubicBezTo>
                    <a:pt x="11063" y="31502"/>
                    <a:pt x="94642" y="0"/>
                    <a:pt x="196257"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4" name="Picture 2">
              <a:extLst>
                <a:ext uri="{FF2B5EF4-FFF2-40B4-BE49-F238E27FC236}">
                  <a16:creationId xmlns:a16="http://schemas.microsoft.com/office/drawing/2014/main" id="{54915A9F-F3CD-4270-A890-31F1EF6FA9F8}"/>
                </a:ext>
              </a:extLst>
            </p:cNvPr>
            <p:cNvPicPr>
              <a:picLocks noChangeAspect="1" noChangeArrowheads="1"/>
            </p:cNvPicPr>
            <p:nvPr/>
          </p:nvPicPr>
          <p:blipFill rotWithShape="1">
            <a:blip r:embed="rId8"/>
            <a:srcRect l="14644" t="25135" r="30319" b="16372"/>
            <a:stretch/>
          </p:blipFill>
          <p:spPr bwMode="auto">
            <a:xfrm>
              <a:off x="5474564" y="2715603"/>
              <a:ext cx="248818" cy="296604"/>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 name="Picture 2">
              <a:extLst>
                <a:ext uri="{FF2B5EF4-FFF2-40B4-BE49-F238E27FC236}">
                  <a16:creationId xmlns:a16="http://schemas.microsoft.com/office/drawing/2014/main" id="{555C1ADA-EAF4-4E4B-969A-41EE0B7CF9E7}"/>
                </a:ext>
              </a:extLst>
            </p:cNvPr>
            <p:cNvPicPr>
              <a:picLocks noChangeAspect="1" noChangeArrowheads="1"/>
            </p:cNvPicPr>
            <p:nvPr/>
          </p:nvPicPr>
          <p:blipFill rotWithShape="1">
            <a:blip r:embed="rId9"/>
            <a:srcRect l="11196" t="11196" r="11196" b="11196"/>
            <a:stretch/>
          </p:blipFill>
          <p:spPr bwMode="auto">
            <a:xfrm>
              <a:off x="5693882" y="2918792"/>
              <a:ext cx="193100" cy="193100"/>
            </a:xfrm>
            <a:prstGeom prst="ellipse">
              <a:avLst/>
            </a:prstGeom>
            <a:solidFill>
              <a:srgbClr val="0078D4"/>
            </a:solidFill>
            <a:ln>
              <a:solidFill>
                <a:srgbClr val="1A1A1A"/>
              </a:solidFill>
            </a:ln>
          </p:spPr>
        </p:pic>
      </p:grpSp>
      <p:grpSp>
        <p:nvGrpSpPr>
          <p:cNvPr id="14" name="Group 13">
            <a:extLst>
              <a:ext uri="{FF2B5EF4-FFF2-40B4-BE49-F238E27FC236}">
                <a16:creationId xmlns:a16="http://schemas.microsoft.com/office/drawing/2014/main" id="{B6AF6DC3-0283-4BD7-A90B-0364943476BE}"/>
              </a:ext>
            </a:extLst>
          </p:cNvPr>
          <p:cNvGrpSpPr/>
          <p:nvPr/>
        </p:nvGrpSpPr>
        <p:grpSpPr>
          <a:xfrm>
            <a:off x="8249589" y="5630099"/>
            <a:ext cx="1855944" cy="480419"/>
            <a:chOff x="8249589" y="5612643"/>
            <a:chExt cx="1855944" cy="480419"/>
          </a:xfrm>
        </p:grpSpPr>
        <p:pic>
          <p:nvPicPr>
            <p:cNvPr id="189" name="Picture 188">
              <a:extLst>
                <a:ext uri="{FF2B5EF4-FFF2-40B4-BE49-F238E27FC236}">
                  <a16:creationId xmlns:a16="http://schemas.microsoft.com/office/drawing/2014/main" id="{C0E5FB22-3D71-4512-94A7-351F8692671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80805"/>
            <a:stretch/>
          </p:blipFill>
          <p:spPr bwMode="auto">
            <a:xfrm>
              <a:off x="8249589" y="5612643"/>
              <a:ext cx="356250" cy="480419"/>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15">
              <a:extLst>
                <a:ext uri="{FF2B5EF4-FFF2-40B4-BE49-F238E27FC236}">
                  <a16:creationId xmlns:a16="http://schemas.microsoft.com/office/drawing/2014/main" id="{C170CFD4-F4EB-4EF5-9003-75AE8576654C}"/>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l="19195"/>
            <a:stretch/>
          </p:blipFill>
          <p:spPr bwMode="auto">
            <a:xfrm>
              <a:off x="8605838" y="5612643"/>
              <a:ext cx="1499695" cy="4804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9906127F-66A4-450B-848A-DFDDF1B847B2}"/>
              </a:ext>
            </a:extLst>
          </p:cNvPr>
          <p:cNvGrpSpPr/>
          <p:nvPr/>
        </p:nvGrpSpPr>
        <p:grpSpPr>
          <a:xfrm>
            <a:off x="10243992" y="5573918"/>
            <a:ext cx="1015663" cy="592781"/>
            <a:chOff x="1105673" y="1158419"/>
            <a:chExt cx="2335282" cy="1362964"/>
          </a:xfrm>
        </p:grpSpPr>
        <p:sp>
          <p:nvSpPr>
            <p:cNvPr id="217" name="TextBox 216">
              <a:extLst>
                <a:ext uri="{FF2B5EF4-FFF2-40B4-BE49-F238E27FC236}">
                  <a16:creationId xmlns:a16="http://schemas.microsoft.com/office/drawing/2014/main" id="{A7A28A19-9046-41EC-B905-8A1F5E0FBC53}"/>
                </a:ext>
              </a:extLst>
            </p:cNvPr>
            <p:cNvSpPr txBox="1"/>
            <p:nvPr/>
          </p:nvSpPr>
          <p:spPr>
            <a:xfrm>
              <a:off x="1105673" y="1955254"/>
              <a:ext cx="2335282" cy="566129"/>
            </a:xfrm>
            <a:prstGeom prst="rect">
              <a:avLst/>
            </a:prstGeom>
            <a:noFill/>
          </p:spPr>
          <p:txBody>
            <a:bodyPr wrap="square" rtlCol="0">
              <a:spAutoFit/>
            </a:bodyPr>
            <a:lstStyle/>
            <a:p>
              <a:pPr algn="ctr"/>
              <a:r>
                <a:rPr lang="en-US" sz="1000" dirty="0">
                  <a:latin typeface="Segoe UI Semibold"/>
                  <a:cs typeface="Segoe UI Semilight" panose="020B0402040204020203" pitchFamily="34" charset="0"/>
                </a:rPr>
                <a:t>Amazon EC2</a:t>
              </a:r>
            </a:p>
          </p:txBody>
        </p:sp>
        <p:pic>
          <p:nvPicPr>
            <p:cNvPr id="218" name="Graphic 217">
              <a:extLst>
                <a:ext uri="{FF2B5EF4-FFF2-40B4-BE49-F238E27FC236}">
                  <a16:creationId xmlns:a16="http://schemas.microsoft.com/office/drawing/2014/main" id="{E6474647-89EA-43AE-9E1D-1A1526CD664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17713" y="1158419"/>
              <a:ext cx="711201" cy="711199"/>
            </a:xfrm>
            <a:prstGeom prst="rect">
              <a:avLst/>
            </a:prstGeom>
          </p:spPr>
        </p:pic>
      </p:grpSp>
    </p:spTree>
    <p:extLst>
      <p:ext uri="{BB962C8B-B14F-4D97-AF65-F5344CB8AC3E}">
        <p14:creationId xmlns:p14="http://schemas.microsoft.com/office/powerpoint/2010/main" val="173758704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E05-5797-4E5F-BDDA-1BBC07701637}"/>
              </a:ext>
            </a:extLst>
          </p:cNvPr>
          <p:cNvSpPr>
            <a:spLocks noGrp="1"/>
          </p:cNvSpPr>
          <p:nvPr>
            <p:ph type="title"/>
          </p:nvPr>
        </p:nvSpPr>
        <p:spPr>
          <a:xfrm>
            <a:off x="588263" y="457200"/>
            <a:ext cx="11018520" cy="923330"/>
          </a:xfrm>
        </p:spPr>
        <p:txBody>
          <a:bodyPr/>
          <a:lstStyle/>
          <a:p>
            <a:r>
              <a:rPr lang="en-US" dirty="0"/>
              <a:t>Azure management</a:t>
            </a:r>
            <a:br>
              <a:rPr lang="en-US" dirty="0"/>
            </a:br>
            <a:r>
              <a:rPr lang="en-US" sz="2400" dirty="0"/>
              <a:t>Single control plane for Azure resources</a:t>
            </a:r>
          </a:p>
        </p:txBody>
      </p:sp>
      <p:sp>
        <p:nvSpPr>
          <p:cNvPr id="39" name="TextBox 38">
            <a:extLst>
              <a:ext uri="{FF2B5EF4-FFF2-40B4-BE49-F238E27FC236}">
                <a16:creationId xmlns:a16="http://schemas.microsoft.com/office/drawing/2014/main" id="{6DC71FB2-21CB-4E81-85CE-9EB3939E9924}"/>
              </a:ext>
            </a:extLst>
          </p:cNvPr>
          <p:cNvSpPr txBox="1"/>
          <p:nvPr/>
        </p:nvSpPr>
        <p:spPr>
          <a:xfrm>
            <a:off x="3753683" y="1670770"/>
            <a:ext cx="7855705" cy="459487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42" name="Rectangle 41">
            <a:extLst>
              <a:ext uri="{FF2B5EF4-FFF2-40B4-BE49-F238E27FC236}">
                <a16:creationId xmlns:a16="http://schemas.microsoft.com/office/drawing/2014/main" id="{DF6120B8-77B2-4614-8A2E-33084E0C7BDD}"/>
              </a:ext>
            </a:extLst>
          </p:cNvPr>
          <p:cNvSpPr/>
          <p:nvPr/>
        </p:nvSpPr>
        <p:spPr>
          <a:xfrm>
            <a:off x="3993223" y="2439601"/>
            <a:ext cx="7245735" cy="169859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43" name="Freeform 46">
            <a:extLst>
              <a:ext uri="{FF2B5EF4-FFF2-40B4-BE49-F238E27FC236}">
                <a16:creationId xmlns:a16="http://schemas.microsoft.com/office/drawing/2014/main" id="{19D367CA-0AE8-44DB-9879-225AC894408C}"/>
              </a:ext>
            </a:extLst>
          </p:cNvPr>
          <p:cNvSpPr>
            <a:spLocks/>
          </p:cNvSpPr>
          <p:nvPr/>
        </p:nvSpPr>
        <p:spPr bwMode="auto">
          <a:xfrm>
            <a:off x="7511526" y="5579374"/>
            <a:ext cx="484771" cy="29404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4" name="Rectangle 43">
            <a:extLst>
              <a:ext uri="{FF2B5EF4-FFF2-40B4-BE49-F238E27FC236}">
                <a16:creationId xmlns:a16="http://schemas.microsoft.com/office/drawing/2014/main" id="{66B3F72C-C192-40D5-942F-9DAFC2B71BE8}"/>
              </a:ext>
            </a:extLst>
          </p:cNvPr>
          <p:cNvSpPr/>
          <p:nvPr/>
        </p:nvSpPr>
        <p:spPr>
          <a:xfrm>
            <a:off x="7436987" y="5855495"/>
            <a:ext cx="633848" cy="29886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Azure</a:t>
            </a:r>
          </a:p>
        </p:txBody>
      </p:sp>
      <p:sp>
        <p:nvSpPr>
          <p:cNvPr id="46" name="Rectangle 45">
            <a:extLst>
              <a:ext uri="{FF2B5EF4-FFF2-40B4-BE49-F238E27FC236}">
                <a16:creationId xmlns:a16="http://schemas.microsoft.com/office/drawing/2014/main" id="{0DDB6446-62CE-4F0A-A110-59C86DA5A6D5}"/>
              </a:ext>
            </a:extLst>
          </p:cNvPr>
          <p:cNvSpPr/>
          <p:nvPr/>
        </p:nvSpPr>
        <p:spPr>
          <a:xfrm>
            <a:off x="5141347" y="3320327"/>
            <a:ext cx="2828582"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Environments and automation</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Templates | Extensions</a:t>
            </a:r>
          </a:p>
        </p:txBody>
      </p:sp>
      <p:sp>
        <p:nvSpPr>
          <p:cNvPr id="47" name="Rectangle 46">
            <a:extLst>
              <a:ext uri="{FF2B5EF4-FFF2-40B4-BE49-F238E27FC236}">
                <a16:creationId xmlns:a16="http://schemas.microsoft.com/office/drawing/2014/main" id="{F4955A0F-556F-4BFA-ADA3-64BC6D995EAA}"/>
              </a:ext>
            </a:extLst>
          </p:cNvPr>
          <p:cNvSpPr/>
          <p:nvPr/>
        </p:nvSpPr>
        <p:spPr>
          <a:xfrm>
            <a:off x="8148793" y="2639959"/>
            <a:ext cx="284184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Organization and inventory</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Search | Index | Groups | Tags </a:t>
            </a:r>
          </a:p>
        </p:txBody>
      </p:sp>
      <p:sp>
        <p:nvSpPr>
          <p:cNvPr id="48" name="Rectangle 47">
            <a:extLst>
              <a:ext uri="{FF2B5EF4-FFF2-40B4-BE49-F238E27FC236}">
                <a16:creationId xmlns:a16="http://schemas.microsoft.com/office/drawing/2014/main" id="{A87BA638-F1F7-4B47-BCB3-E169A7DBBCE4}"/>
              </a:ext>
            </a:extLst>
          </p:cNvPr>
          <p:cNvSpPr/>
          <p:nvPr/>
        </p:nvSpPr>
        <p:spPr>
          <a:xfrm>
            <a:off x="8161275" y="3319887"/>
            <a:ext cx="282858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Governance and compliance</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Logs | Policy | Blueprints</a:t>
            </a:r>
          </a:p>
        </p:txBody>
      </p:sp>
      <p:sp>
        <p:nvSpPr>
          <p:cNvPr id="49" name="Rectangle 48">
            <a:extLst>
              <a:ext uri="{FF2B5EF4-FFF2-40B4-BE49-F238E27FC236}">
                <a16:creationId xmlns:a16="http://schemas.microsoft.com/office/drawing/2014/main" id="{BE52E429-AA84-4774-93D7-35D6795561E8}"/>
              </a:ext>
            </a:extLst>
          </p:cNvPr>
          <p:cNvSpPr/>
          <p:nvPr/>
        </p:nvSpPr>
        <p:spPr>
          <a:xfrm>
            <a:off x="5141347" y="2639959"/>
            <a:ext cx="284184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Access and security</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RBAC | Locks | Subscriptions</a:t>
            </a:r>
          </a:p>
        </p:txBody>
      </p:sp>
      <p:sp>
        <p:nvSpPr>
          <p:cNvPr id="50" name="Rectangle 49">
            <a:extLst>
              <a:ext uri="{FF2B5EF4-FFF2-40B4-BE49-F238E27FC236}">
                <a16:creationId xmlns:a16="http://schemas.microsoft.com/office/drawing/2014/main" id="{9A34B799-72AB-4F6F-8A18-84FB1E9CA0F2}"/>
              </a:ext>
            </a:extLst>
          </p:cNvPr>
          <p:cNvSpPr/>
          <p:nvPr/>
        </p:nvSpPr>
        <p:spPr>
          <a:xfrm>
            <a:off x="584199" y="3173934"/>
            <a:ext cx="1163883" cy="10479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Azure customers</a:t>
            </a:r>
          </a:p>
        </p:txBody>
      </p:sp>
      <p:pic>
        <p:nvPicPr>
          <p:cNvPr id="51" name="Graphic 50" descr="Users">
            <a:extLst>
              <a:ext uri="{FF2B5EF4-FFF2-40B4-BE49-F238E27FC236}">
                <a16:creationId xmlns:a16="http://schemas.microsoft.com/office/drawing/2014/main" id="{6DA37AA4-1D63-4484-867E-E1D2B5FCF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252" y="3151933"/>
            <a:ext cx="687776" cy="687776"/>
          </a:xfrm>
          <a:prstGeom prst="rect">
            <a:avLst/>
          </a:prstGeom>
        </p:spPr>
      </p:pic>
      <p:cxnSp>
        <p:nvCxnSpPr>
          <p:cNvPr id="52" name="Straight Arrow Connector 51">
            <a:extLst>
              <a:ext uri="{FF2B5EF4-FFF2-40B4-BE49-F238E27FC236}">
                <a16:creationId xmlns:a16="http://schemas.microsoft.com/office/drawing/2014/main" id="{4D253C03-8DDB-47B2-87AC-0059FD6B1287}"/>
              </a:ext>
            </a:extLst>
          </p:cNvPr>
          <p:cNvCxnSpPr>
            <a:cxnSpLocks/>
          </p:cNvCxnSpPr>
          <p:nvPr/>
        </p:nvCxnSpPr>
        <p:spPr>
          <a:xfrm flipH="1">
            <a:off x="1771650" y="3550890"/>
            <a:ext cx="355600"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FC95309-0FC3-43A4-AF0F-5E617EB7C6BE}"/>
              </a:ext>
            </a:extLst>
          </p:cNvPr>
          <p:cNvSpPr/>
          <p:nvPr/>
        </p:nvSpPr>
        <p:spPr>
          <a:xfrm>
            <a:off x="3993220" y="1860200"/>
            <a:ext cx="7245735" cy="526974"/>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Management Services</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Monitoring | Update | Containers | Backup | Security Center | More…</a:t>
            </a:r>
          </a:p>
        </p:txBody>
      </p:sp>
      <p:sp>
        <p:nvSpPr>
          <p:cNvPr id="55" name="Rectangle 54">
            <a:extLst>
              <a:ext uri="{FF2B5EF4-FFF2-40B4-BE49-F238E27FC236}">
                <a16:creationId xmlns:a16="http://schemas.microsoft.com/office/drawing/2014/main" id="{6A3EFD33-32ED-4F2C-8D71-51FFA3D78B4C}"/>
              </a:ext>
            </a:extLst>
          </p:cNvPr>
          <p:cNvSpPr/>
          <p:nvPr/>
        </p:nvSpPr>
        <p:spPr bwMode="auto">
          <a:xfrm>
            <a:off x="3995783" y="4336949"/>
            <a:ext cx="7243173" cy="103837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err="1">
              <a:gradFill>
                <a:gsLst>
                  <a:gs pos="0">
                    <a:srgbClr val="FFFFFF"/>
                  </a:gs>
                  <a:gs pos="100000">
                    <a:srgbClr val="FFFFFF"/>
                  </a:gs>
                </a:gsLst>
                <a:lin ang="5400000" scaled="0"/>
              </a:gradFill>
              <a:latin typeface="Segoe UI"/>
              <a:cs typeface="Segoe UI" pitchFamily="34" charset="0"/>
            </a:endParaRPr>
          </a:p>
        </p:txBody>
      </p:sp>
      <p:grpSp>
        <p:nvGrpSpPr>
          <p:cNvPr id="56" name="Group 55">
            <a:extLst>
              <a:ext uri="{FF2B5EF4-FFF2-40B4-BE49-F238E27FC236}">
                <a16:creationId xmlns:a16="http://schemas.microsoft.com/office/drawing/2014/main" id="{B77E4A62-288D-4AEE-81CE-EB5D49330AE1}"/>
              </a:ext>
            </a:extLst>
          </p:cNvPr>
          <p:cNvGrpSpPr/>
          <p:nvPr/>
        </p:nvGrpSpPr>
        <p:grpSpPr>
          <a:xfrm>
            <a:off x="6152085" y="4461287"/>
            <a:ext cx="801601" cy="764819"/>
            <a:chOff x="4974177" y="4787704"/>
            <a:chExt cx="825499" cy="787620"/>
          </a:xfrm>
        </p:grpSpPr>
        <p:sp>
          <p:nvSpPr>
            <p:cNvPr id="57" name="Rectangle 56">
              <a:extLst>
                <a:ext uri="{FF2B5EF4-FFF2-40B4-BE49-F238E27FC236}">
                  <a16:creationId xmlns:a16="http://schemas.microsoft.com/office/drawing/2014/main" id="{DF5427E3-0BC2-42CC-91A4-2C95A28AA8D0}"/>
                </a:ext>
              </a:extLst>
            </p:cNvPr>
            <p:cNvSpPr/>
            <p:nvPr/>
          </p:nvSpPr>
          <p:spPr bwMode="auto">
            <a:xfrm>
              <a:off x="4974177" y="4787704"/>
              <a:ext cx="825499" cy="78762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pic>
          <p:nvPicPr>
            <p:cNvPr id="58" name="Web Apps" descr="Web Apps">
              <a:extLst>
                <a:ext uri="{FF2B5EF4-FFF2-40B4-BE49-F238E27FC236}">
                  <a16:creationId xmlns:a16="http://schemas.microsoft.com/office/drawing/2014/main" id="{88C82566-8866-4501-9DFA-254A199057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8151" y="4945252"/>
              <a:ext cx="457550" cy="457550"/>
            </a:xfrm>
            <a:prstGeom prst="rect">
              <a:avLst/>
            </a:prstGeom>
          </p:spPr>
        </p:pic>
      </p:grpSp>
      <p:grpSp>
        <p:nvGrpSpPr>
          <p:cNvPr id="59" name="Group 58">
            <a:extLst>
              <a:ext uri="{FF2B5EF4-FFF2-40B4-BE49-F238E27FC236}">
                <a16:creationId xmlns:a16="http://schemas.microsoft.com/office/drawing/2014/main" id="{2444A2EF-3E0F-4700-90E1-4A0A1395D272}"/>
              </a:ext>
            </a:extLst>
          </p:cNvPr>
          <p:cNvGrpSpPr/>
          <p:nvPr/>
        </p:nvGrpSpPr>
        <p:grpSpPr>
          <a:xfrm>
            <a:off x="5141347" y="4461287"/>
            <a:ext cx="801601" cy="764819"/>
            <a:chOff x="3915810" y="4787704"/>
            <a:chExt cx="825499" cy="787620"/>
          </a:xfrm>
        </p:grpSpPr>
        <p:sp>
          <p:nvSpPr>
            <p:cNvPr id="60" name="Rectangle 59">
              <a:extLst>
                <a:ext uri="{FF2B5EF4-FFF2-40B4-BE49-F238E27FC236}">
                  <a16:creationId xmlns:a16="http://schemas.microsoft.com/office/drawing/2014/main" id="{7298B23B-D3DB-4B2E-9388-ABBA2C3EE26D}"/>
                </a:ext>
              </a:extLst>
            </p:cNvPr>
            <p:cNvSpPr/>
            <p:nvPr/>
          </p:nvSpPr>
          <p:spPr bwMode="auto">
            <a:xfrm>
              <a:off x="3915810" y="4787704"/>
              <a:ext cx="825499" cy="78762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pic>
          <p:nvPicPr>
            <p:cNvPr id="61" name="Virtual Machines 2" descr="Virtual Machines">
              <a:extLst>
                <a:ext uri="{FF2B5EF4-FFF2-40B4-BE49-F238E27FC236}">
                  <a16:creationId xmlns:a16="http://schemas.microsoft.com/office/drawing/2014/main" id="{70917673-6672-4348-AF71-FF70FF9CFDE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1756" y="4929573"/>
              <a:ext cx="457550" cy="457550"/>
            </a:xfrm>
            <a:prstGeom prst="rect">
              <a:avLst/>
            </a:prstGeom>
          </p:spPr>
        </p:pic>
      </p:grpSp>
      <p:grpSp>
        <p:nvGrpSpPr>
          <p:cNvPr id="62" name="Group 61">
            <a:extLst>
              <a:ext uri="{FF2B5EF4-FFF2-40B4-BE49-F238E27FC236}">
                <a16:creationId xmlns:a16="http://schemas.microsoft.com/office/drawing/2014/main" id="{D8C53588-BC3C-4A87-A493-FB08AECA2F72}"/>
              </a:ext>
            </a:extLst>
          </p:cNvPr>
          <p:cNvGrpSpPr/>
          <p:nvPr/>
        </p:nvGrpSpPr>
        <p:grpSpPr>
          <a:xfrm>
            <a:off x="7162822" y="4461287"/>
            <a:ext cx="801601" cy="764819"/>
            <a:chOff x="5983682" y="4790832"/>
            <a:chExt cx="825499" cy="787620"/>
          </a:xfrm>
        </p:grpSpPr>
        <p:sp>
          <p:nvSpPr>
            <p:cNvPr id="63" name="Rectangle 62">
              <a:extLst>
                <a:ext uri="{FF2B5EF4-FFF2-40B4-BE49-F238E27FC236}">
                  <a16:creationId xmlns:a16="http://schemas.microsoft.com/office/drawing/2014/main" id="{35068E24-8780-41F0-AB11-C26E1A191E73}"/>
                </a:ext>
              </a:extLst>
            </p:cNvPr>
            <p:cNvSpPr/>
            <p:nvPr/>
          </p:nvSpPr>
          <p:spPr bwMode="auto">
            <a:xfrm>
              <a:off x="5983682" y="4790832"/>
              <a:ext cx="825499" cy="78762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pic>
          <p:nvPicPr>
            <p:cNvPr id="64" name="Service Fabric" descr="Service Fabric">
              <a:extLst>
                <a:ext uri="{FF2B5EF4-FFF2-40B4-BE49-F238E27FC236}">
                  <a16:creationId xmlns:a16="http://schemas.microsoft.com/office/drawing/2014/main" id="{2040A409-2769-4D6B-9E0E-AC12661802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6144" y="4945252"/>
              <a:ext cx="457550" cy="457550"/>
            </a:xfrm>
            <a:prstGeom prst="rect">
              <a:avLst/>
            </a:prstGeom>
          </p:spPr>
        </p:pic>
      </p:grpSp>
      <p:grpSp>
        <p:nvGrpSpPr>
          <p:cNvPr id="70" name="Group 69">
            <a:extLst>
              <a:ext uri="{FF2B5EF4-FFF2-40B4-BE49-F238E27FC236}">
                <a16:creationId xmlns:a16="http://schemas.microsoft.com/office/drawing/2014/main" id="{C008596C-D0D3-4BB6-B527-C440A6F70828}"/>
              </a:ext>
            </a:extLst>
          </p:cNvPr>
          <p:cNvGrpSpPr/>
          <p:nvPr/>
        </p:nvGrpSpPr>
        <p:grpSpPr>
          <a:xfrm>
            <a:off x="8173560" y="4461287"/>
            <a:ext cx="801601" cy="764819"/>
            <a:chOff x="7042049" y="4790832"/>
            <a:chExt cx="825499" cy="787620"/>
          </a:xfrm>
        </p:grpSpPr>
        <p:sp>
          <p:nvSpPr>
            <p:cNvPr id="71" name="Rectangle 70">
              <a:extLst>
                <a:ext uri="{FF2B5EF4-FFF2-40B4-BE49-F238E27FC236}">
                  <a16:creationId xmlns:a16="http://schemas.microsoft.com/office/drawing/2014/main" id="{F253780F-F04D-4D8D-8451-27758FAE9289}"/>
                </a:ext>
              </a:extLst>
            </p:cNvPr>
            <p:cNvSpPr/>
            <p:nvPr/>
          </p:nvSpPr>
          <p:spPr bwMode="auto">
            <a:xfrm>
              <a:off x="7042049" y="4790832"/>
              <a:ext cx="825499" cy="78762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pic>
          <p:nvPicPr>
            <p:cNvPr id="76" name="Kubernetes" descr="Kubernetes">
              <a:extLst>
                <a:ext uri="{FF2B5EF4-FFF2-40B4-BE49-F238E27FC236}">
                  <a16:creationId xmlns:a16="http://schemas.microsoft.com/office/drawing/2014/main" id="{583A714B-0BAD-4652-B93C-6D269F552A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5925" y="4945252"/>
              <a:ext cx="457550" cy="457550"/>
            </a:xfrm>
            <a:prstGeom prst="rect">
              <a:avLst/>
            </a:prstGeom>
          </p:spPr>
        </p:pic>
      </p:grpSp>
      <p:cxnSp>
        <p:nvCxnSpPr>
          <p:cNvPr id="80" name="Straight Arrow Connector 79">
            <a:extLst>
              <a:ext uri="{FF2B5EF4-FFF2-40B4-BE49-F238E27FC236}">
                <a16:creationId xmlns:a16="http://schemas.microsoft.com/office/drawing/2014/main" id="{8E053C82-A994-4807-B863-2FEE9FE27DD4}"/>
              </a:ext>
            </a:extLst>
          </p:cNvPr>
          <p:cNvCxnSpPr>
            <a:cxnSpLocks/>
          </p:cNvCxnSpPr>
          <p:nvPr/>
        </p:nvCxnSpPr>
        <p:spPr>
          <a:xfrm flipH="1">
            <a:off x="3505200" y="3546160"/>
            <a:ext cx="464344"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74C3BA3-4CE8-4019-881B-C3FF648196FB}"/>
              </a:ext>
            </a:extLst>
          </p:cNvPr>
          <p:cNvSpPr/>
          <p:nvPr/>
        </p:nvSpPr>
        <p:spPr>
          <a:xfrm>
            <a:off x="2127250" y="2997067"/>
            <a:ext cx="1357783" cy="298904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a:cs typeface="Segoe UI" pitchFamily="34" charset="0"/>
              </a:rPr>
              <a:t>Tools and experiences</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Portal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 Shell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Bash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CLI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Ecosystem</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Marketplace</a:t>
            </a:r>
          </a:p>
        </p:txBody>
      </p:sp>
      <p:sp>
        <p:nvSpPr>
          <p:cNvPr id="82" name="Rectangle 81">
            <a:extLst>
              <a:ext uri="{FF2B5EF4-FFF2-40B4-BE49-F238E27FC236}">
                <a16:creationId xmlns:a16="http://schemas.microsoft.com/office/drawing/2014/main" id="{9F91BA6F-B530-4997-8552-C5B87C33A73F}"/>
              </a:ext>
            </a:extLst>
          </p:cNvPr>
          <p:cNvSpPr/>
          <p:nvPr/>
        </p:nvSpPr>
        <p:spPr bwMode="auto">
          <a:xfrm>
            <a:off x="10211625" y="4464793"/>
            <a:ext cx="801601" cy="764819"/>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latin typeface="Segoe UI"/>
                <a:cs typeface="Segoe UI" pitchFamily="34" charset="0"/>
              </a:rPr>
              <a:t>Extensibility for new Resources</a:t>
            </a:r>
          </a:p>
        </p:txBody>
      </p:sp>
      <p:sp>
        <p:nvSpPr>
          <p:cNvPr id="84" name="Rectangle 83">
            <a:extLst>
              <a:ext uri="{FF2B5EF4-FFF2-40B4-BE49-F238E27FC236}">
                <a16:creationId xmlns:a16="http://schemas.microsoft.com/office/drawing/2014/main" id="{BED85656-2C33-4627-B9F9-9435E7236738}"/>
              </a:ext>
            </a:extLst>
          </p:cNvPr>
          <p:cNvSpPr/>
          <p:nvPr/>
        </p:nvSpPr>
        <p:spPr bwMode="auto">
          <a:xfrm>
            <a:off x="9200890" y="4464793"/>
            <a:ext cx="801601" cy="764819"/>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gradFill>
                  <a:gsLst>
                    <a:gs pos="0">
                      <a:srgbClr val="FFFFFF"/>
                    </a:gs>
                    <a:gs pos="100000">
                      <a:srgbClr val="FFFFFF"/>
                    </a:gs>
                  </a:gsLst>
                  <a:lin ang="5400000" scaled="0"/>
                </a:gradFill>
                <a:latin typeface="Segoe UI"/>
                <a:cs typeface="Segoe UI" pitchFamily="34" charset="0"/>
              </a:rPr>
              <a:t>Over 200 services</a:t>
            </a:r>
          </a:p>
        </p:txBody>
      </p:sp>
      <p:sp>
        <p:nvSpPr>
          <p:cNvPr id="40" name="Rectangle 39">
            <a:extLst>
              <a:ext uri="{FF2B5EF4-FFF2-40B4-BE49-F238E27FC236}">
                <a16:creationId xmlns:a16="http://schemas.microsoft.com/office/drawing/2014/main" id="{F77BE4A1-DC73-4FDF-A00B-7B4E719F00E3}"/>
              </a:ext>
            </a:extLst>
          </p:cNvPr>
          <p:cNvSpPr/>
          <p:nvPr/>
        </p:nvSpPr>
        <p:spPr>
          <a:xfrm>
            <a:off x="4075550" y="2930256"/>
            <a:ext cx="979958"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Resource Manager</a:t>
            </a:r>
          </a:p>
        </p:txBody>
      </p:sp>
      <p:sp>
        <p:nvSpPr>
          <p:cNvPr id="41" name="Rectangle 40">
            <a:extLst>
              <a:ext uri="{FF2B5EF4-FFF2-40B4-BE49-F238E27FC236}">
                <a16:creationId xmlns:a16="http://schemas.microsoft.com/office/drawing/2014/main" id="{D8A73DDA-FC6D-436A-B30A-6EC73DB53C10}"/>
              </a:ext>
            </a:extLst>
          </p:cNvPr>
          <p:cNvSpPr/>
          <p:nvPr/>
        </p:nvSpPr>
        <p:spPr>
          <a:xfrm>
            <a:off x="4075550" y="4602098"/>
            <a:ext cx="97995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Services</a:t>
            </a:r>
          </a:p>
        </p:txBody>
      </p:sp>
    </p:spTree>
    <p:extLst>
      <p:ext uri="{BB962C8B-B14F-4D97-AF65-F5344CB8AC3E}">
        <p14:creationId xmlns:p14="http://schemas.microsoft.com/office/powerpoint/2010/main" val="378377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itle 17">
            <a:extLst>
              <a:ext uri="{FF2B5EF4-FFF2-40B4-BE49-F238E27FC236}">
                <a16:creationId xmlns:a16="http://schemas.microsoft.com/office/drawing/2014/main" id="{2EB50321-6789-40AC-BB00-12D8FACA81B3}"/>
              </a:ext>
            </a:extLst>
          </p:cNvPr>
          <p:cNvSpPr txBox="1">
            <a:spLocks/>
          </p:cNvSpPr>
          <p:nvPr/>
        </p:nvSpPr>
        <p:spPr>
          <a:xfrm>
            <a:off x="587375" y="990600"/>
            <a:ext cx="11017250" cy="55403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Your environments are increasingly complex</a:t>
            </a:r>
          </a:p>
        </p:txBody>
      </p:sp>
      <p:sp>
        <p:nvSpPr>
          <p:cNvPr id="156" name="Rectangle 155">
            <a:extLst>
              <a:ext uri="{FF2B5EF4-FFF2-40B4-BE49-F238E27FC236}">
                <a16:creationId xmlns:a16="http://schemas.microsoft.com/office/drawing/2014/main" id="{18C93F80-1562-4E06-BADA-B26AC72E24D2}"/>
              </a:ext>
            </a:extLst>
          </p:cNvPr>
          <p:cNvSpPr/>
          <p:nvPr/>
        </p:nvSpPr>
        <p:spPr bwMode="auto">
          <a:xfrm>
            <a:off x="845896" y="2843891"/>
            <a:ext cx="3462184" cy="25992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algn="ctr" defTabSz="914367"/>
            <a:endParaRPr lang="en-US" sz="2400">
              <a:noFill/>
              <a:latin typeface="Segoe UI Semibold"/>
            </a:endParaRPr>
          </a:p>
        </p:txBody>
      </p:sp>
      <p:sp>
        <p:nvSpPr>
          <p:cNvPr id="157" name="Rectangle 156">
            <a:extLst>
              <a:ext uri="{FF2B5EF4-FFF2-40B4-BE49-F238E27FC236}">
                <a16:creationId xmlns:a16="http://schemas.microsoft.com/office/drawing/2014/main" id="{5E16D019-B3E4-4C5E-8B17-22C6100533B1}"/>
              </a:ext>
            </a:extLst>
          </p:cNvPr>
          <p:cNvSpPr/>
          <p:nvPr/>
        </p:nvSpPr>
        <p:spPr bwMode="auto">
          <a:xfrm>
            <a:off x="4363383" y="2843891"/>
            <a:ext cx="3462184" cy="25992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algn="ctr" defTabSz="914367"/>
            <a:endParaRPr lang="en-US" sz="2400">
              <a:noFill/>
              <a:latin typeface="Segoe UI Semibold"/>
            </a:endParaRPr>
          </a:p>
        </p:txBody>
      </p:sp>
      <p:sp>
        <p:nvSpPr>
          <p:cNvPr id="158" name="Rectangle 157">
            <a:extLst>
              <a:ext uri="{FF2B5EF4-FFF2-40B4-BE49-F238E27FC236}">
                <a16:creationId xmlns:a16="http://schemas.microsoft.com/office/drawing/2014/main" id="{42F43366-4952-4CA7-B36E-A27222B0E021}"/>
              </a:ext>
            </a:extLst>
          </p:cNvPr>
          <p:cNvSpPr/>
          <p:nvPr/>
        </p:nvSpPr>
        <p:spPr bwMode="auto">
          <a:xfrm>
            <a:off x="7883920" y="2843891"/>
            <a:ext cx="3462184" cy="259929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604" tIns="127683" rIns="159604" bIns="127683" numCol="1" spcCol="0" rtlCol="0" fromWordArt="0" anchor="ctr" anchorCtr="0" forceAA="0" compatLnSpc="1">
            <a:prstTxWarp prst="textNoShape">
              <a:avLst/>
            </a:prstTxWarp>
            <a:noAutofit/>
          </a:bodyPr>
          <a:lstStyle/>
          <a:p>
            <a:pPr algn="ctr" defTabSz="914367"/>
            <a:endParaRPr lang="en-US" sz="2400">
              <a:noFill/>
              <a:latin typeface="Segoe UI Semibold"/>
            </a:endParaRPr>
          </a:p>
        </p:txBody>
      </p:sp>
      <p:sp>
        <p:nvSpPr>
          <p:cNvPr id="159" name="Rectangle 158">
            <a:extLst>
              <a:ext uri="{FF2B5EF4-FFF2-40B4-BE49-F238E27FC236}">
                <a16:creationId xmlns:a16="http://schemas.microsoft.com/office/drawing/2014/main" id="{84E86402-2198-4839-8569-9141920DEB13}"/>
              </a:ext>
            </a:extLst>
          </p:cNvPr>
          <p:cNvSpPr/>
          <p:nvPr/>
        </p:nvSpPr>
        <p:spPr bwMode="auto">
          <a:xfrm>
            <a:off x="1637564" y="2463263"/>
            <a:ext cx="1878848"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solidFill>
                <a:effectLst/>
                <a:uLnTx/>
                <a:uFillTx/>
                <a:latin typeface="Segoe UI Semibold"/>
                <a:ea typeface="+mn-ea"/>
                <a:cs typeface="+mn-cs"/>
              </a:rPr>
              <a:t>10s–1,000s of apps</a:t>
            </a:r>
          </a:p>
        </p:txBody>
      </p:sp>
      <p:sp>
        <p:nvSpPr>
          <p:cNvPr id="160" name="Rectangle 159">
            <a:extLst>
              <a:ext uri="{FF2B5EF4-FFF2-40B4-BE49-F238E27FC236}">
                <a16:creationId xmlns:a16="http://schemas.microsoft.com/office/drawing/2014/main" id="{4F7850EB-0EEB-4D85-A351-43F6E076FD9F}"/>
              </a:ext>
            </a:extLst>
          </p:cNvPr>
          <p:cNvSpPr/>
          <p:nvPr/>
        </p:nvSpPr>
        <p:spPr bwMode="auto">
          <a:xfrm>
            <a:off x="5002926" y="2468240"/>
            <a:ext cx="2183098"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solidFill>
                <a:effectLst/>
                <a:uLnTx/>
                <a:uFillTx/>
                <a:latin typeface="Segoe UI Semibold"/>
                <a:ea typeface="+mn-ea"/>
                <a:cs typeface="+mn-cs"/>
              </a:rPr>
              <a:t>Diverse infrastructure</a:t>
            </a:r>
          </a:p>
        </p:txBody>
      </p:sp>
      <p:sp>
        <p:nvSpPr>
          <p:cNvPr id="161" name="Rectangle 160">
            <a:extLst>
              <a:ext uri="{FF2B5EF4-FFF2-40B4-BE49-F238E27FC236}">
                <a16:creationId xmlns:a16="http://schemas.microsoft.com/office/drawing/2014/main" id="{F397BE6A-7555-40FB-B756-CEA028DFE0B2}"/>
              </a:ext>
            </a:extLst>
          </p:cNvPr>
          <p:cNvSpPr/>
          <p:nvPr/>
        </p:nvSpPr>
        <p:spPr bwMode="auto">
          <a:xfrm>
            <a:off x="8980063" y="2468240"/>
            <a:ext cx="1269899"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Segoe UI Semibold"/>
                <a:ea typeface="+mn-ea"/>
                <a:cs typeface="+mn-cs"/>
              </a:rPr>
              <a:t>Multi-cloud</a:t>
            </a:r>
          </a:p>
        </p:txBody>
      </p:sp>
      <p:pic>
        <p:nvPicPr>
          <p:cNvPr id="162" name="Picture 161">
            <a:extLst>
              <a:ext uri="{FF2B5EF4-FFF2-40B4-BE49-F238E27FC236}">
                <a16:creationId xmlns:a16="http://schemas.microsoft.com/office/drawing/2014/main" id="{3C85AC10-FB53-4EC3-B2CC-EE9AF3DBA2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607867" y="2928215"/>
            <a:ext cx="2014290" cy="666243"/>
          </a:xfrm>
          <a:prstGeom prst="rect">
            <a:avLst/>
          </a:prstGeom>
        </p:spPr>
      </p:pic>
      <p:sp>
        <p:nvSpPr>
          <p:cNvPr id="163" name="Rectangle 162">
            <a:extLst>
              <a:ext uri="{FF2B5EF4-FFF2-40B4-BE49-F238E27FC236}">
                <a16:creationId xmlns:a16="http://schemas.microsoft.com/office/drawing/2014/main" id="{E334A275-7DFE-4CEC-8EF1-D97E78F69DDD}"/>
              </a:ext>
            </a:extLst>
          </p:cNvPr>
          <p:cNvSpPr/>
          <p:nvPr/>
        </p:nvSpPr>
        <p:spPr bwMode="auto">
          <a:xfrm>
            <a:off x="4392287" y="4455962"/>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devices</a:t>
            </a:r>
          </a:p>
        </p:txBody>
      </p:sp>
      <p:sp>
        <p:nvSpPr>
          <p:cNvPr id="164" name="Rectangle 163">
            <a:extLst>
              <a:ext uri="{FF2B5EF4-FFF2-40B4-BE49-F238E27FC236}">
                <a16:creationId xmlns:a16="http://schemas.microsoft.com/office/drawing/2014/main" id="{16A13C30-DFB5-48D7-804A-D83FDDE6FF95}"/>
              </a:ext>
            </a:extLst>
          </p:cNvPr>
          <p:cNvSpPr/>
          <p:nvPr/>
        </p:nvSpPr>
        <p:spPr bwMode="auto">
          <a:xfrm>
            <a:off x="6031026" y="4455962"/>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Edge</a:t>
            </a:r>
          </a:p>
        </p:txBody>
      </p:sp>
      <p:sp>
        <p:nvSpPr>
          <p:cNvPr id="165" name="Rectangle 164">
            <a:extLst>
              <a:ext uri="{FF2B5EF4-FFF2-40B4-BE49-F238E27FC236}">
                <a16:creationId xmlns:a16="http://schemas.microsoft.com/office/drawing/2014/main" id="{BCAC0B61-030A-40D1-BAE6-7D2C35EB040A}"/>
              </a:ext>
            </a:extLst>
          </p:cNvPr>
          <p:cNvSpPr/>
          <p:nvPr/>
        </p:nvSpPr>
        <p:spPr bwMode="auto">
          <a:xfrm>
            <a:off x="4392287" y="315003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Datacenters</a:t>
            </a:r>
          </a:p>
        </p:txBody>
      </p:sp>
      <p:sp>
        <p:nvSpPr>
          <p:cNvPr id="166" name="Rectangle 165">
            <a:extLst>
              <a:ext uri="{FF2B5EF4-FFF2-40B4-BE49-F238E27FC236}">
                <a16:creationId xmlns:a16="http://schemas.microsoft.com/office/drawing/2014/main" id="{E73A3450-03D2-4354-AFCB-491E34D812C5}"/>
              </a:ext>
            </a:extLst>
          </p:cNvPr>
          <p:cNvSpPr/>
          <p:nvPr/>
        </p:nvSpPr>
        <p:spPr bwMode="auto">
          <a:xfrm>
            <a:off x="4392287" y="380300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Branch offices</a:t>
            </a:r>
          </a:p>
        </p:txBody>
      </p:sp>
      <p:sp>
        <p:nvSpPr>
          <p:cNvPr id="167" name="Rectangle 166">
            <a:extLst>
              <a:ext uri="{FF2B5EF4-FFF2-40B4-BE49-F238E27FC236}">
                <a16:creationId xmlns:a16="http://schemas.microsoft.com/office/drawing/2014/main" id="{CF295402-309D-413B-BE32-B8F24E57EED5}"/>
              </a:ext>
            </a:extLst>
          </p:cNvPr>
          <p:cNvSpPr/>
          <p:nvPr/>
        </p:nvSpPr>
        <p:spPr bwMode="auto">
          <a:xfrm>
            <a:off x="6031026" y="3150038"/>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solidFill>
                  <a:srgbClr val="000000"/>
                </a:soli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8" name="Rectangle 167">
            <a:extLst>
              <a:ext uri="{FF2B5EF4-FFF2-40B4-BE49-F238E27FC236}">
                <a16:creationId xmlns:a16="http://schemas.microsoft.com/office/drawing/2014/main" id="{D010BEC4-01D1-4A0A-B67A-06061C0E6B6A}"/>
              </a:ext>
            </a:extLst>
          </p:cNvPr>
          <p:cNvSpPr/>
          <p:nvPr/>
        </p:nvSpPr>
        <p:spPr bwMode="auto">
          <a:xfrm>
            <a:off x="6031026" y="3803000"/>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OEM hardware</a:t>
            </a:r>
          </a:p>
        </p:txBody>
      </p:sp>
      <p:grpSp>
        <p:nvGrpSpPr>
          <p:cNvPr id="169" name="IoT" descr=" IoT">
            <a:extLst>
              <a:ext uri="{FF2B5EF4-FFF2-40B4-BE49-F238E27FC236}">
                <a16:creationId xmlns:a16="http://schemas.microsoft.com/office/drawing/2014/main" id="{19469532-4C33-4FDA-B418-4FF77E860D66}"/>
              </a:ext>
            </a:extLst>
          </p:cNvPr>
          <p:cNvGrpSpPr/>
          <p:nvPr/>
        </p:nvGrpSpPr>
        <p:grpSpPr>
          <a:xfrm>
            <a:off x="6244871" y="4596437"/>
            <a:ext cx="312052" cy="331707"/>
            <a:chOff x="11072788" y="1225444"/>
            <a:chExt cx="429593" cy="429593"/>
          </a:xfrm>
        </p:grpSpPr>
        <p:sp>
          <p:nvSpPr>
            <p:cNvPr id="170" name="Freeform: Shape 169">
              <a:extLst>
                <a:ext uri="{FF2B5EF4-FFF2-40B4-BE49-F238E27FC236}">
                  <a16:creationId xmlns:a16="http://schemas.microsoft.com/office/drawing/2014/main" id="{13B49A05-41EA-4EBF-A514-ADB402C42CB9}"/>
                </a:ext>
              </a:extLst>
            </p:cNvPr>
            <p:cNvSpPr/>
            <p:nvPr/>
          </p:nvSpPr>
          <p:spPr>
            <a:xfrm>
              <a:off x="11072788" y="1416031"/>
              <a:ext cx="429593" cy="44750"/>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191526C-A542-4CC1-85E0-8468F9434710}"/>
                </a:ext>
              </a:extLst>
            </p:cNvPr>
            <p:cNvSpPr/>
            <p:nvPr/>
          </p:nvSpPr>
          <p:spPr>
            <a:xfrm>
              <a:off x="11282878" y="1269931"/>
              <a:ext cx="174522" cy="174522"/>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BFC0B2BB-0F05-44B3-A660-1CD3D7E7FF44}"/>
                </a:ext>
              </a:extLst>
            </p:cNvPr>
            <p:cNvSpPr/>
            <p:nvPr/>
          </p:nvSpPr>
          <p:spPr>
            <a:xfrm>
              <a:off x="11118027" y="1442233"/>
              <a:ext cx="165572" cy="165573"/>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8ECBEE8F-0ACD-4819-B854-77DA610CE37E}"/>
                </a:ext>
              </a:extLst>
            </p:cNvPr>
            <p:cNvSpPr/>
            <p:nvPr/>
          </p:nvSpPr>
          <p:spPr>
            <a:xfrm>
              <a:off x="11117968" y="1269931"/>
              <a:ext cx="340096" cy="340094"/>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E2298CD1-7BA3-4BC1-91A0-6FD344D016C1}"/>
                </a:ext>
              </a:extLst>
            </p:cNvPr>
            <p:cNvSpPr/>
            <p:nvPr/>
          </p:nvSpPr>
          <p:spPr>
            <a:xfrm>
              <a:off x="11264829" y="1225444"/>
              <a:ext cx="44749" cy="429593"/>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6D92492-FD9C-44B2-B783-133C6D5408B7}"/>
                </a:ext>
              </a:extLst>
            </p:cNvPr>
            <p:cNvSpPr/>
            <p:nvPr/>
          </p:nvSpPr>
          <p:spPr>
            <a:xfrm>
              <a:off x="11241844" y="1393300"/>
              <a:ext cx="89499" cy="89499"/>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6" name="location 1" descr="location">
            <a:extLst>
              <a:ext uri="{FF2B5EF4-FFF2-40B4-BE49-F238E27FC236}">
                <a16:creationId xmlns:a16="http://schemas.microsoft.com/office/drawing/2014/main" id="{B9E8A09E-DB30-47EB-B3AF-E97694F6C2D7}"/>
              </a:ext>
            </a:extLst>
          </p:cNvPr>
          <p:cNvGrpSpPr/>
          <p:nvPr/>
        </p:nvGrpSpPr>
        <p:grpSpPr>
          <a:xfrm>
            <a:off x="4617522" y="3953421"/>
            <a:ext cx="203869" cy="311814"/>
            <a:chOff x="798318" y="5778619"/>
            <a:chExt cx="268482" cy="386301"/>
          </a:xfrm>
        </p:grpSpPr>
        <p:sp>
          <p:nvSpPr>
            <p:cNvPr id="177" name="Freeform 113">
              <a:extLst>
                <a:ext uri="{FF2B5EF4-FFF2-40B4-BE49-F238E27FC236}">
                  <a16:creationId xmlns:a16="http://schemas.microsoft.com/office/drawing/2014/main" id="{BE9297BD-1017-4D55-900C-3D2BA6CD3D11}"/>
                </a:ext>
              </a:extLst>
            </p:cNvPr>
            <p:cNvSpPr>
              <a:spLocks/>
            </p:cNvSpPr>
            <p:nvPr/>
          </p:nvSpPr>
          <p:spPr bwMode="auto">
            <a:xfrm>
              <a:off x="798318" y="5778619"/>
              <a:ext cx="268482" cy="386301"/>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78" name="Oval 177">
              <a:extLst>
                <a:ext uri="{FF2B5EF4-FFF2-40B4-BE49-F238E27FC236}">
                  <a16:creationId xmlns:a16="http://schemas.microsoft.com/office/drawing/2014/main" id="{F71ED697-CA52-4467-80DE-FAC0132F7590}"/>
                </a:ext>
              </a:extLst>
            </p:cNvPr>
            <p:cNvSpPr>
              <a:spLocks noChangeArrowheads="1"/>
            </p:cNvSpPr>
            <p:nvPr/>
          </p:nvSpPr>
          <p:spPr bwMode="auto">
            <a:xfrm>
              <a:off x="875579" y="5857787"/>
              <a:ext cx="110097" cy="113960"/>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9" name="Group 178">
            <a:extLst>
              <a:ext uri="{FF2B5EF4-FFF2-40B4-BE49-F238E27FC236}">
                <a16:creationId xmlns:a16="http://schemas.microsoft.com/office/drawing/2014/main" id="{2C6F7AEA-3445-4ABC-9F5F-BC2A041DE976}"/>
              </a:ext>
            </a:extLst>
          </p:cNvPr>
          <p:cNvGrpSpPr/>
          <p:nvPr/>
        </p:nvGrpSpPr>
        <p:grpSpPr>
          <a:xfrm>
            <a:off x="4583570" y="3251466"/>
            <a:ext cx="271784" cy="409801"/>
            <a:chOff x="9260954" y="3966647"/>
            <a:chExt cx="435959" cy="618394"/>
          </a:xfrm>
        </p:grpSpPr>
        <p:grpSp>
          <p:nvGrpSpPr>
            <p:cNvPr id="180" name="server 1" descr="server">
              <a:extLst>
                <a:ext uri="{FF2B5EF4-FFF2-40B4-BE49-F238E27FC236}">
                  <a16:creationId xmlns:a16="http://schemas.microsoft.com/office/drawing/2014/main" id="{04477E46-033D-45CC-B5E7-C14E7EF337FB}"/>
                </a:ext>
              </a:extLst>
            </p:cNvPr>
            <p:cNvGrpSpPr/>
            <p:nvPr/>
          </p:nvGrpSpPr>
          <p:grpSpPr>
            <a:xfrm>
              <a:off x="9260954" y="3966647"/>
              <a:ext cx="261777" cy="451476"/>
              <a:chOff x="789783" y="2138184"/>
              <a:chExt cx="261778" cy="451476"/>
            </a:xfrm>
          </p:grpSpPr>
          <p:sp>
            <p:nvSpPr>
              <p:cNvPr id="186" name="Rectangle 185">
                <a:extLst>
                  <a:ext uri="{FF2B5EF4-FFF2-40B4-BE49-F238E27FC236}">
                    <a16:creationId xmlns:a16="http://schemas.microsoft.com/office/drawing/2014/main" id="{2807F344-09AD-4681-ADB4-406F504EAED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557952B7-279E-4F92-B29B-BD725E269006}"/>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53D2465C-7739-4CD1-BA3F-97E44EA2A14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7B3CE2DE-AA7E-4971-AD76-E0C495A8BCA6}"/>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81" name="server 1" descr="server">
              <a:extLst>
                <a:ext uri="{FF2B5EF4-FFF2-40B4-BE49-F238E27FC236}">
                  <a16:creationId xmlns:a16="http://schemas.microsoft.com/office/drawing/2014/main" id="{047BC06A-9947-4216-A04F-F5161559B42F}"/>
                </a:ext>
              </a:extLst>
            </p:cNvPr>
            <p:cNvGrpSpPr/>
            <p:nvPr/>
          </p:nvGrpSpPr>
          <p:grpSpPr>
            <a:xfrm>
              <a:off x="9435136" y="4133565"/>
              <a:ext cx="261777" cy="451476"/>
              <a:chOff x="789783" y="2138184"/>
              <a:chExt cx="261778" cy="451476"/>
            </a:xfrm>
          </p:grpSpPr>
          <p:sp>
            <p:nvSpPr>
              <p:cNvPr id="182" name="Rectangle 181">
                <a:extLst>
                  <a:ext uri="{FF2B5EF4-FFF2-40B4-BE49-F238E27FC236}">
                    <a16:creationId xmlns:a16="http://schemas.microsoft.com/office/drawing/2014/main" id="{8C25A6B4-D210-4A79-A25C-8BE13FB234B5}"/>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24F8E51B-589D-4FE3-941A-CB09775CC9B8}"/>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F8281A74-A69E-483B-8A4D-CE33E431E205}"/>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E8FF6913-8D14-4EF1-A2B7-661586DB9C9A}"/>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90" name="windows server licenses" descr="windows server licenses">
            <a:extLst>
              <a:ext uri="{FF2B5EF4-FFF2-40B4-BE49-F238E27FC236}">
                <a16:creationId xmlns:a16="http://schemas.microsoft.com/office/drawing/2014/main" id="{967D6325-78BA-4B48-81E5-C078F14BBD5B}"/>
              </a:ext>
            </a:extLst>
          </p:cNvPr>
          <p:cNvGrpSpPr/>
          <p:nvPr/>
        </p:nvGrpSpPr>
        <p:grpSpPr>
          <a:xfrm>
            <a:off x="6246578" y="3292462"/>
            <a:ext cx="308597" cy="327808"/>
            <a:chOff x="8263301" y="2194881"/>
            <a:chExt cx="336208" cy="335969"/>
          </a:xfrm>
        </p:grpSpPr>
        <p:sp>
          <p:nvSpPr>
            <p:cNvPr id="191" name="Freeform: Shape 190">
              <a:extLst>
                <a:ext uri="{FF2B5EF4-FFF2-40B4-BE49-F238E27FC236}">
                  <a16:creationId xmlns:a16="http://schemas.microsoft.com/office/drawing/2014/main" id="{DC375DFD-A8C1-4486-9F42-648A741723A8}"/>
                </a:ext>
              </a:extLst>
            </p:cNvPr>
            <p:cNvSpPr/>
            <p:nvPr/>
          </p:nvSpPr>
          <p:spPr>
            <a:xfrm>
              <a:off x="8263303" y="2194881"/>
              <a:ext cx="336193"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FBAF84FE-C5BF-4BD4-A088-AC24CA133C15}"/>
                </a:ext>
              </a:extLst>
            </p:cNvPr>
            <p:cNvSpPr/>
            <p:nvPr/>
          </p:nvSpPr>
          <p:spPr>
            <a:xfrm>
              <a:off x="8263316" y="2283857"/>
              <a:ext cx="336193" cy="70041"/>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5716F5AE-745E-405F-9A08-1EE7FBCE1526}"/>
                </a:ext>
              </a:extLst>
            </p:cNvPr>
            <p:cNvSpPr/>
            <p:nvPr/>
          </p:nvSpPr>
          <p:spPr>
            <a:xfrm>
              <a:off x="8263310" y="2371633"/>
              <a:ext cx="336193"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137C3C8F-679B-475F-9BB6-E4374394A0C5}"/>
                </a:ext>
              </a:extLst>
            </p:cNvPr>
            <p:cNvSpPr/>
            <p:nvPr/>
          </p:nvSpPr>
          <p:spPr>
            <a:xfrm>
              <a:off x="8263301" y="2513340"/>
              <a:ext cx="336193"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8DF13934-5D1B-4E56-B18B-D39DE702D3B5}"/>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6" name="backup" descr="backup, recovery">
            <a:extLst>
              <a:ext uri="{FF2B5EF4-FFF2-40B4-BE49-F238E27FC236}">
                <a16:creationId xmlns:a16="http://schemas.microsoft.com/office/drawing/2014/main" id="{14D184F0-5F0A-4B0C-90DE-D38A54A3E240}"/>
              </a:ext>
            </a:extLst>
          </p:cNvPr>
          <p:cNvGrpSpPr/>
          <p:nvPr/>
        </p:nvGrpSpPr>
        <p:grpSpPr>
          <a:xfrm>
            <a:off x="6245459" y="3945260"/>
            <a:ext cx="310523" cy="328137"/>
            <a:chOff x="11091493" y="3125853"/>
            <a:chExt cx="338304" cy="336306"/>
          </a:xfrm>
        </p:grpSpPr>
        <p:sp>
          <p:nvSpPr>
            <p:cNvPr id="197" name="Freeform: Shape 196">
              <a:extLst>
                <a:ext uri="{FF2B5EF4-FFF2-40B4-BE49-F238E27FC236}">
                  <a16:creationId xmlns:a16="http://schemas.microsoft.com/office/drawing/2014/main" id="{03905EA2-18B3-4DD0-B789-8014AE8D66A5}"/>
                </a:ext>
              </a:extLst>
            </p:cNvPr>
            <p:cNvSpPr/>
            <p:nvPr/>
          </p:nvSpPr>
          <p:spPr>
            <a:xfrm>
              <a:off x="11091501" y="3233163"/>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886597F2-E1AF-4DD8-BA36-145C1C8CDD47}"/>
                </a:ext>
              </a:extLst>
            </p:cNvPr>
            <p:cNvSpPr/>
            <p:nvPr/>
          </p:nvSpPr>
          <p:spPr>
            <a:xfrm>
              <a:off x="11091501" y="3339760"/>
              <a:ext cx="183243"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C24720F-40F3-44A3-82FA-89D8B526F406}"/>
                </a:ext>
              </a:extLst>
            </p:cNvPr>
            <p:cNvSpPr/>
            <p:nvPr/>
          </p:nvSpPr>
          <p:spPr>
            <a:xfrm>
              <a:off x="11091493" y="3125853"/>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CA99BA0C-4B6B-41F7-89C2-1F23A5910F3C}"/>
                </a:ext>
              </a:extLst>
            </p:cNvPr>
            <p:cNvSpPr/>
            <p:nvPr/>
          </p:nvSpPr>
          <p:spPr>
            <a:xfrm>
              <a:off x="11128248" y="315217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EDDB4334-3E28-45FD-A841-DE24ABC5FAE6}"/>
                </a:ext>
              </a:extLst>
            </p:cNvPr>
            <p:cNvSpPr/>
            <p:nvPr/>
          </p:nvSpPr>
          <p:spPr>
            <a:xfrm>
              <a:off x="11128229" y="3366054"/>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B1F821B-FE70-4886-94ED-6632A142BD29}"/>
                </a:ext>
              </a:extLst>
            </p:cNvPr>
            <p:cNvSpPr/>
            <p:nvPr/>
          </p:nvSpPr>
          <p:spPr>
            <a:xfrm>
              <a:off x="11128236" y="3259450"/>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72141C7-9351-404C-93E0-87EFD6CE3183}"/>
                </a:ext>
              </a:extLst>
            </p:cNvPr>
            <p:cNvSpPr/>
            <p:nvPr/>
          </p:nvSpPr>
          <p:spPr>
            <a:xfrm>
              <a:off x="11284931" y="3307317"/>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6510D02E-4F54-4678-95F6-92D387AF8BCB}"/>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 name="devices" descr="devices">
            <a:extLst>
              <a:ext uri="{FF2B5EF4-FFF2-40B4-BE49-F238E27FC236}">
                <a16:creationId xmlns:a16="http://schemas.microsoft.com/office/drawing/2014/main" id="{0D75BF61-D35C-4ECB-BA42-D56DEE449E3E}"/>
              </a:ext>
            </a:extLst>
          </p:cNvPr>
          <p:cNvGrpSpPr/>
          <p:nvPr/>
        </p:nvGrpSpPr>
        <p:grpSpPr>
          <a:xfrm>
            <a:off x="4528515" y="4600694"/>
            <a:ext cx="381879" cy="323192"/>
            <a:chOff x="6192820" y="5102594"/>
            <a:chExt cx="537709" cy="428100"/>
          </a:xfrm>
        </p:grpSpPr>
        <p:grpSp>
          <p:nvGrpSpPr>
            <p:cNvPr id="206" name="Group 205">
              <a:extLst>
                <a:ext uri="{FF2B5EF4-FFF2-40B4-BE49-F238E27FC236}">
                  <a16:creationId xmlns:a16="http://schemas.microsoft.com/office/drawing/2014/main" id="{505C0D11-280E-4A9A-A1B7-6475B25BA89C}"/>
                </a:ext>
              </a:extLst>
            </p:cNvPr>
            <p:cNvGrpSpPr/>
            <p:nvPr/>
          </p:nvGrpSpPr>
          <p:grpSpPr>
            <a:xfrm>
              <a:off x="6462866" y="5102594"/>
              <a:ext cx="267663" cy="197718"/>
              <a:chOff x="5056189" y="1363664"/>
              <a:chExt cx="315913" cy="233363"/>
            </a:xfrm>
          </p:grpSpPr>
          <p:sp>
            <p:nvSpPr>
              <p:cNvPr id="216" name="Freeform 44">
                <a:extLst>
                  <a:ext uri="{FF2B5EF4-FFF2-40B4-BE49-F238E27FC236}">
                    <a16:creationId xmlns:a16="http://schemas.microsoft.com/office/drawing/2014/main" id="{49E967CB-9F6F-4549-BEA7-F0BC000E6144}"/>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45">
                <a:extLst>
                  <a:ext uri="{FF2B5EF4-FFF2-40B4-BE49-F238E27FC236}">
                    <a16:creationId xmlns:a16="http://schemas.microsoft.com/office/drawing/2014/main" id="{28958087-A867-45BF-A97A-3B931C4DF65C}"/>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46">
                <a:extLst>
                  <a:ext uri="{FF2B5EF4-FFF2-40B4-BE49-F238E27FC236}">
                    <a16:creationId xmlns:a16="http://schemas.microsoft.com/office/drawing/2014/main" id="{CD007782-D354-42BB-A1EB-61317D0B545E}"/>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AA690D62-3A60-4FDD-BED3-5B9CAEBB9F34}"/>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172">
                <a:extLst>
                  <a:ext uri="{FF2B5EF4-FFF2-40B4-BE49-F238E27FC236}">
                    <a16:creationId xmlns:a16="http://schemas.microsoft.com/office/drawing/2014/main" id="{120D8947-F27C-4DCC-B9D3-0D84359F7BA4}"/>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8D0F8B93-9CDC-4746-9132-B71D697FA5C6}"/>
                </a:ext>
              </a:extLst>
            </p:cNvPr>
            <p:cNvGrpSpPr/>
            <p:nvPr/>
          </p:nvGrpSpPr>
          <p:grpSpPr>
            <a:xfrm>
              <a:off x="6192820" y="5232989"/>
              <a:ext cx="407643" cy="297696"/>
              <a:chOff x="5884864" y="1174751"/>
              <a:chExt cx="382588" cy="279400"/>
            </a:xfrm>
          </p:grpSpPr>
          <p:sp>
            <p:nvSpPr>
              <p:cNvPr id="213" name="Freeform 51">
                <a:extLst>
                  <a:ext uri="{FF2B5EF4-FFF2-40B4-BE49-F238E27FC236}">
                    <a16:creationId xmlns:a16="http://schemas.microsoft.com/office/drawing/2014/main" id="{43E0BA83-5FCD-496D-AC84-0080A4AA8041}"/>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52">
                <a:extLst>
                  <a:ext uri="{FF2B5EF4-FFF2-40B4-BE49-F238E27FC236}">
                    <a16:creationId xmlns:a16="http://schemas.microsoft.com/office/drawing/2014/main" id="{AFCECF2C-F837-4D3B-9083-4E9B749F1AD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174">
                <a:extLst>
                  <a:ext uri="{FF2B5EF4-FFF2-40B4-BE49-F238E27FC236}">
                    <a16:creationId xmlns:a16="http://schemas.microsoft.com/office/drawing/2014/main" id="{92499AB6-AB0F-4BEE-A0AE-A30E591B53B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8" name="Group 207">
              <a:extLst>
                <a:ext uri="{FF2B5EF4-FFF2-40B4-BE49-F238E27FC236}">
                  <a16:creationId xmlns:a16="http://schemas.microsoft.com/office/drawing/2014/main" id="{59D3A8D9-BC75-4058-8F41-534EB5C5E674}"/>
                </a:ext>
              </a:extLst>
            </p:cNvPr>
            <p:cNvGrpSpPr/>
            <p:nvPr/>
          </p:nvGrpSpPr>
          <p:grpSpPr>
            <a:xfrm>
              <a:off x="6613122" y="5331563"/>
              <a:ext cx="117383" cy="199131"/>
              <a:chOff x="6597743" y="5280126"/>
              <a:chExt cx="117382" cy="199131"/>
            </a:xfrm>
          </p:grpSpPr>
          <p:sp>
            <p:nvSpPr>
              <p:cNvPr id="209" name="Freeform 48">
                <a:extLst>
                  <a:ext uri="{FF2B5EF4-FFF2-40B4-BE49-F238E27FC236}">
                    <a16:creationId xmlns:a16="http://schemas.microsoft.com/office/drawing/2014/main" id="{D47F96C2-6FEE-4776-9072-A69C0D674500}"/>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8B23FB85-23A6-4231-AAD0-76B90F38CFAB}"/>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50">
                <a:extLst>
                  <a:ext uri="{FF2B5EF4-FFF2-40B4-BE49-F238E27FC236}">
                    <a16:creationId xmlns:a16="http://schemas.microsoft.com/office/drawing/2014/main" id="{33107472-6E9A-4077-92D5-E79FE6035F2D}"/>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175">
                <a:extLst>
                  <a:ext uri="{FF2B5EF4-FFF2-40B4-BE49-F238E27FC236}">
                    <a16:creationId xmlns:a16="http://schemas.microsoft.com/office/drawing/2014/main" id="{46F67190-5722-47EE-816F-16E39EA6C85F}"/>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21" name="Rectangle 220">
            <a:extLst>
              <a:ext uri="{FF2B5EF4-FFF2-40B4-BE49-F238E27FC236}">
                <a16:creationId xmlns:a16="http://schemas.microsoft.com/office/drawing/2014/main" id="{8BC61C83-7C53-4A1B-8AF1-01AFFC544B8C}"/>
              </a:ext>
            </a:extLst>
          </p:cNvPr>
          <p:cNvSpPr/>
          <p:nvPr/>
        </p:nvSpPr>
        <p:spPr bwMode="auto">
          <a:xfrm>
            <a:off x="973568" y="3164625"/>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VMs</a:t>
            </a:r>
          </a:p>
        </p:txBody>
      </p:sp>
      <p:sp>
        <p:nvSpPr>
          <p:cNvPr id="222" name="Rectangle 221">
            <a:extLst>
              <a:ext uri="{FF2B5EF4-FFF2-40B4-BE49-F238E27FC236}">
                <a16:creationId xmlns:a16="http://schemas.microsoft.com/office/drawing/2014/main" id="{BD94C9D0-C4E1-4139-92AF-C1C4707D0930}"/>
              </a:ext>
            </a:extLst>
          </p:cNvPr>
          <p:cNvSpPr/>
          <p:nvPr/>
        </p:nvSpPr>
        <p:spPr bwMode="auto">
          <a:xfrm>
            <a:off x="973568" y="381758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Containers</a:t>
            </a:r>
          </a:p>
        </p:txBody>
      </p:sp>
      <p:sp>
        <p:nvSpPr>
          <p:cNvPr id="223" name="Rectangle 222">
            <a:extLst>
              <a:ext uri="{FF2B5EF4-FFF2-40B4-BE49-F238E27FC236}">
                <a16:creationId xmlns:a16="http://schemas.microsoft.com/office/drawing/2014/main" id="{2136A75B-5BDA-4821-A6AE-257ABBED5CCE}"/>
              </a:ext>
            </a:extLst>
          </p:cNvPr>
          <p:cNvSpPr/>
          <p:nvPr/>
        </p:nvSpPr>
        <p:spPr bwMode="auto">
          <a:xfrm>
            <a:off x="2459279" y="3164625"/>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Databases</a:t>
            </a:r>
          </a:p>
        </p:txBody>
      </p:sp>
      <p:sp>
        <p:nvSpPr>
          <p:cNvPr id="224" name="Rectangle 223">
            <a:extLst>
              <a:ext uri="{FF2B5EF4-FFF2-40B4-BE49-F238E27FC236}">
                <a16:creationId xmlns:a16="http://schemas.microsoft.com/office/drawing/2014/main" id="{857940FE-C980-4684-A1D5-5A32E66A5D37}"/>
              </a:ext>
            </a:extLst>
          </p:cNvPr>
          <p:cNvSpPr/>
          <p:nvPr/>
        </p:nvSpPr>
        <p:spPr bwMode="auto">
          <a:xfrm>
            <a:off x="2459279" y="3817587"/>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Serverless</a:t>
            </a:r>
          </a:p>
        </p:txBody>
      </p:sp>
      <p:grpSp>
        <p:nvGrpSpPr>
          <p:cNvPr id="225" name="Group 224">
            <a:extLst>
              <a:ext uri="{FF2B5EF4-FFF2-40B4-BE49-F238E27FC236}">
                <a16:creationId xmlns:a16="http://schemas.microsoft.com/office/drawing/2014/main" id="{B9282AAB-11B8-4745-BAF9-D8E59DD78B0D}"/>
              </a:ext>
            </a:extLst>
          </p:cNvPr>
          <p:cNvGrpSpPr/>
          <p:nvPr/>
        </p:nvGrpSpPr>
        <p:grpSpPr>
          <a:xfrm>
            <a:off x="1212782" y="4616316"/>
            <a:ext cx="2715771" cy="431372"/>
            <a:chOff x="335532" y="4622987"/>
            <a:chExt cx="3198244" cy="477901"/>
          </a:xfrm>
        </p:grpSpPr>
        <p:pic>
          <p:nvPicPr>
            <p:cNvPr id="226" name="Picture 6" descr="Related image">
              <a:extLst>
                <a:ext uri="{FF2B5EF4-FFF2-40B4-BE49-F238E27FC236}">
                  <a16:creationId xmlns:a16="http://schemas.microsoft.com/office/drawing/2014/main" id="{4843D33C-FFA1-48C0-9D62-71931FA2146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532" y="4688396"/>
              <a:ext cx="347092" cy="347091"/>
            </a:xfrm>
            <a:prstGeom prst="rect">
              <a:avLst/>
            </a:prstGeom>
            <a:noFill/>
            <a:extLst>
              <a:ext uri="{909E8E84-426E-40DD-AFC4-6F175D3DCCD1}">
                <a14:hiddenFill xmlns:a14="http://schemas.microsoft.com/office/drawing/2010/main">
                  <a:solidFill>
                    <a:srgbClr val="FFFFFF"/>
                  </a:solidFill>
                </a14:hiddenFill>
              </a:ext>
            </a:extLst>
          </p:spPr>
        </p:pic>
        <p:pic>
          <p:nvPicPr>
            <p:cNvPr id="227" name="Picture 8" descr="Image result for javascript logo png">
              <a:extLst>
                <a:ext uri="{FF2B5EF4-FFF2-40B4-BE49-F238E27FC236}">
                  <a16:creationId xmlns:a16="http://schemas.microsoft.com/office/drawing/2014/main" id="{2BC13572-F3FA-4AC0-BA9A-3A7E10EDBD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9845" y="4681440"/>
              <a:ext cx="361006" cy="36100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10" descr="Image result for python logo png">
              <a:extLst>
                <a:ext uri="{FF2B5EF4-FFF2-40B4-BE49-F238E27FC236}">
                  <a16:creationId xmlns:a16="http://schemas.microsoft.com/office/drawing/2014/main" id="{72F149D5-DCB1-45EB-9293-682622223B8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18071" y="4692660"/>
              <a:ext cx="338563" cy="338563"/>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12" descr="Image result for java logo png">
              <a:extLst>
                <a:ext uri="{FF2B5EF4-FFF2-40B4-BE49-F238E27FC236}">
                  <a16:creationId xmlns:a16="http://schemas.microsoft.com/office/drawing/2014/main" id="{83FACCD5-B81D-467A-9E57-777ACF3597E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724" r="20724"/>
            <a:stretch/>
          </p:blipFill>
          <p:spPr bwMode="auto">
            <a:xfrm>
              <a:off x="1943857" y="4622987"/>
              <a:ext cx="279818" cy="477901"/>
            </a:xfrm>
            <a:prstGeom prst="rect">
              <a:avLst/>
            </a:prstGeom>
            <a:noFill/>
            <a:extLst>
              <a:ext uri="{909E8E84-426E-40DD-AFC4-6F175D3DCCD1}">
                <a14:hiddenFill xmlns:a14="http://schemas.microsoft.com/office/drawing/2010/main">
                  <a:solidFill>
                    <a:srgbClr val="FFFFFF"/>
                  </a:solidFill>
                </a14:hiddenFill>
              </a:ext>
            </a:extLst>
          </p:spPr>
        </p:pic>
        <p:pic>
          <p:nvPicPr>
            <p:cNvPr id="230" name="Picture 14" descr="Image result for go code logo png">
              <a:extLst>
                <a:ext uri="{FF2B5EF4-FFF2-40B4-BE49-F238E27FC236}">
                  <a16:creationId xmlns:a16="http://schemas.microsoft.com/office/drawing/2014/main" id="{1FA5BC30-BE5B-4989-AC02-E7A77706976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10895" y="4770126"/>
              <a:ext cx="486963" cy="183623"/>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6" descr="Image result for php logo png">
              <a:extLst>
                <a:ext uri="{FF2B5EF4-FFF2-40B4-BE49-F238E27FC236}">
                  <a16:creationId xmlns:a16="http://schemas.microsoft.com/office/drawing/2014/main" id="{F2474CEB-ABE2-442E-B249-93F98187CE4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2" name="Group 231">
            <a:extLst>
              <a:ext uri="{FF2B5EF4-FFF2-40B4-BE49-F238E27FC236}">
                <a16:creationId xmlns:a16="http://schemas.microsoft.com/office/drawing/2014/main" id="{77A2FA3B-4232-46B0-97F8-A8A9B31697D9}"/>
              </a:ext>
            </a:extLst>
          </p:cNvPr>
          <p:cNvGrpSpPr/>
          <p:nvPr/>
        </p:nvGrpSpPr>
        <p:grpSpPr>
          <a:xfrm>
            <a:off x="1133935" y="3321537"/>
            <a:ext cx="344951" cy="298832"/>
            <a:chOff x="911672" y="3283099"/>
            <a:chExt cx="375811" cy="306272"/>
          </a:xfrm>
        </p:grpSpPr>
        <p:grpSp>
          <p:nvGrpSpPr>
            <p:cNvPr id="233" name="monitor 1" descr="monitor, desktop">
              <a:extLst>
                <a:ext uri="{FF2B5EF4-FFF2-40B4-BE49-F238E27FC236}">
                  <a16:creationId xmlns:a16="http://schemas.microsoft.com/office/drawing/2014/main" id="{7DFEEDFF-B6B2-43C0-8166-B2B9D1CA9623}"/>
                </a:ext>
              </a:extLst>
            </p:cNvPr>
            <p:cNvGrpSpPr/>
            <p:nvPr/>
          </p:nvGrpSpPr>
          <p:grpSpPr>
            <a:xfrm>
              <a:off x="911672" y="3283099"/>
              <a:ext cx="375811" cy="306272"/>
              <a:chOff x="4233864" y="1827214"/>
              <a:chExt cx="403225" cy="328613"/>
            </a:xfrm>
          </p:grpSpPr>
          <p:sp>
            <p:nvSpPr>
              <p:cNvPr id="238" name="Freeform 53">
                <a:extLst>
                  <a:ext uri="{FF2B5EF4-FFF2-40B4-BE49-F238E27FC236}">
                    <a16:creationId xmlns:a16="http://schemas.microsoft.com/office/drawing/2014/main" id="{AA7EB9A5-9DA6-4EA8-A689-584C68EBC442}"/>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39" name="Freeform 54">
                <a:extLst>
                  <a:ext uri="{FF2B5EF4-FFF2-40B4-BE49-F238E27FC236}">
                    <a16:creationId xmlns:a16="http://schemas.microsoft.com/office/drawing/2014/main" id="{838E5FF6-0ECD-4D01-8F47-F019CF9FEA02}"/>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40" name="Freeform 173">
                <a:extLst>
                  <a:ext uri="{FF2B5EF4-FFF2-40B4-BE49-F238E27FC236}">
                    <a16:creationId xmlns:a16="http://schemas.microsoft.com/office/drawing/2014/main" id="{6DAD4CED-74DE-447D-9727-15748CDD3CC8}"/>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D5E1E79E-480B-4F0E-8396-728D8142DD8E}"/>
                </a:ext>
              </a:extLst>
            </p:cNvPr>
            <p:cNvGrpSpPr/>
            <p:nvPr/>
          </p:nvGrpSpPr>
          <p:grpSpPr>
            <a:xfrm>
              <a:off x="1040456" y="3311396"/>
              <a:ext cx="118248" cy="127820"/>
              <a:chOff x="1031896" y="3342896"/>
              <a:chExt cx="135369" cy="146327"/>
            </a:xfrm>
            <a:solidFill>
              <a:schemeClr val="accent1"/>
            </a:solidFill>
          </p:grpSpPr>
          <p:sp>
            <p:nvSpPr>
              <p:cNvPr id="235" name="Freeform: Shape 234">
                <a:extLst>
                  <a:ext uri="{FF2B5EF4-FFF2-40B4-BE49-F238E27FC236}">
                    <a16:creationId xmlns:a16="http://schemas.microsoft.com/office/drawing/2014/main" id="{868B19F0-8147-4F19-AF41-C6A1C6548CCE}"/>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C31DD48F-ED71-4C28-A91C-F70FA1D2CD8D}"/>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AE745356-F153-4DA7-80FC-5670233CBFAB}"/>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1" name="server 2" descr="server">
            <a:extLst>
              <a:ext uri="{FF2B5EF4-FFF2-40B4-BE49-F238E27FC236}">
                <a16:creationId xmlns:a16="http://schemas.microsoft.com/office/drawing/2014/main" id="{200DB03D-49BB-45CD-94D3-A93D13AD8B09}"/>
              </a:ext>
            </a:extLst>
          </p:cNvPr>
          <p:cNvGrpSpPr>
            <a:grpSpLocks noChangeAspect="1"/>
          </p:cNvGrpSpPr>
          <p:nvPr/>
        </p:nvGrpSpPr>
        <p:grpSpPr bwMode="auto">
          <a:xfrm>
            <a:off x="2614373" y="3321132"/>
            <a:ext cx="316528" cy="299595"/>
            <a:chOff x="1608" y="1359"/>
            <a:chExt cx="292" cy="260"/>
          </a:xfrm>
        </p:grpSpPr>
        <p:sp>
          <p:nvSpPr>
            <p:cNvPr id="242" name="AutoShape 11">
              <a:extLst>
                <a:ext uri="{FF2B5EF4-FFF2-40B4-BE49-F238E27FC236}">
                  <a16:creationId xmlns:a16="http://schemas.microsoft.com/office/drawing/2014/main" id="{1F396827-751E-4E1F-B882-1B889EE9951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Rectangle 13">
              <a:extLst>
                <a:ext uri="{FF2B5EF4-FFF2-40B4-BE49-F238E27FC236}">
                  <a16:creationId xmlns:a16="http://schemas.microsoft.com/office/drawing/2014/main" id="{B70DF54C-82FE-4E92-9AEF-825FA822D127}"/>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Rectangle 14">
              <a:extLst>
                <a:ext uri="{FF2B5EF4-FFF2-40B4-BE49-F238E27FC236}">
                  <a16:creationId xmlns:a16="http://schemas.microsoft.com/office/drawing/2014/main" id="{8DB39147-92EB-4AE8-B263-325CFCAAE510}"/>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Rectangle 15">
              <a:extLst>
                <a:ext uri="{FF2B5EF4-FFF2-40B4-BE49-F238E27FC236}">
                  <a16:creationId xmlns:a16="http://schemas.microsoft.com/office/drawing/2014/main" id="{5022663B-D9C1-4B23-9F70-57110CA9A8D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Rectangle 16">
              <a:extLst>
                <a:ext uri="{FF2B5EF4-FFF2-40B4-BE49-F238E27FC236}">
                  <a16:creationId xmlns:a16="http://schemas.microsoft.com/office/drawing/2014/main" id="{F61B9F21-5C7D-4883-B8EF-2511B044A72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Rectangle 17">
              <a:extLst>
                <a:ext uri="{FF2B5EF4-FFF2-40B4-BE49-F238E27FC236}">
                  <a16:creationId xmlns:a16="http://schemas.microsoft.com/office/drawing/2014/main" id="{2D3C41AD-F8AE-4DAA-8716-A15D85E9157C}"/>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Rectangle 18">
              <a:extLst>
                <a:ext uri="{FF2B5EF4-FFF2-40B4-BE49-F238E27FC236}">
                  <a16:creationId xmlns:a16="http://schemas.microsoft.com/office/drawing/2014/main" id="{0CF0F5FD-B126-4FFB-B2C9-57CEFDCE245E}"/>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Rectangle 19">
              <a:extLst>
                <a:ext uri="{FF2B5EF4-FFF2-40B4-BE49-F238E27FC236}">
                  <a16:creationId xmlns:a16="http://schemas.microsoft.com/office/drawing/2014/main" id="{D03276B0-C0A2-4464-8022-51168FC9EA6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Rectangle 20">
              <a:extLst>
                <a:ext uri="{FF2B5EF4-FFF2-40B4-BE49-F238E27FC236}">
                  <a16:creationId xmlns:a16="http://schemas.microsoft.com/office/drawing/2014/main" id="{2122CF8B-F055-4DBD-B4E0-A699F97E5454}"/>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1" name="Rectangle 21">
              <a:extLst>
                <a:ext uri="{FF2B5EF4-FFF2-40B4-BE49-F238E27FC236}">
                  <a16:creationId xmlns:a16="http://schemas.microsoft.com/office/drawing/2014/main" id="{71ADCD45-3BC0-4356-BDD2-0EFEDA08BC03}"/>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2" name="Rectangle 22">
              <a:extLst>
                <a:ext uri="{FF2B5EF4-FFF2-40B4-BE49-F238E27FC236}">
                  <a16:creationId xmlns:a16="http://schemas.microsoft.com/office/drawing/2014/main" id="{5EB61A4F-66B8-45E1-950A-F447AF682C9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3" name="Rectangle 23">
              <a:extLst>
                <a:ext uri="{FF2B5EF4-FFF2-40B4-BE49-F238E27FC236}">
                  <a16:creationId xmlns:a16="http://schemas.microsoft.com/office/drawing/2014/main" id="{C810415B-2388-4F77-AC83-61EFC8708532}"/>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4" name="Rectangle 24">
              <a:extLst>
                <a:ext uri="{FF2B5EF4-FFF2-40B4-BE49-F238E27FC236}">
                  <a16:creationId xmlns:a16="http://schemas.microsoft.com/office/drawing/2014/main" id="{E4A71511-4FB1-4A8A-9163-3B30EC798BCA}"/>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5" name="storage3" descr="storage">
            <a:extLst>
              <a:ext uri="{FF2B5EF4-FFF2-40B4-BE49-F238E27FC236}">
                <a16:creationId xmlns:a16="http://schemas.microsoft.com/office/drawing/2014/main" id="{E83C7621-90E9-4A6C-8DFA-882D0504B824}"/>
              </a:ext>
            </a:extLst>
          </p:cNvPr>
          <p:cNvGrpSpPr/>
          <p:nvPr/>
        </p:nvGrpSpPr>
        <p:grpSpPr>
          <a:xfrm>
            <a:off x="1198677" y="3971784"/>
            <a:ext cx="215474" cy="304261"/>
            <a:chOff x="19547751" y="2337956"/>
            <a:chExt cx="652755" cy="867099"/>
          </a:xfrm>
        </p:grpSpPr>
        <p:sp>
          <p:nvSpPr>
            <p:cNvPr id="256" name="Freeform: Shape 255">
              <a:extLst>
                <a:ext uri="{FF2B5EF4-FFF2-40B4-BE49-F238E27FC236}">
                  <a16:creationId xmlns:a16="http://schemas.microsoft.com/office/drawing/2014/main" id="{A86D6176-220C-43DD-B725-B567B89D9C5C}"/>
                </a:ext>
              </a:extLst>
            </p:cNvPr>
            <p:cNvSpPr/>
            <p:nvPr/>
          </p:nvSpPr>
          <p:spPr>
            <a:xfrm>
              <a:off x="19547751" y="2337956"/>
              <a:ext cx="652743" cy="265931"/>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223D01CD-6D27-4B86-B483-784A4DE5523E}"/>
                </a:ext>
              </a:extLst>
            </p:cNvPr>
            <p:cNvSpPr/>
            <p:nvPr/>
          </p:nvSpPr>
          <p:spPr>
            <a:xfrm>
              <a:off x="19547763" y="2471728"/>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A10713ED-883B-4E00-83F3-9E0E030289D6}"/>
                </a:ext>
              </a:extLst>
            </p:cNvPr>
            <p:cNvSpPr/>
            <p:nvPr/>
          </p:nvSpPr>
          <p:spPr>
            <a:xfrm>
              <a:off x="19617054" y="2416928"/>
              <a:ext cx="507690"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9" name="download" descr="download">
            <a:extLst>
              <a:ext uri="{FF2B5EF4-FFF2-40B4-BE49-F238E27FC236}">
                <a16:creationId xmlns:a16="http://schemas.microsoft.com/office/drawing/2014/main" id="{33F38EEE-75B1-4CC1-9106-FB3B22B7940B}"/>
              </a:ext>
            </a:extLst>
          </p:cNvPr>
          <p:cNvGrpSpPr/>
          <p:nvPr/>
        </p:nvGrpSpPr>
        <p:grpSpPr>
          <a:xfrm>
            <a:off x="2616190" y="3884760"/>
            <a:ext cx="312923" cy="478312"/>
            <a:chOff x="5313122" y="2458002"/>
            <a:chExt cx="499453" cy="718182"/>
          </a:xfrm>
        </p:grpSpPr>
        <p:grpSp>
          <p:nvGrpSpPr>
            <p:cNvPr id="260" name="Group 259">
              <a:extLst>
                <a:ext uri="{FF2B5EF4-FFF2-40B4-BE49-F238E27FC236}">
                  <a16:creationId xmlns:a16="http://schemas.microsoft.com/office/drawing/2014/main" id="{730DC2FD-A427-4B5B-8014-6A074269420D}"/>
                </a:ext>
              </a:extLst>
            </p:cNvPr>
            <p:cNvGrpSpPr/>
            <p:nvPr/>
          </p:nvGrpSpPr>
          <p:grpSpPr>
            <a:xfrm>
              <a:off x="5313122" y="2793054"/>
              <a:ext cx="499453" cy="383130"/>
              <a:chOff x="-521811" y="6917198"/>
              <a:chExt cx="676958" cy="519294"/>
            </a:xfrm>
          </p:grpSpPr>
          <p:grpSp>
            <p:nvGrpSpPr>
              <p:cNvPr id="264" name="Group 263">
                <a:extLst>
                  <a:ext uri="{FF2B5EF4-FFF2-40B4-BE49-F238E27FC236}">
                    <a16:creationId xmlns:a16="http://schemas.microsoft.com/office/drawing/2014/main" id="{6BC71C52-9BD9-4958-BD6F-B97C9E2D7902}"/>
                  </a:ext>
                </a:extLst>
              </p:cNvPr>
              <p:cNvGrpSpPr/>
              <p:nvPr/>
            </p:nvGrpSpPr>
            <p:grpSpPr>
              <a:xfrm>
                <a:off x="-521811" y="6917198"/>
                <a:ext cx="579992" cy="423562"/>
                <a:chOff x="5884864" y="1174751"/>
                <a:chExt cx="382588" cy="279400"/>
              </a:xfrm>
            </p:grpSpPr>
            <p:sp>
              <p:nvSpPr>
                <p:cNvPr id="271" name="Freeform 51">
                  <a:extLst>
                    <a:ext uri="{FF2B5EF4-FFF2-40B4-BE49-F238E27FC236}">
                      <a16:creationId xmlns:a16="http://schemas.microsoft.com/office/drawing/2014/main" id="{383F9701-2CC3-4775-A6EF-8F217AE83F73}"/>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52">
                  <a:extLst>
                    <a:ext uri="{FF2B5EF4-FFF2-40B4-BE49-F238E27FC236}">
                      <a16:creationId xmlns:a16="http://schemas.microsoft.com/office/drawing/2014/main" id="{EC954A7D-2DCE-4E1A-B365-87383688944A}"/>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73" name="Freeform 174">
                  <a:extLst>
                    <a:ext uri="{FF2B5EF4-FFF2-40B4-BE49-F238E27FC236}">
                      <a16:creationId xmlns:a16="http://schemas.microsoft.com/office/drawing/2014/main" id="{20B6C163-65B2-4B40-A94C-A4F559BC0A8B}"/>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3D35D9A-8F0B-4347-BE8B-8C015081391B}"/>
                  </a:ext>
                </a:extLst>
              </p:cNvPr>
              <p:cNvGrpSpPr/>
              <p:nvPr/>
            </p:nvGrpSpPr>
            <p:grpSpPr>
              <a:xfrm>
                <a:off x="-225680" y="7155179"/>
                <a:ext cx="380827" cy="281313"/>
                <a:chOff x="5056189" y="1363664"/>
                <a:chExt cx="315913" cy="233363"/>
              </a:xfrm>
            </p:grpSpPr>
            <p:sp>
              <p:nvSpPr>
                <p:cNvPr id="266" name="Freeform 44">
                  <a:extLst>
                    <a:ext uri="{FF2B5EF4-FFF2-40B4-BE49-F238E27FC236}">
                      <a16:creationId xmlns:a16="http://schemas.microsoft.com/office/drawing/2014/main" id="{C8404800-BFC6-482C-BA7C-EE5B77EEAC50}"/>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45">
                  <a:extLst>
                    <a:ext uri="{FF2B5EF4-FFF2-40B4-BE49-F238E27FC236}">
                      <a16:creationId xmlns:a16="http://schemas.microsoft.com/office/drawing/2014/main" id="{34015DE1-BBB1-451B-9F11-6A73BDB1ED22}"/>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46">
                  <a:extLst>
                    <a:ext uri="{FF2B5EF4-FFF2-40B4-BE49-F238E27FC236}">
                      <a16:creationId xmlns:a16="http://schemas.microsoft.com/office/drawing/2014/main" id="{B9C1ED17-E643-438C-B43A-DE975DEA355F}"/>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F8F95E44-7784-4EC9-9348-62B85A1C19D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172">
                  <a:extLst>
                    <a:ext uri="{FF2B5EF4-FFF2-40B4-BE49-F238E27FC236}">
                      <a16:creationId xmlns:a16="http://schemas.microsoft.com/office/drawing/2014/main" id="{E175043F-DFBE-4C36-B730-C6CA1B1DCDC2}"/>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1" name="Group 260">
              <a:extLst>
                <a:ext uri="{FF2B5EF4-FFF2-40B4-BE49-F238E27FC236}">
                  <a16:creationId xmlns:a16="http://schemas.microsoft.com/office/drawing/2014/main" id="{895B15BC-6CCC-4063-81D4-F7025DBA6F6E}"/>
                </a:ext>
              </a:extLst>
            </p:cNvPr>
            <p:cNvGrpSpPr/>
            <p:nvPr/>
          </p:nvGrpSpPr>
          <p:grpSpPr>
            <a:xfrm>
              <a:off x="5386223" y="2458002"/>
              <a:ext cx="420218" cy="243940"/>
              <a:chOff x="5332883" y="2396558"/>
              <a:chExt cx="526897" cy="305868"/>
            </a:xfrm>
          </p:grpSpPr>
          <p:sp>
            <p:nvSpPr>
              <p:cNvPr id="262" name="Freeform: Shape 261">
                <a:extLst>
                  <a:ext uri="{FF2B5EF4-FFF2-40B4-BE49-F238E27FC236}">
                    <a16:creationId xmlns:a16="http://schemas.microsoft.com/office/drawing/2014/main" id="{87EB80FA-C142-4AED-8EE4-73A5D0321EBC}"/>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000000"/>
                  </a:solidFill>
                  <a:effectLst/>
                  <a:uLnTx/>
                  <a:uFillTx/>
                  <a:latin typeface="Segoe UI"/>
                  <a:ea typeface="+mn-ea"/>
                  <a:cs typeface="+mn-cs"/>
                </a:endParaRPr>
              </a:p>
            </p:txBody>
          </p:sp>
          <p:sp>
            <p:nvSpPr>
              <p:cNvPr id="263" name="Freeform 1085">
                <a:extLst>
                  <a:ext uri="{FF2B5EF4-FFF2-40B4-BE49-F238E27FC236}">
                    <a16:creationId xmlns:a16="http://schemas.microsoft.com/office/drawing/2014/main" id="{5F770C9B-0E4B-47F4-AE1A-F6C4B8B0312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274" name="Picture 2">
            <a:extLst>
              <a:ext uri="{FF2B5EF4-FFF2-40B4-BE49-F238E27FC236}">
                <a16:creationId xmlns:a16="http://schemas.microsoft.com/office/drawing/2014/main" id="{130DB254-BCA0-4103-A7BD-5D2F5EBF8BA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8758778" y="4533090"/>
            <a:ext cx="1712468" cy="437036"/>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4">
            <a:extLst>
              <a:ext uri="{FF2B5EF4-FFF2-40B4-BE49-F238E27FC236}">
                <a16:creationId xmlns:a16="http://schemas.microsoft.com/office/drawing/2014/main" id="{7A092CE2-7D8E-47EB-90EF-B0577779827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9268302" y="3856326"/>
            <a:ext cx="693420" cy="41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594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500"/>
                                        <p:tgtEl>
                                          <p:spTgt spid="155"/>
                                        </p:tgtEl>
                                      </p:cBhvr>
                                    </p:animEffect>
                                  </p:childTnLst>
                                </p:cTn>
                              </p:par>
                              <p:par>
                                <p:cTn id="8" presetID="42" presetClass="path" presetSubtype="0" decel="100000" fill="hold" grpId="1" nodeType="withEffect">
                                  <p:stCondLst>
                                    <p:cond delay="0"/>
                                  </p:stCondLst>
                                  <p:childTnLst>
                                    <p:animMotion origin="layout" path="M 0 -3.7037E-7 L 0 0.01898 " pathEditMode="relative" rAng="0" ptsTypes="AA">
                                      <p:cBhvr>
                                        <p:cTn id="9" dur="500" spd="-100000" fill="hold"/>
                                        <p:tgtEl>
                                          <p:spTgt spid="155"/>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p:bldP spid="155" grpId="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E05-5797-4E5F-BDDA-1BBC07701637}"/>
              </a:ext>
            </a:extLst>
          </p:cNvPr>
          <p:cNvSpPr>
            <a:spLocks noGrp="1"/>
          </p:cNvSpPr>
          <p:nvPr>
            <p:ph type="title"/>
          </p:nvPr>
        </p:nvSpPr>
        <p:spPr>
          <a:xfrm>
            <a:off x="588263" y="457200"/>
            <a:ext cx="11018520" cy="923330"/>
          </a:xfrm>
        </p:spPr>
        <p:txBody>
          <a:bodyPr/>
          <a:lstStyle/>
          <a:p>
            <a:r>
              <a:rPr lang="en-US" dirty="0"/>
              <a:t>Azure management</a:t>
            </a:r>
            <a:br>
              <a:rPr lang="en-US" dirty="0"/>
            </a:br>
            <a:r>
              <a:rPr lang="en-US" sz="2400" dirty="0"/>
              <a:t>Single control plane for Azure resources</a:t>
            </a:r>
          </a:p>
        </p:txBody>
      </p:sp>
      <p:sp>
        <p:nvSpPr>
          <p:cNvPr id="39" name="TextBox 38">
            <a:extLst>
              <a:ext uri="{FF2B5EF4-FFF2-40B4-BE49-F238E27FC236}">
                <a16:creationId xmlns:a16="http://schemas.microsoft.com/office/drawing/2014/main" id="{6DC71FB2-21CB-4E81-85CE-9EB3939E9924}"/>
              </a:ext>
            </a:extLst>
          </p:cNvPr>
          <p:cNvSpPr txBox="1"/>
          <p:nvPr/>
        </p:nvSpPr>
        <p:spPr>
          <a:xfrm>
            <a:off x="3753683" y="1670770"/>
            <a:ext cx="1509099" cy="459487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42" name="Rectangle 41">
            <a:extLst>
              <a:ext uri="{FF2B5EF4-FFF2-40B4-BE49-F238E27FC236}">
                <a16:creationId xmlns:a16="http://schemas.microsoft.com/office/drawing/2014/main" id="{DF6120B8-77B2-4614-8A2E-33084E0C7BDD}"/>
              </a:ext>
            </a:extLst>
          </p:cNvPr>
          <p:cNvSpPr/>
          <p:nvPr/>
        </p:nvSpPr>
        <p:spPr>
          <a:xfrm>
            <a:off x="3993223" y="2439601"/>
            <a:ext cx="7245735" cy="169859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43" name="Freeform 46">
            <a:extLst>
              <a:ext uri="{FF2B5EF4-FFF2-40B4-BE49-F238E27FC236}">
                <a16:creationId xmlns:a16="http://schemas.microsoft.com/office/drawing/2014/main" id="{19D367CA-0AE8-44DB-9879-225AC894408C}"/>
              </a:ext>
            </a:extLst>
          </p:cNvPr>
          <p:cNvSpPr>
            <a:spLocks/>
          </p:cNvSpPr>
          <p:nvPr/>
        </p:nvSpPr>
        <p:spPr bwMode="auto">
          <a:xfrm>
            <a:off x="4240341" y="5579374"/>
            <a:ext cx="484771" cy="29404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44" name="Rectangle 43">
            <a:extLst>
              <a:ext uri="{FF2B5EF4-FFF2-40B4-BE49-F238E27FC236}">
                <a16:creationId xmlns:a16="http://schemas.microsoft.com/office/drawing/2014/main" id="{66B3F72C-C192-40D5-942F-9DAFC2B71BE8}"/>
              </a:ext>
            </a:extLst>
          </p:cNvPr>
          <p:cNvSpPr/>
          <p:nvPr/>
        </p:nvSpPr>
        <p:spPr>
          <a:xfrm>
            <a:off x="4165802" y="5855495"/>
            <a:ext cx="633848" cy="29886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Azure</a:t>
            </a:r>
          </a:p>
        </p:txBody>
      </p:sp>
      <p:sp>
        <p:nvSpPr>
          <p:cNvPr id="46" name="Rectangle 45">
            <a:extLst>
              <a:ext uri="{FF2B5EF4-FFF2-40B4-BE49-F238E27FC236}">
                <a16:creationId xmlns:a16="http://schemas.microsoft.com/office/drawing/2014/main" id="{0DDB6446-62CE-4F0A-A110-59C86DA5A6D5}"/>
              </a:ext>
            </a:extLst>
          </p:cNvPr>
          <p:cNvSpPr/>
          <p:nvPr/>
        </p:nvSpPr>
        <p:spPr>
          <a:xfrm>
            <a:off x="5141347" y="3320327"/>
            <a:ext cx="2828582"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Environments and automation</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Templates | Extensions</a:t>
            </a:r>
          </a:p>
        </p:txBody>
      </p:sp>
      <p:sp>
        <p:nvSpPr>
          <p:cNvPr id="47" name="Rectangle 46">
            <a:extLst>
              <a:ext uri="{FF2B5EF4-FFF2-40B4-BE49-F238E27FC236}">
                <a16:creationId xmlns:a16="http://schemas.microsoft.com/office/drawing/2014/main" id="{F4955A0F-556F-4BFA-ADA3-64BC6D995EAA}"/>
              </a:ext>
            </a:extLst>
          </p:cNvPr>
          <p:cNvSpPr/>
          <p:nvPr/>
        </p:nvSpPr>
        <p:spPr>
          <a:xfrm>
            <a:off x="8148793" y="2639959"/>
            <a:ext cx="284184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Organization and inventory</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Search | Index | Groups | Tags </a:t>
            </a:r>
          </a:p>
        </p:txBody>
      </p:sp>
      <p:sp>
        <p:nvSpPr>
          <p:cNvPr id="48" name="Rectangle 47">
            <a:extLst>
              <a:ext uri="{FF2B5EF4-FFF2-40B4-BE49-F238E27FC236}">
                <a16:creationId xmlns:a16="http://schemas.microsoft.com/office/drawing/2014/main" id="{A87BA638-F1F7-4B47-BCB3-E169A7DBBCE4}"/>
              </a:ext>
            </a:extLst>
          </p:cNvPr>
          <p:cNvSpPr/>
          <p:nvPr/>
        </p:nvSpPr>
        <p:spPr>
          <a:xfrm>
            <a:off x="8161275" y="3319887"/>
            <a:ext cx="282858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Governance and compliance</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Logs | Policy | Blueprints</a:t>
            </a:r>
          </a:p>
        </p:txBody>
      </p:sp>
      <p:sp>
        <p:nvSpPr>
          <p:cNvPr id="49" name="Rectangle 48">
            <a:extLst>
              <a:ext uri="{FF2B5EF4-FFF2-40B4-BE49-F238E27FC236}">
                <a16:creationId xmlns:a16="http://schemas.microsoft.com/office/drawing/2014/main" id="{BE52E429-AA84-4774-93D7-35D6795561E8}"/>
              </a:ext>
            </a:extLst>
          </p:cNvPr>
          <p:cNvSpPr/>
          <p:nvPr/>
        </p:nvSpPr>
        <p:spPr>
          <a:xfrm>
            <a:off x="5141347" y="2639959"/>
            <a:ext cx="2841841" cy="58145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Access and security</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RBAC | Locks | Subscriptions</a:t>
            </a:r>
          </a:p>
        </p:txBody>
      </p:sp>
      <p:sp>
        <p:nvSpPr>
          <p:cNvPr id="50" name="Rectangle 49">
            <a:extLst>
              <a:ext uri="{FF2B5EF4-FFF2-40B4-BE49-F238E27FC236}">
                <a16:creationId xmlns:a16="http://schemas.microsoft.com/office/drawing/2014/main" id="{9A34B799-72AB-4F6F-8A18-84FB1E9CA0F2}"/>
              </a:ext>
            </a:extLst>
          </p:cNvPr>
          <p:cNvSpPr/>
          <p:nvPr/>
        </p:nvSpPr>
        <p:spPr>
          <a:xfrm>
            <a:off x="584199" y="3173934"/>
            <a:ext cx="1163883" cy="10479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Azure customers</a:t>
            </a:r>
          </a:p>
        </p:txBody>
      </p:sp>
      <p:pic>
        <p:nvPicPr>
          <p:cNvPr id="51" name="Graphic 50" descr="Users">
            <a:extLst>
              <a:ext uri="{FF2B5EF4-FFF2-40B4-BE49-F238E27FC236}">
                <a16:creationId xmlns:a16="http://schemas.microsoft.com/office/drawing/2014/main" id="{6DA37AA4-1D63-4484-867E-E1D2B5FCF2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2252" y="3151933"/>
            <a:ext cx="687776" cy="687776"/>
          </a:xfrm>
          <a:prstGeom prst="rect">
            <a:avLst/>
          </a:prstGeom>
        </p:spPr>
      </p:pic>
      <p:cxnSp>
        <p:nvCxnSpPr>
          <p:cNvPr id="52" name="Straight Arrow Connector 51">
            <a:extLst>
              <a:ext uri="{FF2B5EF4-FFF2-40B4-BE49-F238E27FC236}">
                <a16:creationId xmlns:a16="http://schemas.microsoft.com/office/drawing/2014/main" id="{4D253C03-8DDB-47B2-87AC-0059FD6B1287}"/>
              </a:ext>
            </a:extLst>
          </p:cNvPr>
          <p:cNvCxnSpPr>
            <a:cxnSpLocks/>
          </p:cNvCxnSpPr>
          <p:nvPr/>
        </p:nvCxnSpPr>
        <p:spPr>
          <a:xfrm flipH="1">
            <a:off x="1771650" y="3550890"/>
            <a:ext cx="355600"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FC95309-0FC3-43A4-AF0F-5E617EB7C6BE}"/>
              </a:ext>
            </a:extLst>
          </p:cNvPr>
          <p:cNvSpPr/>
          <p:nvPr/>
        </p:nvSpPr>
        <p:spPr>
          <a:xfrm>
            <a:off x="3993220" y="1860200"/>
            <a:ext cx="7245735" cy="526974"/>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latin typeface="Segoe UI"/>
                <a:cs typeface="Segoe UI" pitchFamily="34" charset="0"/>
              </a:rPr>
              <a:t>Management Services</a:t>
            </a:r>
          </a:p>
          <a:p>
            <a:pPr algn="ctr" defTabSz="932472" fontAlgn="base">
              <a:lnSpc>
                <a:spcPct val="90000"/>
              </a:lnSpc>
              <a:spcBef>
                <a:spcPct val="0"/>
              </a:spcBef>
              <a:spcAft>
                <a:spcPct val="0"/>
              </a:spcAft>
            </a:pPr>
            <a:r>
              <a:rPr lang="en-US" sz="1200" dirty="0">
                <a:solidFill>
                  <a:schemeClr val="accent2"/>
                </a:solidFill>
                <a:latin typeface="Segoe UI"/>
                <a:cs typeface="Segoe UI" pitchFamily="34" charset="0"/>
              </a:rPr>
              <a:t>Monitoring | Update | Containers | Backup | Security Center | More…</a:t>
            </a:r>
          </a:p>
        </p:txBody>
      </p:sp>
      <p:sp>
        <p:nvSpPr>
          <p:cNvPr id="55" name="Rectangle 54">
            <a:extLst>
              <a:ext uri="{FF2B5EF4-FFF2-40B4-BE49-F238E27FC236}">
                <a16:creationId xmlns:a16="http://schemas.microsoft.com/office/drawing/2014/main" id="{6A3EFD33-32ED-4F2C-8D71-51FFA3D78B4C}"/>
              </a:ext>
            </a:extLst>
          </p:cNvPr>
          <p:cNvSpPr/>
          <p:nvPr/>
        </p:nvSpPr>
        <p:spPr bwMode="auto">
          <a:xfrm>
            <a:off x="3991229" y="4336949"/>
            <a:ext cx="1148600" cy="103837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err="1">
              <a:gradFill>
                <a:gsLst>
                  <a:gs pos="0">
                    <a:srgbClr val="FFFFFF"/>
                  </a:gs>
                  <a:gs pos="100000">
                    <a:srgbClr val="FFFFFF"/>
                  </a:gs>
                </a:gsLst>
                <a:lin ang="5400000" scaled="0"/>
              </a:gradFill>
              <a:latin typeface="Segoe UI"/>
              <a:cs typeface="Segoe UI" pitchFamily="34" charset="0"/>
            </a:endParaRPr>
          </a:p>
        </p:txBody>
      </p:sp>
      <p:cxnSp>
        <p:nvCxnSpPr>
          <p:cNvPr id="80" name="Straight Arrow Connector 79">
            <a:extLst>
              <a:ext uri="{FF2B5EF4-FFF2-40B4-BE49-F238E27FC236}">
                <a16:creationId xmlns:a16="http://schemas.microsoft.com/office/drawing/2014/main" id="{8E053C82-A994-4807-B863-2FEE9FE27DD4}"/>
              </a:ext>
            </a:extLst>
          </p:cNvPr>
          <p:cNvCxnSpPr>
            <a:cxnSpLocks/>
          </p:cNvCxnSpPr>
          <p:nvPr/>
        </p:nvCxnSpPr>
        <p:spPr>
          <a:xfrm flipH="1">
            <a:off x="3505200" y="3546160"/>
            <a:ext cx="464344"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074C3BA3-4CE8-4019-881B-C3FF648196FB}"/>
              </a:ext>
            </a:extLst>
          </p:cNvPr>
          <p:cNvSpPr/>
          <p:nvPr/>
        </p:nvSpPr>
        <p:spPr>
          <a:xfrm>
            <a:off x="2127250" y="2997067"/>
            <a:ext cx="1357783" cy="298904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latin typeface="Segoe UI"/>
                <a:cs typeface="Segoe UI" pitchFamily="34" charset="0"/>
              </a:rPr>
              <a:t>Tools and experiences</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Portal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 Shell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Bash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CLI </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Ecosystem</a:t>
            </a:r>
          </a:p>
          <a:p>
            <a:pPr algn="ctr" defTabSz="932472" fontAlgn="base">
              <a:lnSpc>
                <a:spcPct val="90000"/>
              </a:lnSpc>
              <a:spcBef>
                <a:spcPts val="600"/>
              </a:spcBef>
              <a:spcAft>
                <a:spcPct val="0"/>
              </a:spcAft>
            </a:pPr>
            <a:r>
              <a:rPr lang="en-US" sz="1400" dirty="0">
                <a:solidFill>
                  <a:schemeClr val="accent2"/>
                </a:solidFill>
                <a:latin typeface="Segoe UI"/>
                <a:cs typeface="Segoe UI" pitchFamily="34" charset="0"/>
              </a:rPr>
              <a:t>Marketplace</a:t>
            </a:r>
          </a:p>
        </p:txBody>
      </p:sp>
      <p:sp>
        <p:nvSpPr>
          <p:cNvPr id="34" name="Rectangle 33">
            <a:extLst>
              <a:ext uri="{FF2B5EF4-FFF2-40B4-BE49-F238E27FC236}">
                <a16:creationId xmlns:a16="http://schemas.microsoft.com/office/drawing/2014/main" id="{81AAD56C-573D-4D18-ACA6-AD703953EA15}"/>
              </a:ext>
            </a:extLst>
          </p:cNvPr>
          <p:cNvSpPr/>
          <p:nvPr/>
        </p:nvSpPr>
        <p:spPr>
          <a:xfrm>
            <a:off x="4075550" y="2930256"/>
            <a:ext cx="979958"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Resource Manager</a:t>
            </a:r>
          </a:p>
        </p:txBody>
      </p:sp>
      <p:sp>
        <p:nvSpPr>
          <p:cNvPr id="35" name="Rectangle 34">
            <a:extLst>
              <a:ext uri="{FF2B5EF4-FFF2-40B4-BE49-F238E27FC236}">
                <a16:creationId xmlns:a16="http://schemas.microsoft.com/office/drawing/2014/main" id="{370B9C6F-7BAB-4173-A04B-A0A22648FD23}"/>
              </a:ext>
            </a:extLst>
          </p:cNvPr>
          <p:cNvSpPr/>
          <p:nvPr/>
        </p:nvSpPr>
        <p:spPr>
          <a:xfrm>
            <a:off x="4075550" y="4602098"/>
            <a:ext cx="979959"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Services</a:t>
            </a:r>
          </a:p>
        </p:txBody>
      </p:sp>
      <p:sp>
        <p:nvSpPr>
          <p:cNvPr id="36" name="Rectangle 35">
            <a:extLst>
              <a:ext uri="{FF2B5EF4-FFF2-40B4-BE49-F238E27FC236}">
                <a16:creationId xmlns:a16="http://schemas.microsoft.com/office/drawing/2014/main" id="{2FE79048-ACC0-495E-816F-AB6B78F39E8D}"/>
              </a:ext>
            </a:extLst>
          </p:cNvPr>
          <p:cNvSpPr/>
          <p:nvPr/>
        </p:nvSpPr>
        <p:spPr bwMode="auto">
          <a:xfrm>
            <a:off x="5377376" y="4103220"/>
            <a:ext cx="5612480" cy="245646"/>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b="1">
                <a:gradFill>
                  <a:gsLst>
                    <a:gs pos="0">
                      <a:srgbClr val="FFFFFF"/>
                    </a:gs>
                    <a:gs pos="100000">
                      <a:srgbClr val="FFFFFF"/>
                    </a:gs>
                  </a:gsLst>
                  <a:lin ang="5400000" scaled="0"/>
                </a:gradFill>
                <a:latin typeface="Segoe UI"/>
                <a:cs typeface="Segoe UI" pitchFamily="34" charset="0"/>
              </a:rPr>
              <a:t>Azure Arc</a:t>
            </a:r>
          </a:p>
        </p:txBody>
      </p:sp>
      <p:sp>
        <p:nvSpPr>
          <p:cNvPr id="37" name="Rectangle 36">
            <a:extLst>
              <a:ext uri="{FF2B5EF4-FFF2-40B4-BE49-F238E27FC236}">
                <a16:creationId xmlns:a16="http://schemas.microsoft.com/office/drawing/2014/main" id="{D43ABD6A-BDC6-40F8-8F78-CDB9DC41CABD}"/>
              </a:ext>
            </a:extLst>
          </p:cNvPr>
          <p:cNvSpPr/>
          <p:nvPr/>
        </p:nvSpPr>
        <p:spPr bwMode="auto">
          <a:xfrm>
            <a:off x="5377375" y="5751285"/>
            <a:ext cx="3826120" cy="51436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a:gradFill>
                  <a:gsLst>
                    <a:gs pos="0">
                      <a:srgbClr val="FFFFFF"/>
                    </a:gs>
                    <a:gs pos="100000">
                      <a:srgbClr val="FFFFFF"/>
                    </a:gs>
                  </a:gsLst>
                  <a:lin ang="5400000" scaled="0"/>
                </a:gradFill>
                <a:latin typeface="Segoe UI"/>
                <a:cs typeface="Segoe UI" pitchFamily="34" charset="0"/>
              </a:rPr>
              <a:t>Customer locations</a:t>
            </a:r>
          </a:p>
        </p:txBody>
      </p:sp>
      <p:pic>
        <p:nvPicPr>
          <p:cNvPr id="38" name="Virtual Machines 2" descr="Virtual Machines">
            <a:extLst>
              <a:ext uri="{FF2B5EF4-FFF2-40B4-BE49-F238E27FC236}">
                <a16:creationId xmlns:a16="http://schemas.microsoft.com/office/drawing/2014/main" id="{195AAC1A-1C12-4662-A46C-EEE9393BB7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59883" y="4633317"/>
            <a:ext cx="614760" cy="614760"/>
          </a:xfrm>
          <a:prstGeom prst="rect">
            <a:avLst/>
          </a:prstGeom>
        </p:spPr>
      </p:pic>
      <p:cxnSp>
        <p:nvCxnSpPr>
          <p:cNvPr id="45" name="Straight Connector 44">
            <a:extLst>
              <a:ext uri="{FF2B5EF4-FFF2-40B4-BE49-F238E27FC236}">
                <a16:creationId xmlns:a16="http://schemas.microsoft.com/office/drawing/2014/main" id="{B86043C0-6452-47A7-84FD-F92572963E89}"/>
              </a:ext>
            </a:extLst>
          </p:cNvPr>
          <p:cNvCxnSpPr>
            <a:cxnSpLocks/>
          </p:cNvCxnSpPr>
          <p:nvPr/>
        </p:nvCxnSpPr>
        <p:spPr>
          <a:xfrm>
            <a:off x="5767263" y="4384849"/>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0" name="Kubernetes" descr="Kubernetes">
            <a:extLst>
              <a:ext uri="{FF2B5EF4-FFF2-40B4-BE49-F238E27FC236}">
                <a16:creationId xmlns:a16="http://schemas.microsoft.com/office/drawing/2014/main" id="{6FAAD553-932D-4E8A-B510-41EB846544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79872" y="4644145"/>
            <a:ext cx="593678" cy="593678"/>
          </a:xfrm>
          <a:prstGeom prst="rect">
            <a:avLst/>
          </a:prstGeom>
        </p:spPr>
      </p:pic>
      <p:cxnSp>
        <p:nvCxnSpPr>
          <p:cNvPr id="53" name="Straight Connector 52">
            <a:extLst>
              <a:ext uri="{FF2B5EF4-FFF2-40B4-BE49-F238E27FC236}">
                <a16:creationId xmlns:a16="http://schemas.microsoft.com/office/drawing/2014/main" id="{07B95C69-0A12-418F-AD0B-51DF01738A84}"/>
              </a:ext>
            </a:extLst>
          </p:cNvPr>
          <p:cNvCxnSpPr>
            <a:cxnSpLocks/>
          </p:cNvCxnSpPr>
          <p:nvPr/>
        </p:nvCxnSpPr>
        <p:spPr>
          <a:xfrm>
            <a:off x="6776711" y="4384849"/>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Database" descr=" Database">
            <a:extLst>
              <a:ext uri="{FF2B5EF4-FFF2-40B4-BE49-F238E27FC236}">
                <a16:creationId xmlns:a16="http://schemas.microsoft.com/office/drawing/2014/main" id="{53425A35-C4F4-44A3-91B6-F5CA8B39E8BB}"/>
              </a:ext>
            </a:extLst>
          </p:cNvPr>
          <p:cNvPicPr>
            <a:picLocks noChangeAspect="1"/>
          </p:cNvPicPr>
          <p:nvPr/>
        </p:nvPicPr>
        <p:blipFill>
          <a:blip r:embed="rId8"/>
          <a:stretch>
            <a:fillRect/>
          </a:stretch>
        </p:blipFill>
        <p:spPr>
          <a:xfrm>
            <a:off x="7478779" y="4659419"/>
            <a:ext cx="448606" cy="578404"/>
          </a:xfrm>
          <a:prstGeom prst="rect">
            <a:avLst/>
          </a:prstGeom>
        </p:spPr>
      </p:pic>
      <p:cxnSp>
        <p:nvCxnSpPr>
          <p:cNvPr id="65" name="Straight Connector 64">
            <a:extLst>
              <a:ext uri="{FF2B5EF4-FFF2-40B4-BE49-F238E27FC236}">
                <a16:creationId xmlns:a16="http://schemas.microsoft.com/office/drawing/2014/main" id="{2B2AF7C1-470E-4F4E-9C79-913CC165D54E}"/>
              </a:ext>
            </a:extLst>
          </p:cNvPr>
          <p:cNvCxnSpPr>
            <a:cxnSpLocks/>
          </p:cNvCxnSpPr>
          <p:nvPr/>
        </p:nvCxnSpPr>
        <p:spPr>
          <a:xfrm>
            <a:off x="7712792" y="4384849"/>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2EEABC14-D603-496B-AAC2-679CA8B7CB33}"/>
              </a:ext>
            </a:extLst>
          </p:cNvPr>
          <p:cNvSpPr txBox="1"/>
          <p:nvPr/>
        </p:nvSpPr>
        <p:spPr>
          <a:xfrm>
            <a:off x="9281969" y="4466090"/>
            <a:ext cx="1956981" cy="1799556"/>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67" name="Rectangle 66">
            <a:extLst>
              <a:ext uri="{FF2B5EF4-FFF2-40B4-BE49-F238E27FC236}">
                <a16:creationId xmlns:a16="http://schemas.microsoft.com/office/drawing/2014/main" id="{9CD018E4-29AE-4BB0-BB46-FE72F31D46D4}"/>
              </a:ext>
            </a:extLst>
          </p:cNvPr>
          <p:cNvSpPr/>
          <p:nvPr/>
        </p:nvSpPr>
        <p:spPr>
          <a:xfrm>
            <a:off x="9380186" y="4466090"/>
            <a:ext cx="1760547"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2"/>
                </a:solidFill>
                <a:effectLst/>
                <a:uLnTx/>
                <a:uFillTx/>
                <a:latin typeface="Segoe UI Semibold"/>
                <a:ea typeface="+mn-ea"/>
                <a:cs typeface="+mn-cs"/>
              </a:rPr>
              <a:t>Local tools</a:t>
            </a:r>
          </a:p>
        </p:txBody>
      </p:sp>
      <p:sp>
        <p:nvSpPr>
          <p:cNvPr id="68" name="Rectangle 67">
            <a:extLst>
              <a:ext uri="{FF2B5EF4-FFF2-40B4-BE49-F238E27FC236}">
                <a16:creationId xmlns:a16="http://schemas.microsoft.com/office/drawing/2014/main" id="{5D415660-FA5D-4C7C-9F0B-BCCAEAF35B12}"/>
              </a:ext>
            </a:extLst>
          </p:cNvPr>
          <p:cNvSpPr/>
          <p:nvPr/>
        </p:nvSpPr>
        <p:spPr>
          <a:xfrm>
            <a:off x="9360444" y="4855833"/>
            <a:ext cx="1800031" cy="36576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a:cs typeface="Segoe UI" pitchFamily="34" charset="0"/>
              </a:rPr>
              <a:t>Azure Data Studio</a:t>
            </a:r>
          </a:p>
        </p:txBody>
      </p:sp>
      <p:sp>
        <p:nvSpPr>
          <p:cNvPr id="69" name="Rectangle 68">
            <a:extLst>
              <a:ext uri="{FF2B5EF4-FFF2-40B4-BE49-F238E27FC236}">
                <a16:creationId xmlns:a16="http://schemas.microsoft.com/office/drawing/2014/main" id="{9B00B925-86F7-4E3C-9629-35DECC131832}"/>
              </a:ext>
            </a:extLst>
          </p:cNvPr>
          <p:cNvSpPr/>
          <p:nvPr/>
        </p:nvSpPr>
        <p:spPr>
          <a:xfrm>
            <a:off x="9360444" y="5303559"/>
            <a:ext cx="1800031" cy="36576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a:cs typeface="Segoe UI" pitchFamily="34" charset="0"/>
              </a:rPr>
              <a:t>K8s Native Tools</a:t>
            </a:r>
          </a:p>
        </p:txBody>
      </p:sp>
      <p:sp>
        <p:nvSpPr>
          <p:cNvPr id="73" name="Rectangle 72">
            <a:extLst>
              <a:ext uri="{FF2B5EF4-FFF2-40B4-BE49-F238E27FC236}">
                <a16:creationId xmlns:a16="http://schemas.microsoft.com/office/drawing/2014/main" id="{EB3235FE-E823-4E05-A344-5F24FF66705B}"/>
              </a:ext>
            </a:extLst>
          </p:cNvPr>
          <p:cNvSpPr/>
          <p:nvPr/>
        </p:nvSpPr>
        <p:spPr>
          <a:xfrm>
            <a:off x="9360444" y="5751285"/>
            <a:ext cx="1800031" cy="36576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00" dirty="0">
                <a:gradFill>
                  <a:gsLst>
                    <a:gs pos="0">
                      <a:srgbClr val="FFFFFF"/>
                    </a:gs>
                    <a:gs pos="100000">
                      <a:srgbClr val="FFFFFF"/>
                    </a:gs>
                  </a:gsLst>
                  <a:lin ang="5400000" scaled="0"/>
                </a:gradFill>
                <a:latin typeface="Segoe UI"/>
                <a:cs typeface="Segoe UI" pitchFamily="34" charset="0"/>
              </a:rPr>
              <a:t>Server Admin Tools</a:t>
            </a:r>
          </a:p>
        </p:txBody>
      </p:sp>
      <p:cxnSp>
        <p:nvCxnSpPr>
          <p:cNvPr id="74" name="Straight Arrow Connector 73">
            <a:extLst>
              <a:ext uri="{FF2B5EF4-FFF2-40B4-BE49-F238E27FC236}">
                <a16:creationId xmlns:a16="http://schemas.microsoft.com/office/drawing/2014/main" id="{231075B9-A333-4315-A331-CC1DE9F81C35}"/>
              </a:ext>
            </a:extLst>
          </p:cNvPr>
          <p:cNvCxnSpPr>
            <a:cxnSpLocks/>
          </p:cNvCxnSpPr>
          <p:nvPr/>
        </p:nvCxnSpPr>
        <p:spPr>
          <a:xfrm flipH="1">
            <a:off x="8947355" y="4619978"/>
            <a:ext cx="521784"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1023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E05-5797-4E5F-BDDA-1BBC07701637}"/>
              </a:ext>
            </a:extLst>
          </p:cNvPr>
          <p:cNvSpPr>
            <a:spLocks noGrp="1"/>
          </p:cNvSpPr>
          <p:nvPr>
            <p:ph type="title"/>
          </p:nvPr>
        </p:nvSpPr>
        <p:spPr/>
        <p:txBody>
          <a:bodyPr/>
          <a:lstStyle/>
          <a:p>
            <a:r>
              <a:rPr lang="en-US"/>
              <a:t>Azure Management</a:t>
            </a:r>
            <a:br>
              <a:rPr lang="en-US"/>
            </a:br>
            <a:r>
              <a:rPr lang="en-US" sz="1800"/>
              <a:t>Single Control Plane for Azure native and Azure Arc resources</a:t>
            </a:r>
            <a:br>
              <a:rPr lang="en-US"/>
            </a:br>
            <a:endParaRPr lang="en-US"/>
          </a:p>
        </p:txBody>
      </p:sp>
      <p:sp>
        <p:nvSpPr>
          <p:cNvPr id="65" name="TextBox 64">
            <a:extLst>
              <a:ext uri="{FF2B5EF4-FFF2-40B4-BE49-F238E27FC236}">
                <a16:creationId xmlns:a16="http://schemas.microsoft.com/office/drawing/2014/main" id="{2C9E277A-38D0-4646-943B-D233CC7D87B0}"/>
              </a:ext>
            </a:extLst>
          </p:cNvPr>
          <p:cNvSpPr txBox="1"/>
          <p:nvPr/>
        </p:nvSpPr>
        <p:spPr>
          <a:xfrm>
            <a:off x="3588328" y="1666272"/>
            <a:ext cx="2239904" cy="483644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prstClr val="black"/>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sz="1400"/>
          </a:p>
        </p:txBody>
      </p:sp>
      <p:sp>
        <p:nvSpPr>
          <p:cNvPr id="66" name="Rectangle 65">
            <a:extLst>
              <a:ext uri="{FF2B5EF4-FFF2-40B4-BE49-F238E27FC236}">
                <a16:creationId xmlns:a16="http://schemas.microsoft.com/office/drawing/2014/main" id="{00320E6B-BD87-46CF-A916-1BF16B519459}"/>
              </a:ext>
            </a:extLst>
          </p:cNvPr>
          <p:cNvSpPr/>
          <p:nvPr/>
        </p:nvSpPr>
        <p:spPr>
          <a:xfrm>
            <a:off x="3835008" y="2781710"/>
            <a:ext cx="7461747" cy="1787148"/>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46">
            <a:extLst>
              <a:ext uri="{FF2B5EF4-FFF2-40B4-BE49-F238E27FC236}">
                <a16:creationId xmlns:a16="http://schemas.microsoft.com/office/drawing/2014/main" id="{375CA392-69D2-4500-99A6-7B7662FB151E}"/>
              </a:ext>
            </a:extLst>
          </p:cNvPr>
          <p:cNvSpPr>
            <a:spLocks/>
          </p:cNvSpPr>
          <p:nvPr/>
        </p:nvSpPr>
        <p:spPr bwMode="auto">
          <a:xfrm>
            <a:off x="4441533" y="5804732"/>
            <a:ext cx="499223" cy="324384"/>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50353E3-9E33-4578-B4FC-A985114E7744}"/>
              </a:ext>
            </a:extLst>
          </p:cNvPr>
          <p:cNvSpPr/>
          <p:nvPr/>
        </p:nvSpPr>
        <p:spPr>
          <a:xfrm>
            <a:off x="4364772" y="6099870"/>
            <a:ext cx="6527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Azure</a:t>
            </a:r>
          </a:p>
        </p:txBody>
      </p:sp>
      <p:sp>
        <p:nvSpPr>
          <p:cNvPr id="69" name="Rectangle 68">
            <a:extLst>
              <a:ext uri="{FF2B5EF4-FFF2-40B4-BE49-F238E27FC236}">
                <a16:creationId xmlns:a16="http://schemas.microsoft.com/office/drawing/2014/main" id="{8C2FC3D3-E2F3-4784-9BAA-EF4CC482C38C}"/>
              </a:ext>
            </a:extLst>
          </p:cNvPr>
          <p:cNvSpPr/>
          <p:nvPr/>
        </p:nvSpPr>
        <p:spPr>
          <a:xfrm>
            <a:off x="4051768" y="3427855"/>
            <a:ext cx="128958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Azure Resource Manager</a:t>
            </a:r>
          </a:p>
        </p:txBody>
      </p:sp>
      <p:sp>
        <p:nvSpPr>
          <p:cNvPr id="72" name="Rectangle 71">
            <a:extLst>
              <a:ext uri="{FF2B5EF4-FFF2-40B4-BE49-F238E27FC236}">
                <a16:creationId xmlns:a16="http://schemas.microsoft.com/office/drawing/2014/main" id="{8382462D-12DD-4E41-B104-E06751885903}"/>
              </a:ext>
            </a:extLst>
          </p:cNvPr>
          <p:cNvSpPr/>
          <p:nvPr/>
        </p:nvSpPr>
        <p:spPr>
          <a:xfrm>
            <a:off x="5396909" y="3642983"/>
            <a:ext cx="2729367" cy="64144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Environments and automation</a:t>
            </a:r>
          </a:p>
          <a:p>
            <a:pPr algn="ctr"/>
            <a:r>
              <a:rPr lang="en-US" sz="1400">
                <a:solidFill>
                  <a:srgbClr val="0078D4"/>
                </a:solidFill>
              </a:rPr>
              <a:t>Templates | Extensions</a:t>
            </a:r>
          </a:p>
        </p:txBody>
      </p:sp>
      <p:sp>
        <p:nvSpPr>
          <p:cNvPr id="73" name="Rectangle 72">
            <a:extLst>
              <a:ext uri="{FF2B5EF4-FFF2-40B4-BE49-F238E27FC236}">
                <a16:creationId xmlns:a16="http://schemas.microsoft.com/office/drawing/2014/main" id="{4C12E517-1FF7-4DA1-9E15-690A91E26540}"/>
              </a:ext>
            </a:extLst>
          </p:cNvPr>
          <p:cNvSpPr/>
          <p:nvPr/>
        </p:nvSpPr>
        <p:spPr>
          <a:xfrm>
            <a:off x="8298866" y="2942332"/>
            <a:ext cx="2742162" cy="64144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Organization and inventory</a:t>
            </a:r>
          </a:p>
          <a:p>
            <a:pPr algn="ctr"/>
            <a:r>
              <a:rPr lang="en-US" sz="1400">
                <a:solidFill>
                  <a:srgbClr val="0078D4"/>
                </a:solidFill>
              </a:rPr>
              <a:t>Search | Index | Groups | Tags </a:t>
            </a:r>
          </a:p>
        </p:txBody>
      </p:sp>
      <p:sp>
        <p:nvSpPr>
          <p:cNvPr id="74" name="Rectangle 73">
            <a:extLst>
              <a:ext uri="{FF2B5EF4-FFF2-40B4-BE49-F238E27FC236}">
                <a16:creationId xmlns:a16="http://schemas.microsoft.com/office/drawing/2014/main" id="{006BB65D-A0B4-4B94-B196-78E2C56E4E08}"/>
              </a:ext>
            </a:extLst>
          </p:cNvPr>
          <p:cNvSpPr/>
          <p:nvPr/>
        </p:nvSpPr>
        <p:spPr>
          <a:xfrm>
            <a:off x="8310911" y="3642530"/>
            <a:ext cx="2729366" cy="64144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Governance and compliance</a:t>
            </a:r>
          </a:p>
          <a:p>
            <a:pPr algn="ctr"/>
            <a:r>
              <a:rPr lang="en-US" sz="1400">
                <a:solidFill>
                  <a:srgbClr val="0078D4"/>
                </a:solidFill>
              </a:rPr>
              <a:t>Logs | Policy | Blueprints</a:t>
            </a:r>
          </a:p>
        </p:txBody>
      </p:sp>
      <p:sp>
        <p:nvSpPr>
          <p:cNvPr id="75" name="Rectangle 74">
            <a:extLst>
              <a:ext uri="{FF2B5EF4-FFF2-40B4-BE49-F238E27FC236}">
                <a16:creationId xmlns:a16="http://schemas.microsoft.com/office/drawing/2014/main" id="{7362AB2F-52AF-43BE-8341-90B76B17FC7B}"/>
              </a:ext>
            </a:extLst>
          </p:cNvPr>
          <p:cNvSpPr/>
          <p:nvPr/>
        </p:nvSpPr>
        <p:spPr>
          <a:xfrm>
            <a:off x="5396909" y="2942332"/>
            <a:ext cx="2742162" cy="64144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Access and security</a:t>
            </a:r>
          </a:p>
          <a:p>
            <a:pPr algn="ctr"/>
            <a:r>
              <a:rPr lang="en-US" sz="1400">
                <a:solidFill>
                  <a:srgbClr val="0078D4"/>
                </a:solidFill>
              </a:rPr>
              <a:t>RBAC | Locks | Subscriptions</a:t>
            </a:r>
            <a:endParaRPr lang="en-US" sz="900">
              <a:solidFill>
                <a:srgbClr val="0078D4"/>
              </a:solidFill>
            </a:endParaRPr>
          </a:p>
          <a:p>
            <a:pPr algn="ctr"/>
            <a:br>
              <a:rPr lang="en-US" sz="1400">
                <a:solidFill>
                  <a:prstClr val="black"/>
                </a:solidFill>
                <a:latin typeface="Segoe UI"/>
              </a:rPr>
            </a:br>
            <a:endParaRPr lang="en-US" sz="1400">
              <a:solidFill>
                <a:srgbClr val="0078D4"/>
              </a:solidFill>
              <a:latin typeface="Segoe UI"/>
            </a:endParaRPr>
          </a:p>
        </p:txBody>
      </p:sp>
      <p:cxnSp>
        <p:nvCxnSpPr>
          <p:cNvPr id="34" name="Straight Arrow Connector 33">
            <a:extLst>
              <a:ext uri="{FF2B5EF4-FFF2-40B4-BE49-F238E27FC236}">
                <a16:creationId xmlns:a16="http://schemas.microsoft.com/office/drawing/2014/main" id="{E7C6FA46-230E-4215-AF5B-1A1B1B89B472}"/>
              </a:ext>
            </a:extLst>
          </p:cNvPr>
          <p:cNvCxnSpPr>
            <a:cxnSpLocks/>
          </p:cNvCxnSpPr>
          <p:nvPr/>
        </p:nvCxnSpPr>
        <p:spPr>
          <a:xfrm>
            <a:off x="7625111" y="2715486"/>
            <a:ext cx="0" cy="8637"/>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91D53EC-987E-4EF9-8562-82DA6497E092}"/>
              </a:ext>
            </a:extLst>
          </p:cNvPr>
          <p:cNvSpPr/>
          <p:nvPr/>
        </p:nvSpPr>
        <p:spPr>
          <a:xfrm>
            <a:off x="3835007" y="2067931"/>
            <a:ext cx="7461747" cy="58134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Management Services</a:t>
            </a:r>
          </a:p>
          <a:p>
            <a:pPr algn="ctr"/>
            <a:r>
              <a:rPr lang="en-US" sz="1400">
                <a:solidFill>
                  <a:srgbClr val="0078D4"/>
                </a:solidFill>
              </a:rPr>
              <a:t>Monitoring | Update | Containers | Backup | Security Center | More…</a:t>
            </a:r>
          </a:p>
          <a:p>
            <a:pPr algn="ctr"/>
            <a:endParaRPr lang="en-US" sz="1400">
              <a:solidFill>
                <a:prstClr val="black"/>
              </a:solidFill>
              <a:latin typeface="Segoe UI"/>
            </a:endParaRPr>
          </a:p>
        </p:txBody>
      </p:sp>
      <p:sp>
        <p:nvSpPr>
          <p:cNvPr id="30" name="Rectangle 29">
            <a:extLst>
              <a:ext uri="{FF2B5EF4-FFF2-40B4-BE49-F238E27FC236}">
                <a16:creationId xmlns:a16="http://schemas.microsoft.com/office/drawing/2014/main" id="{24D41204-4C36-491E-BFDD-8C684ADC58FA}"/>
              </a:ext>
            </a:extLst>
          </p:cNvPr>
          <p:cNvSpPr/>
          <p:nvPr/>
        </p:nvSpPr>
        <p:spPr bwMode="auto">
          <a:xfrm>
            <a:off x="3837644" y="4673155"/>
            <a:ext cx="1700031" cy="1145496"/>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00" err="1">
              <a:solidFill>
                <a:prstClr val="black"/>
              </a:solidFill>
              <a:latin typeface="Segoe UI"/>
            </a:endParaRPr>
          </a:p>
        </p:txBody>
      </p:sp>
      <p:cxnSp>
        <p:nvCxnSpPr>
          <p:cNvPr id="36" name="Straight Arrow Connector 35">
            <a:extLst>
              <a:ext uri="{FF2B5EF4-FFF2-40B4-BE49-F238E27FC236}">
                <a16:creationId xmlns:a16="http://schemas.microsoft.com/office/drawing/2014/main" id="{9B9B269A-F011-4755-9685-1957459CC091}"/>
              </a:ext>
            </a:extLst>
          </p:cNvPr>
          <p:cNvCxnSpPr>
            <a:cxnSpLocks/>
          </p:cNvCxnSpPr>
          <p:nvPr/>
        </p:nvCxnSpPr>
        <p:spPr>
          <a:xfrm flipH="1">
            <a:off x="3388207" y="3566758"/>
            <a:ext cx="391245"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AF78203-657D-43E9-BB16-2F01B0FB3EC1}"/>
              </a:ext>
            </a:extLst>
          </p:cNvPr>
          <p:cNvSpPr/>
          <p:nvPr/>
        </p:nvSpPr>
        <p:spPr bwMode="auto">
          <a:xfrm>
            <a:off x="4283810" y="4851762"/>
            <a:ext cx="825499" cy="84372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800">
              <a:solidFill>
                <a:srgbClr val="0078D4"/>
              </a:solidFill>
              <a:latin typeface="Segoe UI"/>
            </a:endParaRPr>
          </a:p>
          <a:p>
            <a:pPr algn="ctr"/>
            <a:r>
              <a:rPr lang="en-US" sz="1000">
                <a:solidFill>
                  <a:srgbClr val="0078D4"/>
                </a:solidFill>
                <a:latin typeface="Segoe UI"/>
              </a:rPr>
              <a:t>Azure Resources</a:t>
            </a:r>
          </a:p>
        </p:txBody>
      </p:sp>
      <p:grpSp>
        <p:nvGrpSpPr>
          <p:cNvPr id="5" name="Group 4">
            <a:extLst>
              <a:ext uri="{FF2B5EF4-FFF2-40B4-BE49-F238E27FC236}">
                <a16:creationId xmlns:a16="http://schemas.microsoft.com/office/drawing/2014/main" id="{43DEB7F7-16AB-4120-B8D7-64DA7283D2CD}"/>
              </a:ext>
            </a:extLst>
          </p:cNvPr>
          <p:cNvGrpSpPr/>
          <p:nvPr/>
        </p:nvGrpSpPr>
        <p:grpSpPr>
          <a:xfrm>
            <a:off x="6390880" y="4365946"/>
            <a:ext cx="4649397" cy="1793552"/>
            <a:chOff x="6390880" y="4425587"/>
            <a:chExt cx="4649397" cy="1674296"/>
          </a:xfrm>
        </p:grpSpPr>
        <p:sp>
          <p:nvSpPr>
            <p:cNvPr id="40" name="Rectangle 39">
              <a:extLst>
                <a:ext uri="{FF2B5EF4-FFF2-40B4-BE49-F238E27FC236}">
                  <a16:creationId xmlns:a16="http://schemas.microsoft.com/office/drawing/2014/main" id="{B0773133-D859-42BA-AB93-FF2AB073DBA3}"/>
                </a:ext>
              </a:extLst>
            </p:cNvPr>
            <p:cNvSpPr/>
            <p:nvPr/>
          </p:nvSpPr>
          <p:spPr bwMode="auto">
            <a:xfrm>
              <a:off x="6452470" y="4425587"/>
              <a:ext cx="4587807" cy="245646"/>
            </a:xfrm>
            <a:prstGeom prst="rect">
              <a:avLst/>
            </a:prstGeom>
            <a:solidFill>
              <a:srgbClr val="E2FCFE"/>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78D4"/>
                  </a:solidFill>
                  <a:latin typeface="Segoe UI"/>
                </a:rPr>
                <a:t>Azure Arc</a:t>
              </a:r>
            </a:p>
          </p:txBody>
        </p:sp>
        <p:sp>
          <p:nvSpPr>
            <p:cNvPr id="41" name="Rectangle 40">
              <a:extLst>
                <a:ext uri="{FF2B5EF4-FFF2-40B4-BE49-F238E27FC236}">
                  <a16:creationId xmlns:a16="http://schemas.microsoft.com/office/drawing/2014/main" id="{C0E92B44-4A24-499B-A163-C87DE6E2EC58}"/>
                </a:ext>
              </a:extLst>
            </p:cNvPr>
            <p:cNvSpPr/>
            <p:nvPr/>
          </p:nvSpPr>
          <p:spPr bwMode="auto">
            <a:xfrm>
              <a:off x="6403172" y="5802678"/>
              <a:ext cx="3880945" cy="297205"/>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Your environment - locations</a:t>
              </a:r>
            </a:p>
          </p:txBody>
        </p:sp>
        <p:pic>
          <p:nvPicPr>
            <p:cNvPr id="42" name="Virtual Machines 2" descr="Virtual Machines">
              <a:extLst>
                <a:ext uri="{FF2B5EF4-FFF2-40B4-BE49-F238E27FC236}">
                  <a16:creationId xmlns:a16="http://schemas.microsoft.com/office/drawing/2014/main" id="{F0961078-86D3-4DE0-B3B3-70483B2DD6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0880" y="4955954"/>
              <a:ext cx="614760" cy="614761"/>
            </a:xfrm>
            <a:prstGeom prst="rect">
              <a:avLst/>
            </a:prstGeom>
          </p:spPr>
        </p:pic>
        <p:pic>
          <p:nvPicPr>
            <p:cNvPr id="43" name="Kubernetes" descr="Kubernetes">
              <a:extLst>
                <a:ext uri="{FF2B5EF4-FFF2-40B4-BE49-F238E27FC236}">
                  <a16:creationId xmlns:a16="http://schemas.microsoft.com/office/drawing/2014/main" id="{4247B66F-F5B7-4EF9-93FC-0B7E4CA25B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0891" y="4966782"/>
              <a:ext cx="593678" cy="593679"/>
            </a:xfrm>
            <a:prstGeom prst="rect">
              <a:avLst/>
            </a:prstGeom>
          </p:spPr>
        </p:pic>
        <p:pic>
          <p:nvPicPr>
            <p:cNvPr id="45" name="Database" descr=" Database">
              <a:extLst>
                <a:ext uri="{FF2B5EF4-FFF2-40B4-BE49-F238E27FC236}">
                  <a16:creationId xmlns:a16="http://schemas.microsoft.com/office/drawing/2014/main" id="{A1525A06-E8EE-412D-B62D-B141317903AF}"/>
                </a:ext>
              </a:extLst>
            </p:cNvPr>
            <p:cNvPicPr>
              <a:picLocks noChangeAspect="1"/>
            </p:cNvPicPr>
            <p:nvPr/>
          </p:nvPicPr>
          <p:blipFill>
            <a:blip r:embed="rId7"/>
            <a:stretch>
              <a:fillRect/>
            </a:stretch>
          </p:blipFill>
          <p:spPr>
            <a:xfrm>
              <a:off x="7801345" y="4982054"/>
              <a:ext cx="448606" cy="578405"/>
            </a:xfrm>
            <a:prstGeom prst="rect">
              <a:avLst/>
            </a:prstGeom>
          </p:spPr>
        </p:pic>
        <p:cxnSp>
          <p:nvCxnSpPr>
            <p:cNvPr id="46" name="Straight Connector 45">
              <a:extLst>
                <a:ext uri="{FF2B5EF4-FFF2-40B4-BE49-F238E27FC236}">
                  <a16:creationId xmlns:a16="http://schemas.microsoft.com/office/drawing/2014/main" id="{AE4CC588-49BF-4495-8BC6-2C91F2EF305F}"/>
                </a:ext>
              </a:extLst>
            </p:cNvPr>
            <p:cNvCxnSpPr>
              <a:cxnSpLocks/>
            </p:cNvCxnSpPr>
            <p:nvPr/>
          </p:nvCxnSpPr>
          <p:spPr>
            <a:xfrm>
              <a:off x="6698260" y="4707480"/>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72FDB694-0C87-48E0-9090-7D76D8D8FA7E}"/>
                </a:ext>
              </a:extLst>
            </p:cNvPr>
            <p:cNvCxnSpPr>
              <a:cxnSpLocks/>
            </p:cNvCxnSpPr>
            <p:nvPr/>
          </p:nvCxnSpPr>
          <p:spPr>
            <a:xfrm>
              <a:off x="7397730" y="4707471"/>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8" name="Straight Connector 47">
              <a:extLst>
                <a:ext uri="{FF2B5EF4-FFF2-40B4-BE49-F238E27FC236}">
                  <a16:creationId xmlns:a16="http://schemas.microsoft.com/office/drawing/2014/main" id="{DBECA3E8-DD03-428A-9907-BA073691F689}"/>
                </a:ext>
              </a:extLst>
            </p:cNvPr>
            <p:cNvCxnSpPr>
              <a:cxnSpLocks/>
            </p:cNvCxnSpPr>
            <p:nvPr/>
          </p:nvCxnSpPr>
          <p:spPr>
            <a:xfrm>
              <a:off x="8035358" y="4707478"/>
              <a:ext cx="0" cy="217431"/>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4" name="Group 3">
            <a:extLst>
              <a:ext uri="{FF2B5EF4-FFF2-40B4-BE49-F238E27FC236}">
                <a16:creationId xmlns:a16="http://schemas.microsoft.com/office/drawing/2014/main" id="{E6FF8BFD-34B8-450D-AB6F-CD3F14405242}"/>
              </a:ext>
            </a:extLst>
          </p:cNvPr>
          <p:cNvGrpSpPr/>
          <p:nvPr/>
        </p:nvGrpSpPr>
        <p:grpSpPr>
          <a:xfrm>
            <a:off x="8451850" y="4887626"/>
            <a:ext cx="3418275" cy="1749213"/>
            <a:chOff x="8451850" y="4887626"/>
            <a:chExt cx="3418275" cy="1749213"/>
          </a:xfrm>
        </p:grpSpPr>
        <p:sp>
          <p:nvSpPr>
            <p:cNvPr id="50" name="TextBox 49">
              <a:extLst>
                <a:ext uri="{FF2B5EF4-FFF2-40B4-BE49-F238E27FC236}">
                  <a16:creationId xmlns:a16="http://schemas.microsoft.com/office/drawing/2014/main" id="{65D3FEE9-D0E2-4F2B-AD02-39C0EBB5D9C0}"/>
                </a:ext>
              </a:extLst>
            </p:cNvPr>
            <p:cNvSpPr txBox="1"/>
            <p:nvPr/>
          </p:nvSpPr>
          <p:spPr>
            <a:xfrm>
              <a:off x="9913144" y="4887626"/>
              <a:ext cx="1956981" cy="1749213"/>
            </a:xfrm>
            <a:prstGeom prst="rect">
              <a:avLst/>
            </a:prstGeom>
            <a:solidFill>
              <a:srgbClr val="E2FCFE"/>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51" name="Rectangle 50">
              <a:extLst>
                <a:ext uri="{FF2B5EF4-FFF2-40B4-BE49-F238E27FC236}">
                  <a16:creationId xmlns:a16="http://schemas.microsoft.com/office/drawing/2014/main" id="{FB11CF6D-3A61-4CEE-B92B-933A0511E707}"/>
                </a:ext>
              </a:extLst>
            </p:cNvPr>
            <p:cNvSpPr/>
            <p:nvPr/>
          </p:nvSpPr>
          <p:spPr>
            <a:xfrm>
              <a:off x="9977226" y="4987145"/>
              <a:ext cx="1760547" cy="307777"/>
            </a:xfrm>
            <a:prstGeom prst="rect">
              <a:avLst/>
            </a:prstGeom>
          </p:spPr>
          <p:txBody>
            <a:bodyPr wrap="square">
              <a:spAutoFit/>
            </a:bodyPr>
            <a:lstStyle/>
            <a:p>
              <a:pPr algn="ctr"/>
              <a:r>
                <a:rPr lang="en-US" sz="1400" b="1">
                  <a:solidFill>
                    <a:srgbClr val="7030A0"/>
                  </a:solidFill>
                  <a:latin typeface="Segoe UI Semibold"/>
                </a:rPr>
                <a:t>local tools</a:t>
              </a:r>
            </a:p>
          </p:txBody>
        </p:sp>
        <p:sp>
          <p:nvSpPr>
            <p:cNvPr id="52" name="Rectangle 51">
              <a:extLst>
                <a:ext uri="{FF2B5EF4-FFF2-40B4-BE49-F238E27FC236}">
                  <a16:creationId xmlns:a16="http://schemas.microsoft.com/office/drawing/2014/main" id="{F7D322B6-5007-41F9-852E-01D10038725C}"/>
                </a:ext>
              </a:extLst>
            </p:cNvPr>
            <p:cNvSpPr/>
            <p:nvPr/>
          </p:nvSpPr>
          <p:spPr>
            <a:xfrm>
              <a:off x="9966947" y="5491455"/>
              <a:ext cx="1800031" cy="21723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Azure Data Studio</a:t>
              </a:r>
            </a:p>
          </p:txBody>
        </p:sp>
        <p:sp>
          <p:nvSpPr>
            <p:cNvPr id="53" name="Rectangle 52">
              <a:extLst>
                <a:ext uri="{FF2B5EF4-FFF2-40B4-BE49-F238E27FC236}">
                  <a16:creationId xmlns:a16="http://schemas.microsoft.com/office/drawing/2014/main" id="{6F42D25A-B9F3-4A88-8465-BAAE2287DF9D}"/>
                </a:ext>
              </a:extLst>
            </p:cNvPr>
            <p:cNvSpPr/>
            <p:nvPr/>
          </p:nvSpPr>
          <p:spPr>
            <a:xfrm>
              <a:off x="9966947" y="5724611"/>
              <a:ext cx="1800031" cy="18366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4" name="Rectangle 53">
              <a:extLst>
                <a:ext uri="{FF2B5EF4-FFF2-40B4-BE49-F238E27FC236}">
                  <a16:creationId xmlns:a16="http://schemas.microsoft.com/office/drawing/2014/main" id="{B5440B08-7140-41CE-B58C-341967A3765C}"/>
                </a:ext>
              </a:extLst>
            </p:cNvPr>
            <p:cNvSpPr/>
            <p:nvPr/>
          </p:nvSpPr>
          <p:spPr>
            <a:xfrm>
              <a:off x="10355302" y="5711491"/>
              <a:ext cx="1056700" cy="230832"/>
            </a:xfrm>
            <a:prstGeom prst="rect">
              <a:avLst/>
            </a:prstGeom>
          </p:spPr>
          <p:txBody>
            <a:bodyPr wrap="non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K8s Native Tools</a:t>
              </a:r>
            </a:p>
          </p:txBody>
        </p:sp>
        <p:sp>
          <p:nvSpPr>
            <p:cNvPr id="55" name="Rectangle 54">
              <a:extLst>
                <a:ext uri="{FF2B5EF4-FFF2-40B4-BE49-F238E27FC236}">
                  <a16:creationId xmlns:a16="http://schemas.microsoft.com/office/drawing/2014/main" id="{2DE72ED1-DA41-4721-854F-7F67834DCA29}"/>
                </a:ext>
              </a:extLst>
            </p:cNvPr>
            <p:cNvSpPr/>
            <p:nvPr/>
          </p:nvSpPr>
          <p:spPr>
            <a:xfrm>
              <a:off x="9966947" y="5924204"/>
              <a:ext cx="1800031" cy="18366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Windows Admin Center</a:t>
              </a:r>
            </a:p>
          </p:txBody>
        </p:sp>
        <p:cxnSp>
          <p:nvCxnSpPr>
            <p:cNvPr id="56" name="Straight Arrow Connector 55">
              <a:extLst>
                <a:ext uri="{FF2B5EF4-FFF2-40B4-BE49-F238E27FC236}">
                  <a16:creationId xmlns:a16="http://schemas.microsoft.com/office/drawing/2014/main" id="{18591C8F-4BE5-4CDF-B03E-7373B3C6D3CE}"/>
                </a:ext>
              </a:extLst>
            </p:cNvPr>
            <p:cNvCxnSpPr>
              <a:cxnSpLocks/>
            </p:cNvCxnSpPr>
            <p:nvPr/>
          </p:nvCxnSpPr>
          <p:spPr>
            <a:xfrm flipH="1">
              <a:off x="8451850" y="5342859"/>
              <a:ext cx="1531788"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136E9D7-AA3F-475C-BFB9-7E8655B1388E}"/>
                </a:ext>
              </a:extLst>
            </p:cNvPr>
            <p:cNvSpPr/>
            <p:nvPr/>
          </p:nvSpPr>
          <p:spPr>
            <a:xfrm>
              <a:off x="9966947" y="6133736"/>
              <a:ext cx="1800031" cy="18366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System center suite</a:t>
              </a:r>
            </a:p>
          </p:txBody>
        </p:sp>
        <p:sp>
          <p:nvSpPr>
            <p:cNvPr id="44" name="Rectangle 43">
              <a:extLst>
                <a:ext uri="{FF2B5EF4-FFF2-40B4-BE49-F238E27FC236}">
                  <a16:creationId xmlns:a16="http://schemas.microsoft.com/office/drawing/2014/main" id="{CC4AC972-3E99-43AE-9BB9-74576E25C6A8}"/>
                </a:ext>
              </a:extLst>
            </p:cNvPr>
            <p:cNvSpPr/>
            <p:nvPr/>
          </p:nvSpPr>
          <p:spPr>
            <a:xfrm>
              <a:off x="9966947" y="6343269"/>
              <a:ext cx="1800031" cy="18366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mn-cs"/>
                </a:rPr>
                <a:t>Server management tools</a:t>
              </a:r>
            </a:p>
          </p:txBody>
        </p:sp>
      </p:grpSp>
      <p:grpSp>
        <p:nvGrpSpPr>
          <p:cNvPr id="49" name="Group 48">
            <a:extLst>
              <a:ext uri="{FF2B5EF4-FFF2-40B4-BE49-F238E27FC236}">
                <a16:creationId xmlns:a16="http://schemas.microsoft.com/office/drawing/2014/main" id="{410282D3-0719-4D52-A3B0-FB0679B2ADEE}"/>
              </a:ext>
            </a:extLst>
          </p:cNvPr>
          <p:cNvGrpSpPr/>
          <p:nvPr/>
        </p:nvGrpSpPr>
        <p:grpSpPr>
          <a:xfrm>
            <a:off x="262300" y="3488812"/>
            <a:ext cx="1135640" cy="1209504"/>
            <a:chOff x="324354" y="3133565"/>
            <a:chExt cx="1135640" cy="1129080"/>
          </a:xfrm>
        </p:grpSpPr>
        <p:sp>
          <p:nvSpPr>
            <p:cNvPr id="57" name="Rectangle 56">
              <a:extLst>
                <a:ext uri="{FF2B5EF4-FFF2-40B4-BE49-F238E27FC236}">
                  <a16:creationId xmlns:a16="http://schemas.microsoft.com/office/drawing/2014/main" id="{20DC7171-8D29-4826-9C53-B9C9EB5BA5F6}"/>
                </a:ext>
              </a:extLst>
            </p:cNvPr>
            <p:cNvSpPr/>
            <p:nvPr/>
          </p:nvSpPr>
          <p:spPr>
            <a:xfrm>
              <a:off x="324354" y="3183435"/>
              <a:ext cx="1135640" cy="107921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prstClr val="black"/>
                  </a:solidFill>
                  <a:latin typeface="Segoe UI"/>
                </a:rPr>
                <a:t>Azure Customers</a:t>
              </a:r>
            </a:p>
          </p:txBody>
        </p:sp>
        <p:pic>
          <p:nvPicPr>
            <p:cNvPr id="58" name="Graphic 57" descr="Users">
              <a:extLst>
                <a:ext uri="{FF2B5EF4-FFF2-40B4-BE49-F238E27FC236}">
                  <a16:creationId xmlns:a16="http://schemas.microsoft.com/office/drawing/2014/main" id="{3A3D014A-3126-4A08-86AF-2A3DD25962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8664" y="3133565"/>
              <a:ext cx="708280" cy="708280"/>
            </a:xfrm>
            <a:prstGeom prst="rect">
              <a:avLst/>
            </a:prstGeom>
          </p:spPr>
        </p:pic>
      </p:grpSp>
      <p:cxnSp>
        <p:nvCxnSpPr>
          <p:cNvPr id="59" name="Straight Arrow Connector 58">
            <a:extLst>
              <a:ext uri="{FF2B5EF4-FFF2-40B4-BE49-F238E27FC236}">
                <a16:creationId xmlns:a16="http://schemas.microsoft.com/office/drawing/2014/main" id="{ACB97C7E-B797-403F-99A1-76F9B3568711}"/>
              </a:ext>
            </a:extLst>
          </p:cNvPr>
          <p:cNvCxnSpPr>
            <a:cxnSpLocks/>
            <a:stCxn id="60" idx="1"/>
            <a:endCxn id="57" idx="3"/>
          </p:cNvCxnSpPr>
          <p:nvPr/>
        </p:nvCxnSpPr>
        <p:spPr>
          <a:xfrm flipH="1">
            <a:off x="1397940" y="4118245"/>
            <a:ext cx="381473" cy="203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8BA8F1D-25C2-4E0D-8FF6-0B98DB0906A9}"/>
              </a:ext>
            </a:extLst>
          </p:cNvPr>
          <p:cNvSpPr/>
          <p:nvPr/>
        </p:nvSpPr>
        <p:spPr>
          <a:xfrm>
            <a:off x="1779413" y="1708974"/>
            <a:ext cx="1532255" cy="481854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a:solidFill>
                  <a:prstClr val="black"/>
                </a:solidFill>
                <a:latin typeface="Segoe UI"/>
              </a:rPr>
              <a:t>Tools and experiences</a:t>
            </a:r>
          </a:p>
          <a:p>
            <a:pPr algn="ctr"/>
            <a:endParaRPr lang="en-US" sz="1400">
              <a:solidFill>
                <a:prstClr val="black"/>
              </a:solidFill>
              <a:latin typeface="Segoe UI"/>
            </a:endParaRPr>
          </a:p>
          <a:p>
            <a:pPr algn="ctr"/>
            <a:r>
              <a:rPr lang="en-US" sz="1400">
                <a:solidFill>
                  <a:srgbClr val="0078D4"/>
                </a:solidFill>
              </a:rPr>
              <a:t>Portal </a:t>
            </a:r>
          </a:p>
          <a:p>
            <a:pPr algn="ctr"/>
            <a:r>
              <a:rPr lang="en-US" sz="1400">
                <a:solidFill>
                  <a:srgbClr val="0078D4"/>
                </a:solidFill>
              </a:rPr>
              <a:t> Shell </a:t>
            </a:r>
          </a:p>
          <a:p>
            <a:pPr algn="ctr"/>
            <a:r>
              <a:rPr lang="en-US" sz="1400">
                <a:solidFill>
                  <a:srgbClr val="0078D4"/>
                </a:solidFill>
              </a:rPr>
              <a:t>Bash </a:t>
            </a:r>
          </a:p>
          <a:p>
            <a:pPr algn="ctr"/>
            <a:r>
              <a:rPr lang="en-US" sz="1400">
                <a:solidFill>
                  <a:srgbClr val="0078D4"/>
                </a:solidFill>
              </a:rPr>
              <a:t>CLI </a:t>
            </a:r>
          </a:p>
          <a:p>
            <a:pPr algn="ctr"/>
            <a:r>
              <a:rPr lang="en-US" sz="1400">
                <a:solidFill>
                  <a:srgbClr val="0078D4"/>
                </a:solidFill>
              </a:rPr>
              <a:t>Ecosystem</a:t>
            </a:r>
          </a:p>
          <a:p>
            <a:pPr algn="ctr"/>
            <a:r>
              <a:rPr lang="en-US" sz="1400">
                <a:solidFill>
                  <a:srgbClr val="0078D4"/>
                </a:solidFill>
              </a:rPr>
              <a:t>Marketplace</a:t>
            </a:r>
          </a:p>
          <a:p>
            <a:pPr algn="ctr"/>
            <a:endParaRPr lang="en-US" sz="1400">
              <a:solidFill>
                <a:prstClr val="black"/>
              </a:solidFill>
              <a:latin typeface="Segoe UI"/>
            </a:endParaRPr>
          </a:p>
          <a:p>
            <a:pPr algn="ctr"/>
            <a:endParaRPr lang="en-US" sz="1400">
              <a:solidFill>
                <a:prstClr val="black"/>
              </a:solidFill>
              <a:latin typeface="Segoe UI"/>
            </a:endParaRPr>
          </a:p>
        </p:txBody>
      </p:sp>
      <p:pic>
        <p:nvPicPr>
          <p:cNvPr id="61" name="Picture 60" descr="A screenshot of a computer&#10;&#10;Description automatically generated">
            <a:extLst>
              <a:ext uri="{FF2B5EF4-FFF2-40B4-BE49-F238E27FC236}">
                <a16:creationId xmlns:a16="http://schemas.microsoft.com/office/drawing/2014/main" id="{E01598A1-98FE-4636-BE52-A51C22E810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8087" y="3941139"/>
            <a:ext cx="1294907" cy="780266"/>
          </a:xfrm>
          <a:prstGeom prst="rect">
            <a:avLst/>
          </a:prstGeom>
        </p:spPr>
      </p:pic>
      <p:pic>
        <p:nvPicPr>
          <p:cNvPr id="62" name="Picture 61" descr="A screenshot of a cell phone&#10;&#10;Description automatically generated">
            <a:extLst>
              <a:ext uri="{FF2B5EF4-FFF2-40B4-BE49-F238E27FC236}">
                <a16:creationId xmlns:a16="http://schemas.microsoft.com/office/drawing/2014/main" id="{9071F796-72D8-4B17-A1D2-B4E01777D2F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30224" y="4942326"/>
            <a:ext cx="1030631" cy="1167802"/>
          </a:xfrm>
          <a:prstGeom prst="rect">
            <a:avLst/>
          </a:prstGeom>
        </p:spPr>
      </p:pic>
    </p:spTree>
    <p:extLst>
      <p:ext uri="{BB962C8B-B14F-4D97-AF65-F5344CB8AC3E}">
        <p14:creationId xmlns:p14="http://schemas.microsoft.com/office/powerpoint/2010/main" val="227380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8EF40-057C-46F5-BA3C-1F11FCF7A63B}"/>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Key takeaways for Azure Arc for servers</a:t>
            </a:r>
          </a:p>
        </p:txBody>
      </p:sp>
      <p:graphicFrame>
        <p:nvGraphicFramePr>
          <p:cNvPr id="12" name="Content Placeholder 2">
            <a:extLst>
              <a:ext uri="{FF2B5EF4-FFF2-40B4-BE49-F238E27FC236}">
                <a16:creationId xmlns:a16="http://schemas.microsoft.com/office/drawing/2014/main" id="{C68B957F-926F-4D0C-8E9F-F144FAD6D8DA}"/>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6849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B56D1-3F5B-4A5F-A757-BCEDA0263E8F}"/>
              </a:ext>
            </a:extLst>
          </p:cNvPr>
          <p:cNvSpPr>
            <a:spLocks noGrp="1"/>
          </p:cNvSpPr>
          <p:nvPr>
            <p:ph type="title"/>
          </p:nvPr>
        </p:nvSpPr>
        <p:spPr/>
        <p:txBody>
          <a:bodyPr/>
          <a:lstStyle/>
          <a:p>
            <a:r>
              <a:rPr lang="en-US" dirty="0"/>
              <a:t>Azure Arc</a:t>
            </a:r>
          </a:p>
        </p:txBody>
      </p:sp>
      <p:sp>
        <p:nvSpPr>
          <p:cNvPr id="69" name="TextBox 68">
            <a:extLst>
              <a:ext uri="{FF2B5EF4-FFF2-40B4-BE49-F238E27FC236}">
                <a16:creationId xmlns:a16="http://schemas.microsoft.com/office/drawing/2014/main" id="{F6512433-254A-4ADA-9EFF-28CDBD668EAD}"/>
              </a:ext>
            </a:extLst>
          </p:cNvPr>
          <p:cNvSpPr txBox="1"/>
          <p:nvPr/>
        </p:nvSpPr>
        <p:spPr>
          <a:xfrm>
            <a:off x="9378111" y="1969103"/>
            <a:ext cx="2231277" cy="429993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70" name="TextBox 69">
            <a:extLst>
              <a:ext uri="{FF2B5EF4-FFF2-40B4-BE49-F238E27FC236}">
                <a16:creationId xmlns:a16="http://schemas.microsoft.com/office/drawing/2014/main" id="{2CA879CA-2505-447B-BC0A-730B43F88A49}"/>
              </a:ext>
            </a:extLst>
          </p:cNvPr>
          <p:cNvSpPr txBox="1"/>
          <p:nvPr/>
        </p:nvSpPr>
        <p:spPr>
          <a:xfrm>
            <a:off x="2873305" y="1436688"/>
            <a:ext cx="2313496" cy="483235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71" name="Rectangle 70">
            <a:extLst>
              <a:ext uri="{FF2B5EF4-FFF2-40B4-BE49-F238E27FC236}">
                <a16:creationId xmlns:a16="http://schemas.microsoft.com/office/drawing/2014/main" id="{C253915D-EF11-4F01-8D75-88B8CF5FFDC4}"/>
              </a:ext>
            </a:extLst>
          </p:cNvPr>
          <p:cNvSpPr/>
          <p:nvPr/>
        </p:nvSpPr>
        <p:spPr>
          <a:xfrm>
            <a:off x="3216466" y="1969648"/>
            <a:ext cx="1627175" cy="4060251"/>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72" name="TextBox 71">
            <a:extLst>
              <a:ext uri="{FF2B5EF4-FFF2-40B4-BE49-F238E27FC236}">
                <a16:creationId xmlns:a16="http://schemas.microsoft.com/office/drawing/2014/main" id="{ECAE01A9-2792-4B22-9F81-AADD7672A2C5}"/>
              </a:ext>
            </a:extLst>
          </p:cNvPr>
          <p:cNvSpPr txBox="1"/>
          <p:nvPr/>
        </p:nvSpPr>
        <p:spPr>
          <a:xfrm>
            <a:off x="589845" y="1969103"/>
            <a:ext cx="1440771" cy="155478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73" name="Rectangle 72">
            <a:extLst>
              <a:ext uri="{FF2B5EF4-FFF2-40B4-BE49-F238E27FC236}">
                <a16:creationId xmlns:a16="http://schemas.microsoft.com/office/drawing/2014/main" id="{E44D0706-92CA-479A-B91E-57903DC0A7E8}"/>
              </a:ext>
            </a:extLst>
          </p:cNvPr>
          <p:cNvSpPr/>
          <p:nvPr/>
        </p:nvSpPr>
        <p:spPr>
          <a:xfrm>
            <a:off x="589844" y="2078008"/>
            <a:ext cx="1440772" cy="4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Management experiences</a:t>
            </a:r>
          </a:p>
        </p:txBody>
      </p:sp>
      <p:sp>
        <p:nvSpPr>
          <p:cNvPr id="74" name="TextBox 73">
            <a:extLst>
              <a:ext uri="{FF2B5EF4-FFF2-40B4-BE49-F238E27FC236}">
                <a16:creationId xmlns:a16="http://schemas.microsoft.com/office/drawing/2014/main" id="{38567B8F-63A7-40D8-AD4E-F4E72E2F613F}"/>
              </a:ext>
            </a:extLst>
          </p:cNvPr>
          <p:cNvSpPr txBox="1"/>
          <p:nvPr/>
        </p:nvSpPr>
        <p:spPr>
          <a:xfrm>
            <a:off x="670150" y="2613249"/>
            <a:ext cx="1280160" cy="230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000">
                <a:solidFill>
                  <a:schemeClr val="bg1"/>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1"/>
                </a:solidFill>
              </a:rPr>
              <a:t>Azure Portal</a:t>
            </a:r>
          </a:p>
        </p:txBody>
      </p:sp>
      <p:sp>
        <p:nvSpPr>
          <p:cNvPr id="75" name="TextBox 74">
            <a:extLst>
              <a:ext uri="{FF2B5EF4-FFF2-40B4-BE49-F238E27FC236}">
                <a16:creationId xmlns:a16="http://schemas.microsoft.com/office/drawing/2014/main" id="{E1B5BF7A-9A87-4DAD-8089-1F7F0506D208}"/>
              </a:ext>
            </a:extLst>
          </p:cNvPr>
          <p:cNvSpPr txBox="1"/>
          <p:nvPr/>
        </p:nvSpPr>
        <p:spPr>
          <a:xfrm>
            <a:off x="670150" y="2918972"/>
            <a:ext cx="1280160" cy="230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0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Azure CLI</a:t>
            </a:r>
          </a:p>
        </p:txBody>
      </p:sp>
      <p:sp>
        <p:nvSpPr>
          <p:cNvPr id="76" name="TextBox 75">
            <a:extLst>
              <a:ext uri="{FF2B5EF4-FFF2-40B4-BE49-F238E27FC236}">
                <a16:creationId xmlns:a16="http://schemas.microsoft.com/office/drawing/2014/main" id="{442DC4A1-808B-4BD7-A981-C5DE5A4BFF9F}"/>
              </a:ext>
            </a:extLst>
          </p:cNvPr>
          <p:cNvSpPr txBox="1"/>
          <p:nvPr/>
        </p:nvSpPr>
        <p:spPr>
          <a:xfrm>
            <a:off x="670150" y="3224695"/>
            <a:ext cx="1280160" cy="2308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0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Azure SDK</a:t>
            </a:r>
          </a:p>
        </p:txBody>
      </p:sp>
      <p:sp>
        <p:nvSpPr>
          <p:cNvPr id="77" name="Rectangle 76">
            <a:extLst>
              <a:ext uri="{FF2B5EF4-FFF2-40B4-BE49-F238E27FC236}">
                <a16:creationId xmlns:a16="http://schemas.microsoft.com/office/drawing/2014/main" id="{28250B10-4A5D-48EB-B30A-BA019FB7C6F5}"/>
              </a:ext>
            </a:extLst>
          </p:cNvPr>
          <p:cNvSpPr/>
          <p:nvPr/>
        </p:nvSpPr>
        <p:spPr>
          <a:xfrm>
            <a:off x="785178" y="5932269"/>
            <a:ext cx="1023937" cy="307777"/>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wrap="square" t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Segoe UI Semibold"/>
                <a:ea typeface="+mn-ea"/>
                <a:cs typeface="+mn-cs"/>
              </a:rPr>
              <a:t>Azure Arc technologies</a:t>
            </a:r>
          </a:p>
        </p:txBody>
      </p:sp>
      <p:grpSp>
        <p:nvGrpSpPr>
          <p:cNvPr id="7" name="Group 6">
            <a:extLst>
              <a:ext uri="{FF2B5EF4-FFF2-40B4-BE49-F238E27FC236}">
                <a16:creationId xmlns:a16="http://schemas.microsoft.com/office/drawing/2014/main" id="{56A7FD2F-0B88-4D63-B221-04E810311492}"/>
              </a:ext>
            </a:extLst>
          </p:cNvPr>
          <p:cNvGrpSpPr/>
          <p:nvPr/>
        </p:nvGrpSpPr>
        <p:grpSpPr>
          <a:xfrm>
            <a:off x="3737251" y="1508492"/>
            <a:ext cx="585604" cy="437196"/>
            <a:chOff x="3737251" y="1508492"/>
            <a:chExt cx="585604" cy="437196"/>
          </a:xfrm>
        </p:grpSpPr>
        <p:sp>
          <p:nvSpPr>
            <p:cNvPr id="78" name="Freeform 46">
              <a:extLst>
                <a:ext uri="{FF2B5EF4-FFF2-40B4-BE49-F238E27FC236}">
                  <a16:creationId xmlns:a16="http://schemas.microsoft.com/office/drawing/2014/main" id="{9C2E20AF-A06C-453F-ADA2-9E9A0889AD9D}"/>
                </a:ext>
              </a:extLst>
            </p:cNvPr>
            <p:cNvSpPr>
              <a:spLocks/>
            </p:cNvSpPr>
            <p:nvPr/>
          </p:nvSpPr>
          <p:spPr bwMode="auto">
            <a:xfrm>
              <a:off x="3867240" y="1508492"/>
              <a:ext cx="325626" cy="197514"/>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9" name="Rectangle 78">
              <a:extLst>
                <a:ext uri="{FF2B5EF4-FFF2-40B4-BE49-F238E27FC236}">
                  <a16:creationId xmlns:a16="http://schemas.microsoft.com/office/drawing/2014/main" id="{E06CDC0B-DABA-4F30-88D3-53639195EC3C}"/>
                </a:ext>
              </a:extLst>
            </p:cNvPr>
            <p:cNvSpPr/>
            <p:nvPr/>
          </p:nvSpPr>
          <p:spPr>
            <a:xfrm>
              <a:off x="3737251" y="1669478"/>
              <a:ext cx="585604" cy="2762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Azure</a:t>
              </a:r>
            </a:p>
          </p:txBody>
        </p:sp>
      </p:grpSp>
      <p:sp>
        <p:nvSpPr>
          <p:cNvPr id="80" name="Rectangle 79">
            <a:extLst>
              <a:ext uri="{FF2B5EF4-FFF2-40B4-BE49-F238E27FC236}">
                <a16:creationId xmlns:a16="http://schemas.microsoft.com/office/drawing/2014/main" id="{B1E63C44-A0EE-4E4C-A7FE-0A20D665B413}"/>
              </a:ext>
            </a:extLst>
          </p:cNvPr>
          <p:cNvSpPr/>
          <p:nvPr/>
        </p:nvSpPr>
        <p:spPr>
          <a:xfrm>
            <a:off x="3528211" y="2811121"/>
            <a:ext cx="985496"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latin typeface="Segoe UI"/>
                <a:cs typeface="Segoe UI" pitchFamily="34" charset="0"/>
              </a:rPr>
              <a:t>Identity</a:t>
            </a:r>
          </a:p>
        </p:txBody>
      </p:sp>
      <p:sp>
        <p:nvSpPr>
          <p:cNvPr id="81" name="Rectangle 80">
            <a:extLst>
              <a:ext uri="{FF2B5EF4-FFF2-40B4-BE49-F238E27FC236}">
                <a16:creationId xmlns:a16="http://schemas.microsoft.com/office/drawing/2014/main" id="{1CDCC0BF-9B1B-4965-8235-1A1A4A1280F2}"/>
              </a:ext>
            </a:extLst>
          </p:cNvPr>
          <p:cNvSpPr/>
          <p:nvPr/>
        </p:nvSpPr>
        <p:spPr>
          <a:xfrm>
            <a:off x="3528211" y="3340111"/>
            <a:ext cx="985496"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RBAC</a:t>
            </a:r>
          </a:p>
        </p:txBody>
      </p:sp>
      <p:sp>
        <p:nvSpPr>
          <p:cNvPr id="82" name="Rectangle 81">
            <a:extLst>
              <a:ext uri="{FF2B5EF4-FFF2-40B4-BE49-F238E27FC236}">
                <a16:creationId xmlns:a16="http://schemas.microsoft.com/office/drawing/2014/main" id="{389F16DF-2E20-4F1D-85B8-9DD83A7EFE4F}"/>
              </a:ext>
            </a:extLst>
          </p:cNvPr>
          <p:cNvSpPr/>
          <p:nvPr/>
        </p:nvSpPr>
        <p:spPr>
          <a:xfrm>
            <a:off x="3528211" y="3869101"/>
            <a:ext cx="985496" cy="32591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Policy</a:t>
            </a:r>
          </a:p>
        </p:txBody>
      </p:sp>
      <p:sp>
        <p:nvSpPr>
          <p:cNvPr id="83" name="Rectangle 82">
            <a:extLst>
              <a:ext uri="{FF2B5EF4-FFF2-40B4-BE49-F238E27FC236}">
                <a16:creationId xmlns:a16="http://schemas.microsoft.com/office/drawing/2014/main" id="{C9C80D61-6E92-4DAC-A867-3843B6D0661E}"/>
              </a:ext>
            </a:extLst>
          </p:cNvPr>
          <p:cNvSpPr/>
          <p:nvPr/>
        </p:nvSpPr>
        <p:spPr>
          <a:xfrm>
            <a:off x="3528211" y="4388340"/>
            <a:ext cx="985495"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Index</a:t>
            </a:r>
          </a:p>
        </p:txBody>
      </p:sp>
      <p:sp>
        <p:nvSpPr>
          <p:cNvPr id="84" name="Rectangle 83">
            <a:extLst>
              <a:ext uri="{FF2B5EF4-FFF2-40B4-BE49-F238E27FC236}">
                <a16:creationId xmlns:a16="http://schemas.microsoft.com/office/drawing/2014/main" id="{66FF176D-B63C-4490-B17C-3EA369C71752}"/>
              </a:ext>
            </a:extLst>
          </p:cNvPr>
          <p:cNvSpPr/>
          <p:nvPr/>
        </p:nvSpPr>
        <p:spPr>
          <a:xfrm>
            <a:off x="3528211" y="4917330"/>
            <a:ext cx="985495"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Groups</a:t>
            </a:r>
          </a:p>
        </p:txBody>
      </p:sp>
      <p:sp>
        <p:nvSpPr>
          <p:cNvPr id="85" name="Rectangle 84">
            <a:extLst>
              <a:ext uri="{FF2B5EF4-FFF2-40B4-BE49-F238E27FC236}">
                <a16:creationId xmlns:a16="http://schemas.microsoft.com/office/drawing/2014/main" id="{15DCB3B5-293F-443C-833A-768A731BF43C}"/>
              </a:ext>
            </a:extLst>
          </p:cNvPr>
          <p:cNvSpPr/>
          <p:nvPr/>
        </p:nvSpPr>
        <p:spPr>
          <a:xfrm>
            <a:off x="3528210" y="5446321"/>
            <a:ext cx="985494"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Etc.</a:t>
            </a:r>
          </a:p>
        </p:txBody>
      </p:sp>
      <p:sp>
        <p:nvSpPr>
          <p:cNvPr id="86" name="Rectangle 85">
            <a:extLst>
              <a:ext uri="{FF2B5EF4-FFF2-40B4-BE49-F238E27FC236}">
                <a16:creationId xmlns:a16="http://schemas.microsoft.com/office/drawing/2014/main" id="{CFDF588A-32F5-43F4-B007-8DD6B7AD3DC0}"/>
              </a:ext>
            </a:extLst>
          </p:cNvPr>
          <p:cNvSpPr/>
          <p:nvPr/>
        </p:nvSpPr>
        <p:spPr>
          <a:xfrm>
            <a:off x="3387098" y="2137349"/>
            <a:ext cx="1285911" cy="46035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Azure Resource Manager</a:t>
            </a:r>
          </a:p>
        </p:txBody>
      </p:sp>
      <p:sp>
        <p:nvSpPr>
          <p:cNvPr id="87" name="Rectangle 86">
            <a:extLst>
              <a:ext uri="{FF2B5EF4-FFF2-40B4-BE49-F238E27FC236}">
                <a16:creationId xmlns:a16="http://schemas.microsoft.com/office/drawing/2014/main" id="{BDA3315C-DCBC-4C3B-9C78-C3D1926F7235}"/>
              </a:ext>
            </a:extLst>
          </p:cNvPr>
          <p:cNvSpPr/>
          <p:nvPr/>
        </p:nvSpPr>
        <p:spPr>
          <a:xfrm>
            <a:off x="4620976" y="3096542"/>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a:cs typeface="Segoe UI" pitchFamily="34" charset="0"/>
              </a:rPr>
              <a:t>Azure Arc data RP</a:t>
            </a:r>
          </a:p>
        </p:txBody>
      </p:sp>
      <p:sp>
        <p:nvSpPr>
          <p:cNvPr id="88" name="Rectangle 87">
            <a:extLst>
              <a:ext uri="{FF2B5EF4-FFF2-40B4-BE49-F238E27FC236}">
                <a16:creationId xmlns:a16="http://schemas.microsoft.com/office/drawing/2014/main" id="{BEF9F841-046A-4AEF-9AE2-BC35723DECB8}"/>
              </a:ext>
            </a:extLst>
          </p:cNvPr>
          <p:cNvSpPr/>
          <p:nvPr/>
        </p:nvSpPr>
        <p:spPr>
          <a:xfrm>
            <a:off x="4620976" y="3719049"/>
            <a:ext cx="898260"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latin typeface="Segoe UI"/>
                <a:cs typeface="Segoe UI" pitchFamily="34" charset="0"/>
              </a:rPr>
              <a:t>Container registry</a:t>
            </a:r>
          </a:p>
        </p:txBody>
      </p:sp>
      <p:sp>
        <p:nvSpPr>
          <p:cNvPr id="89" name="Rectangle 88">
            <a:extLst>
              <a:ext uri="{FF2B5EF4-FFF2-40B4-BE49-F238E27FC236}">
                <a16:creationId xmlns:a16="http://schemas.microsoft.com/office/drawing/2014/main" id="{F81E2E07-0336-4235-9987-1E19560906D1}"/>
              </a:ext>
            </a:extLst>
          </p:cNvPr>
          <p:cNvSpPr/>
          <p:nvPr/>
        </p:nvSpPr>
        <p:spPr>
          <a:xfrm>
            <a:off x="4620976" y="4341556"/>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Arc K8s RP</a:t>
            </a:r>
          </a:p>
        </p:txBody>
      </p:sp>
      <p:sp>
        <p:nvSpPr>
          <p:cNvPr id="90" name="Rectangle 89">
            <a:extLst>
              <a:ext uri="{FF2B5EF4-FFF2-40B4-BE49-F238E27FC236}">
                <a16:creationId xmlns:a16="http://schemas.microsoft.com/office/drawing/2014/main" id="{2DD62BE5-107D-48A7-AC56-B9688538754E}"/>
              </a:ext>
            </a:extLst>
          </p:cNvPr>
          <p:cNvSpPr/>
          <p:nvPr/>
        </p:nvSpPr>
        <p:spPr>
          <a:xfrm>
            <a:off x="4620976" y="5095985"/>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Arc server RP</a:t>
            </a:r>
          </a:p>
        </p:txBody>
      </p:sp>
      <p:sp>
        <p:nvSpPr>
          <p:cNvPr id="91" name="TextBox 90">
            <a:extLst>
              <a:ext uri="{FF2B5EF4-FFF2-40B4-BE49-F238E27FC236}">
                <a16:creationId xmlns:a16="http://schemas.microsoft.com/office/drawing/2014/main" id="{52FB7B8C-07D1-43A7-B28F-64BCA92A8EC3}"/>
              </a:ext>
            </a:extLst>
          </p:cNvPr>
          <p:cNvSpPr txBox="1"/>
          <p:nvPr/>
        </p:nvSpPr>
        <p:spPr>
          <a:xfrm>
            <a:off x="6077533" y="1436689"/>
            <a:ext cx="2932922" cy="4820786"/>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sz="1200" b="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sp>
        <p:nvSpPr>
          <p:cNvPr id="92" name="Rectangle 91">
            <a:extLst>
              <a:ext uri="{FF2B5EF4-FFF2-40B4-BE49-F238E27FC236}">
                <a16:creationId xmlns:a16="http://schemas.microsoft.com/office/drawing/2014/main" id="{CA3BB9E5-08F0-493C-BC28-B041CEED9A48}"/>
              </a:ext>
            </a:extLst>
          </p:cNvPr>
          <p:cNvSpPr/>
          <p:nvPr/>
        </p:nvSpPr>
        <p:spPr>
          <a:xfrm>
            <a:off x="6433897" y="1969103"/>
            <a:ext cx="2300996" cy="985919"/>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93" name="Rectangle 92">
            <a:extLst>
              <a:ext uri="{FF2B5EF4-FFF2-40B4-BE49-F238E27FC236}">
                <a16:creationId xmlns:a16="http://schemas.microsoft.com/office/drawing/2014/main" id="{92BFF0D3-FFDB-4315-9225-DE1FA9F515CB}"/>
              </a:ext>
            </a:extLst>
          </p:cNvPr>
          <p:cNvSpPr/>
          <p:nvPr/>
        </p:nvSpPr>
        <p:spPr>
          <a:xfrm>
            <a:off x="6777671" y="2014934"/>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Azure Data Services</a:t>
            </a:r>
          </a:p>
        </p:txBody>
      </p:sp>
      <p:sp>
        <p:nvSpPr>
          <p:cNvPr id="94" name="Rectangle 93">
            <a:extLst>
              <a:ext uri="{FF2B5EF4-FFF2-40B4-BE49-F238E27FC236}">
                <a16:creationId xmlns:a16="http://schemas.microsoft.com/office/drawing/2014/main" id="{A7FCCC76-9B5F-408D-B291-7FC6F6B2D6C8}"/>
              </a:ext>
            </a:extLst>
          </p:cNvPr>
          <p:cNvSpPr/>
          <p:nvPr/>
        </p:nvSpPr>
        <p:spPr>
          <a:xfrm>
            <a:off x="7654029" y="2321011"/>
            <a:ext cx="1080864" cy="49244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Wave 1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SQL</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PostgreSQL</a:t>
            </a:r>
          </a:p>
        </p:txBody>
      </p:sp>
      <p:sp>
        <p:nvSpPr>
          <p:cNvPr id="95" name="Rectangle 94">
            <a:extLst>
              <a:ext uri="{FF2B5EF4-FFF2-40B4-BE49-F238E27FC236}">
                <a16:creationId xmlns:a16="http://schemas.microsoft.com/office/drawing/2014/main" id="{1CEEDF34-254D-4E23-ACEC-59D93ED27882}"/>
              </a:ext>
            </a:extLst>
          </p:cNvPr>
          <p:cNvSpPr/>
          <p:nvPr/>
        </p:nvSpPr>
        <p:spPr>
          <a:xfrm>
            <a:off x="6433177" y="3093793"/>
            <a:ext cx="2300996" cy="31820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Arc data controller</a:t>
            </a:r>
          </a:p>
        </p:txBody>
      </p:sp>
      <p:sp>
        <p:nvSpPr>
          <p:cNvPr id="96" name="Rectangle 95">
            <a:extLst>
              <a:ext uri="{FF2B5EF4-FFF2-40B4-BE49-F238E27FC236}">
                <a16:creationId xmlns:a16="http://schemas.microsoft.com/office/drawing/2014/main" id="{25A034B5-78EF-4A7B-B357-53D31C0D47A4}"/>
              </a:ext>
            </a:extLst>
          </p:cNvPr>
          <p:cNvSpPr/>
          <p:nvPr/>
        </p:nvSpPr>
        <p:spPr>
          <a:xfrm>
            <a:off x="6433897" y="3523891"/>
            <a:ext cx="2300996" cy="1337813"/>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97" name="Rectangle 96">
            <a:extLst>
              <a:ext uri="{FF2B5EF4-FFF2-40B4-BE49-F238E27FC236}">
                <a16:creationId xmlns:a16="http://schemas.microsoft.com/office/drawing/2014/main" id="{A524F8B3-5695-4B78-81A5-52F88379F651}"/>
              </a:ext>
            </a:extLst>
          </p:cNvPr>
          <p:cNvSpPr/>
          <p:nvPr/>
        </p:nvSpPr>
        <p:spPr>
          <a:xfrm>
            <a:off x="6561828" y="3595080"/>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Kubernetes</a:t>
            </a:r>
          </a:p>
        </p:txBody>
      </p:sp>
      <p:sp>
        <p:nvSpPr>
          <p:cNvPr id="98" name="Rectangle 97">
            <a:extLst>
              <a:ext uri="{FF2B5EF4-FFF2-40B4-BE49-F238E27FC236}">
                <a16:creationId xmlns:a16="http://schemas.microsoft.com/office/drawing/2014/main" id="{BE4B26FA-C1B5-45EB-9849-AA2EFEF36D18}"/>
              </a:ext>
            </a:extLst>
          </p:cNvPr>
          <p:cNvSpPr/>
          <p:nvPr/>
        </p:nvSpPr>
        <p:spPr>
          <a:xfrm>
            <a:off x="7692818" y="3893426"/>
            <a:ext cx="896304" cy="335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PaaS Control</a:t>
            </a:r>
          </a:p>
        </p:txBody>
      </p:sp>
      <p:sp>
        <p:nvSpPr>
          <p:cNvPr id="101" name="Rectangle 100">
            <a:extLst>
              <a:ext uri="{FF2B5EF4-FFF2-40B4-BE49-F238E27FC236}">
                <a16:creationId xmlns:a16="http://schemas.microsoft.com/office/drawing/2014/main" id="{825DB86A-037A-4D88-AE13-743DCA9DAD46}"/>
              </a:ext>
            </a:extLst>
          </p:cNvPr>
          <p:cNvSpPr/>
          <p:nvPr/>
        </p:nvSpPr>
        <p:spPr>
          <a:xfrm>
            <a:off x="7692818" y="4325977"/>
            <a:ext cx="896304" cy="33518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gradFill>
                  <a:gsLst>
                    <a:gs pos="0">
                      <a:srgbClr val="FFFFFF"/>
                    </a:gs>
                    <a:gs pos="100000">
                      <a:srgbClr val="FFFFFF"/>
                    </a:gs>
                  </a:gsLst>
                  <a:lin ang="5400000" scaled="0"/>
                </a:gradFill>
                <a:latin typeface="Segoe UI"/>
                <a:cs typeface="Segoe UI" pitchFamily="34" charset="0"/>
              </a:rPr>
              <a:t>K8s Cluster</a:t>
            </a:r>
          </a:p>
        </p:txBody>
      </p:sp>
      <p:sp>
        <p:nvSpPr>
          <p:cNvPr id="102" name="Rectangle 101">
            <a:extLst>
              <a:ext uri="{FF2B5EF4-FFF2-40B4-BE49-F238E27FC236}">
                <a16:creationId xmlns:a16="http://schemas.microsoft.com/office/drawing/2014/main" id="{82527F8A-D847-42A5-9550-DBDB8DB5EE60}"/>
              </a:ext>
            </a:extLst>
          </p:cNvPr>
          <p:cNvSpPr/>
          <p:nvPr/>
        </p:nvSpPr>
        <p:spPr>
          <a:xfrm>
            <a:off x="6650807" y="2373300"/>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a:solidFill>
                  <a:schemeClr val="bg1"/>
                </a:solidFill>
                <a:latin typeface="Segoe UI"/>
                <a:cs typeface="Segoe UI" pitchFamily="34" charset="0"/>
              </a:rPr>
              <a:t>Azure Arc data agent</a:t>
            </a:r>
          </a:p>
        </p:txBody>
      </p:sp>
      <p:sp>
        <p:nvSpPr>
          <p:cNvPr id="106" name="Rectangle 105">
            <a:extLst>
              <a:ext uri="{FF2B5EF4-FFF2-40B4-BE49-F238E27FC236}">
                <a16:creationId xmlns:a16="http://schemas.microsoft.com/office/drawing/2014/main" id="{1C573F3C-1DB7-45E9-B589-E717A4D05BB4}"/>
              </a:ext>
            </a:extLst>
          </p:cNvPr>
          <p:cNvSpPr/>
          <p:nvPr/>
        </p:nvSpPr>
        <p:spPr>
          <a:xfrm>
            <a:off x="6650807" y="3895802"/>
            <a:ext cx="898260" cy="33566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dirty="0" err="1">
                <a:gradFill>
                  <a:gsLst>
                    <a:gs pos="0">
                      <a:srgbClr val="FFFFFF"/>
                    </a:gs>
                    <a:gs pos="100000">
                      <a:srgbClr val="FFFFFF"/>
                    </a:gs>
                  </a:gsLst>
                  <a:lin ang="5400000" scaled="0"/>
                </a:gradFill>
                <a:latin typeface="Segoe UI"/>
                <a:cs typeface="Segoe UI" pitchFamily="34" charset="0"/>
              </a:rPr>
              <a:t>GitOps</a:t>
            </a:r>
            <a:r>
              <a:rPr lang="en-US" sz="1000" dirty="0">
                <a:gradFill>
                  <a:gsLst>
                    <a:gs pos="0">
                      <a:srgbClr val="FFFFFF"/>
                    </a:gs>
                    <a:gs pos="100000">
                      <a:srgbClr val="FFFFFF"/>
                    </a:gs>
                  </a:gsLst>
                  <a:lin ang="5400000" scaled="0"/>
                </a:gradFill>
                <a:latin typeface="Segoe UI"/>
                <a:cs typeface="Segoe UI" pitchFamily="34" charset="0"/>
              </a:rPr>
              <a:t> Manager</a:t>
            </a:r>
          </a:p>
        </p:txBody>
      </p:sp>
      <p:sp>
        <p:nvSpPr>
          <p:cNvPr id="108" name="Rectangle 107">
            <a:extLst>
              <a:ext uri="{FF2B5EF4-FFF2-40B4-BE49-F238E27FC236}">
                <a16:creationId xmlns:a16="http://schemas.microsoft.com/office/drawing/2014/main" id="{AFC5436E-23B0-4BA9-B03D-00F510AF715C}"/>
              </a:ext>
            </a:extLst>
          </p:cNvPr>
          <p:cNvSpPr/>
          <p:nvPr/>
        </p:nvSpPr>
        <p:spPr>
          <a:xfrm>
            <a:off x="6650807" y="4329991"/>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Arc K8s agent</a:t>
            </a:r>
          </a:p>
        </p:txBody>
      </p:sp>
      <p:sp>
        <p:nvSpPr>
          <p:cNvPr id="111" name="Rectangle 110">
            <a:extLst>
              <a:ext uri="{FF2B5EF4-FFF2-40B4-BE49-F238E27FC236}">
                <a16:creationId xmlns:a16="http://schemas.microsoft.com/office/drawing/2014/main" id="{ACFA9C1F-3E23-4281-B1EE-B75BAA3CE9AC}"/>
              </a:ext>
            </a:extLst>
          </p:cNvPr>
          <p:cNvSpPr/>
          <p:nvPr/>
        </p:nvSpPr>
        <p:spPr>
          <a:xfrm>
            <a:off x="6433897" y="5016546"/>
            <a:ext cx="2300996" cy="1013353"/>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114" name="Rectangle 113">
            <a:extLst>
              <a:ext uri="{FF2B5EF4-FFF2-40B4-BE49-F238E27FC236}">
                <a16:creationId xmlns:a16="http://schemas.microsoft.com/office/drawing/2014/main" id="{911D0842-564C-408E-AE37-A0C3BFF400AB}"/>
              </a:ext>
            </a:extLst>
          </p:cNvPr>
          <p:cNvSpPr/>
          <p:nvPr/>
        </p:nvSpPr>
        <p:spPr>
          <a:xfrm>
            <a:off x="6561828" y="5087735"/>
            <a:ext cx="1956502" cy="2762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Servers</a:t>
            </a:r>
          </a:p>
        </p:txBody>
      </p:sp>
      <p:sp>
        <p:nvSpPr>
          <p:cNvPr id="116" name="Rectangle 115">
            <a:extLst>
              <a:ext uri="{FF2B5EF4-FFF2-40B4-BE49-F238E27FC236}">
                <a16:creationId xmlns:a16="http://schemas.microsoft.com/office/drawing/2014/main" id="{047B5C69-E085-4CFB-AC84-E4EA1AD94BBD}"/>
              </a:ext>
            </a:extLst>
          </p:cNvPr>
          <p:cNvSpPr/>
          <p:nvPr/>
        </p:nvSpPr>
        <p:spPr>
          <a:xfrm>
            <a:off x="7692818" y="5120874"/>
            <a:ext cx="896304" cy="335181"/>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Linux</a:t>
            </a:r>
          </a:p>
        </p:txBody>
      </p:sp>
      <p:sp>
        <p:nvSpPr>
          <p:cNvPr id="121" name="Rectangle 120">
            <a:extLst>
              <a:ext uri="{FF2B5EF4-FFF2-40B4-BE49-F238E27FC236}">
                <a16:creationId xmlns:a16="http://schemas.microsoft.com/office/drawing/2014/main" id="{C683E312-9D33-4C45-AE8B-4065420C668A}"/>
              </a:ext>
            </a:extLst>
          </p:cNvPr>
          <p:cNvSpPr/>
          <p:nvPr/>
        </p:nvSpPr>
        <p:spPr>
          <a:xfrm>
            <a:off x="7692818" y="5553426"/>
            <a:ext cx="896304" cy="33518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Windows Server</a:t>
            </a:r>
          </a:p>
        </p:txBody>
      </p:sp>
      <p:sp>
        <p:nvSpPr>
          <p:cNvPr id="122" name="Rectangle 121">
            <a:extLst>
              <a:ext uri="{FF2B5EF4-FFF2-40B4-BE49-F238E27FC236}">
                <a16:creationId xmlns:a16="http://schemas.microsoft.com/office/drawing/2014/main" id="{FDADC825-8596-4E44-9809-46DB4EA381A5}"/>
              </a:ext>
            </a:extLst>
          </p:cNvPr>
          <p:cNvSpPr/>
          <p:nvPr/>
        </p:nvSpPr>
        <p:spPr>
          <a:xfrm>
            <a:off x="6641820" y="5553426"/>
            <a:ext cx="898260" cy="3356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bg1"/>
                </a:solidFill>
                <a:latin typeface="Segoe UI"/>
                <a:cs typeface="Segoe UI" pitchFamily="34" charset="0"/>
              </a:rPr>
              <a:t>Azure Arc server agent</a:t>
            </a:r>
          </a:p>
        </p:txBody>
      </p:sp>
      <p:sp>
        <p:nvSpPr>
          <p:cNvPr id="124" name="Rectangle 123">
            <a:extLst>
              <a:ext uri="{FF2B5EF4-FFF2-40B4-BE49-F238E27FC236}">
                <a16:creationId xmlns:a16="http://schemas.microsoft.com/office/drawing/2014/main" id="{4E3AF8C6-A889-4283-A5F7-31BCBF7B977B}"/>
              </a:ext>
            </a:extLst>
          </p:cNvPr>
          <p:cNvSpPr/>
          <p:nvPr/>
        </p:nvSpPr>
        <p:spPr>
          <a:xfrm>
            <a:off x="9578774" y="2014934"/>
            <a:ext cx="1755533" cy="2762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Resource specific tools</a:t>
            </a:r>
          </a:p>
        </p:txBody>
      </p:sp>
      <p:sp>
        <p:nvSpPr>
          <p:cNvPr id="129" name="Rectangle 128">
            <a:extLst>
              <a:ext uri="{FF2B5EF4-FFF2-40B4-BE49-F238E27FC236}">
                <a16:creationId xmlns:a16="http://schemas.microsoft.com/office/drawing/2014/main" id="{9E88D9E0-2F56-4D3A-926B-A1D5CE446D72}"/>
              </a:ext>
            </a:extLst>
          </p:cNvPr>
          <p:cNvSpPr/>
          <p:nvPr/>
        </p:nvSpPr>
        <p:spPr>
          <a:xfrm>
            <a:off x="9596297" y="2455772"/>
            <a:ext cx="1794905" cy="61724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Azure Data Studio</a:t>
            </a:r>
          </a:p>
        </p:txBody>
      </p:sp>
      <p:sp>
        <p:nvSpPr>
          <p:cNvPr id="130" name="Rectangle 129">
            <a:extLst>
              <a:ext uri="{FF2B5EF4-FFF2-40B4-BE49-F238E27FC236}">
                <a16:creationId xmlns:a16="http://schemas.microsoft.com/office/drawing/2014/main" id="{42596E1C-FBD5-4810-B55E-83CD597CF6A4}"/>
              </a:ext>
            </a:extLst>
          </p:cNvPr>
          <p:cNvSpPr/>
          <p:nvPr/>
        </p:nvSpPr>
        <p:spPr>
          <a:xfrm>
            <a:off x="9596297" y="3351749"/>
            <a:ext cx="1794905" cy="166479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latin typeface="Segoe UI"/>
              <a:cs typeface="Segoe UI" pitchFamily="34" charset="0"/>
            </a:endParaRPr>
          </a:p>
        </p:txBody>
      </p:sp>
      <p:sp>
        <p:nvSpPr>
          <p:cNvPr id="131" name="Rectangle 130">
            <a:extLst>
              <a:ext uri="{FF2B5EF4-FFF2-40B4-BE49-F238E27FC236}">
                <a16:creationId xmlns:a16="http://schemas.microsoft.com/office/drawing/2014/main" id="{A6F4F6DF-91CC-402D-85E6-89DF2B358F80}"/>
              </a:ext>
            </a:extLst>
          </p:cNvPr>
          <p:cNvSpPr/>
          <p:nvPr/>
        </p:nvSpPr>
        <p:spPr>
          <a:xfrm>
            <a:off x="9591655" y="3729486"/>
            <a:ext cx="1804188" cy="1246495"/>
          </a:xfrm>
          <a:prstGeom prst="rect">
            <a:avLst/>
          </a:prstGeom>
        </p:spPr>
        <p:txBody>
          <a:bodyPr wrap="square">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Cluster provisioning​</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Cluster upgrade and</a:t>
            </a:r>
            <a:b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patch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Cluster lifecycle management​</a:t>
            </a:r>
          </a:p>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Cluster monitoring </a:t>
            </a:r>
          </a:p>
        </p:txBody>
      </p:sp>
      <p:sp>
        <p:nvSpPr>
          <p:cNvPr id="132" name="Rectangle 131">
            <a:extLst>
              <a:ext uri="{FF2B5EF4-FFF2-40B4-BE49-F238E27FC236}">
                <a16:creationId xmlns:a16="http://schemas.microsoft.com/office/drawing/2014/main" id="{53CA66DE-FE3A-463D-8D5F-A010833D17AD}"/>
              </a:ext>
            </a:extLst>
          </p:cNvPr>
          <p:cNvSpPr/>
          <p:nvPr/>
        </p:nvSpPr>
        <p:spPr>
          <a:xfrm>
            <a:off x="9795490" y="3404739"/>
            <a:ext cx="1322100" cy="276210"/>
          </a:xfrm>
          <a:prstGeom prst="rect">
            <a:avLst/>
          </a:prstGeom>
        </p:spPr>
        <p:txBody>
          <a:bodyPr wrap="non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K8s Native Tools</a:t>
            </a:r>
          </a:p>
        </p:txBody>
      </p:sp>
      <p:sp>
        <p:nvSpPr>
          <p:cNvPr id="135" name="Rectangle 134">
            <a:extLst>
              <a:ext uri="{FF2B5EF4-FFF2-40B4-BE49-F238E27FC236}">
                <a16:creationId xmlns:a16="http://schemas.microsoft.com/office/drawing/2014/main" id="{80A7281C-8FB9-4DDA-887F-5D99E21E89BE}"/>
              </a:ext>
            </a:extLst>
          </p:cNvPr>
          <p:cNvSpPr/>
          <p:nvPr/>
        </p:nvSpPr>
        <p:spPr>
          <a:xfrm>
            <a:off x="9596297" y="5208997"/>
            <a:ext cx="1794905" cy="617242"/>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gradFill>
                  <a:gsLst>
                    <a:gs pos="0">
                      <a:srgbClr val="FFFFFF"/>
                    </a:gs>
                    <a:gs pos="100000">
                      <a:srgbClr val="FFFFFF"/>
                    </a:gs>
                  </a:gsLst>
                  <a:lin ang="5400000" scaled="0"/>
                </a:gradFill>
                <a:latin typeface="Segoe UI"/>
                <a:cs typeface="Segoe UI" pitchFamily="34" charset="0"/>
              </a:rPr>
              <a:t>Server Admin Tools</a:t>
            </a:r>
          </a:p>
        </p:txBody>
      </p:sp>
      <p:cxnSp>
        <p:nvCxnSpPr>
          <p:cNvPr id="140" name="Straight Arrow Connector 139">
            <a:extLst>
              <a:ext uri="{FF2B5EF4-FFF2-40B4-BE49-F238E27FC236}">
                <a16:creationId xmlns:a16="http://schemas.microsoft.com/office/drawing/2014/main" id="{D129EFDA-AD3B-4C01-ABC7-E6FFEB00D553}"/>
              </a:ext>
            </a:extLst>
          </p:cNvPr>
          <p:cNvCxnSpPr>
            <a:cxnSpLocks/>
          </p:cNvCxnSpPr>
          <p:nvPr/>
        </p:nvCxnSpPr>
        <p:spPr>
          <a:xfrm>
            <a:off x="2073537" y="3016946"/>
            <a:ext cx="756848"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1" name="Elbow Connector 33">
            <a:extLst>
              <a:ext uri="{FF2B5EF4-FFF2-40B4-BE49-F238E27FC236}">
                <a16:creationId xmlns:a16="http://schemas.microsoft.com/office/drawing/2014/main" id="{07F11710-96CE-4E51-A13A-33AABAA89F55}"/>
              </a:ext>
            </a:extLst>
          </p:cNvPr>
          <p:cNvCxnSpPr>
            <a:cxnSpLocks/>
            <a:stCxn id="87" idx="3"/>
          </p:cNvCxnSpPr>
          <p:nvPr/>
        </p:nvCxnSpPr>
        <p:spPr>
          <a:xfrm flipV="1">
            <a:off x="5519236" y="2532214"/>
            <a:ext cx="1131571" cy="732162"/>
          </a:xfrm>
          <a:prstGeom prst="bentConnector3">
            <a:avLst>
              <a:gd name="adj1" fmla="val 34428"/>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1B8AF96-9BDD-4616-B147-2D90EF3B9894}"/>
              </a:ext>
            </a:extLst>
          </p:cNvPr>
          <p:cNvCxnSpPr>
            <a:cxnSpLocks/>
          </p:cNvCxnSpPr>
          <p:nvPr/>
        </p:nvCxnSpPr>
        <p:spPr>
          <a:xfrm>
            <a:off x="7126382" y="2708969"/>
            <a:ext cx="0" cy="383241"/>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3" name="Elbow Connector 46">
            <a:extLst>
              <a:ext uri="{FF2B5EF4-FFF2-40B4-BE49-F238E27FC236}">
                <a16:creationId xmlns:a16="http://schemas.microsoft.com/office/drawing/2014/main" id="{BC5022B3-6CC7-492F-83F6-3C2B29BB464C}"/>
              </a:ext>
            </a:extLst>
          </p:cNvPr>
          <p:cNvCxnSpPr>
            <a:cxnSpLocks/>
            <a:stCxn id="102" idx="1"/>
            <a:endCxn id="88" idx="3"/>
          </p:cNvCxnSpPr>
          <p:nvPr/>
        </p:nvCxnSpPr>
        <p:spPr>
          <a:xfrm rot="10800000" flipV="1">
            <a:off x="5519237" y="2541133"/>
            <a:ext cx="1131571" cy="1345749"/>
          </a:xfrm>
          <a:prstGeom prst="bentConnector3">
            <a:avLst>
              <a:gd name="adj1" fmla="val 65993"/>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9" name="Elbow Connector 164">
            <a:extLst>
              <a:ext uri="{FF2B5EF4-FFF2-40B4-BE49-F238E27FC236}">
                <a16:creationId xmlns:a16="http://schemas.microsoft.com/office/drawing/2014/main" id="{75DFE7F9-C86B-4909-84DB-B293BEE65F0B}"/>
              </a:ext>
            </a:extLst>
          </p:cNvPr>
          <p:cNvCxnSpPr>
            <a:cxnSpLocks/>
            <a:stCxn id="88" idx="3"/>
            <a:endCxn id="108" idx="1"/>
          </p:cNvCxnSpPr>
          <p:nvPr/>
        </p:nvCxnSpPr>
        <p:spPr>
          <a:xfrm>
            <a:off x="5519236" y="3886883"/>
            <a:ext cx="1131571" cy="610942"/>
          </a:xfrm>
          <a:prstGeom prst="bentConnector3">
            <a:avLst>
              <a:gd name="adj1" fmla="val 34007"/>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0529F12-355C-4E60-A3D6-21F0F6828C58}"/>
              </a:ext>
            </a:extLst>
          </p:cNvPr>
          <p:cNvCxnSpPr>
            <a:cxnSpLocks/>
            <a:stCxn id="89" idx="3"/>
            <a:endCxn id="108" idx="1"/>
          </p:cNvCxnSpPr>
          <p:nvPr/>
        </p:nvCxnSpPr>
        <p:spPr>
          <a:xfrm flipV="1">
            <a:off x="5519236" y="4497825"/>
            <a:ext cx="1131571" cy="11565"/>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2" name="Elbow Connector 169">
            <a:extLst>
              <a:ext uri="{FF2B5EF4-FFF2-40B4-BE49-F238E27FC236}">
                <a16:creationId xmlns:a16="http://schemas.microsoft.com/office/drawing/2014/main" id="{C5306107-0BC1-478A-A345-58A99DFDBDD3}"/>
              </a:ext>
            </a:extLst>
          </p:cNvPr>
          <p:cNvCxnSpPr>
            <a:cxnSpLocks/>
          </p:cNvCxnSpPr>
          <p:nvPr/>
        </p:nvCxnSpPr>
        <p:spPr>
          <a:xfrm>
            <a:off x="5519236" y="5144931"/>
            <a:ext cx="1072604" cy="485996"/>
          </a:xfrm>
          <a:prstGeom prst="bentConnector3">
            <a:avLst>
              <a:gd name="adj1" fmla="val 36516"/>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3" name="Elbow Connector 172">
            <a:extLst>
              <a:ext uri="{FF2B5EF4-FFF2-40B4-BE49-F238E27FC236}">
                <a16:creationId xmlns:a16="http://schemas.microsoft.com/office/drawing/2014/main" id="{A473148C-EA80-455B-8883-2944E33B1F5E}"/>
              </a:ext>
            </a:extLst>
          </p:cNvPr>
          <p:cNvCxnSpPr>
            <a:cxnSpLocks/>
          </p:cNvCxnSpPr>
          <p:nvPr/>
        </p:nvCxnSpPr>
        <p:spPr>
          <a:xfrm>
            <a:off x="5519236" y="5306515"/>
            <a:ext cx="1116700" cy="512117"/>
          </a:xfrm>
          <a:prstGeom prst="bentConnector3">
            <a:avLst>
              <a:gd name="adj1" fmla="val 21845"/>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6" name="Elbow Connector 178">
            <a:extLst>
              <a:ext uri="{FF2B5EF4-FFF2-40B4-BE49-F238E27FC236}">
                <a16:creationId xmlns:a16="http://schemas.microsoft.com/office/drawing/2014/main" id="{E4FB88A0-4EB7-43FA-9692-01201049D2FF}"/>
              </a:ext>
            </a:extLst>
          </p:cNvPr>
          <p:cNvCxnSpPr>
            <a:cxnSpLocks/>
            <a:stCxn id="135" idx="1"/>
            <a:endCxn id="121" idx="3"/>
          </p:cNvCxnSpPr>
          <p:nvPr/>
        </p:nvCxnSpPr>
        <p:spPr>
          <a:xfrm rot="10800000" flipV="1">
            <a:off x="8589123" y="5517617"/>
            <a:ext cx="1007175" cy="203399"/>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557AD71-88AD-4CC3-92A4-E788AE058198}"/>
              </a:ext>
            </a:extLst>
          </p:cNvPr>
          <p:cNvCxnSpPr>
            <a:cxnSpLocks/>
          </p:cNvCxnSpPr>
          <p:nvPr/>
        </p:nvCxnSpPr>
        <p:spPr>
          <a:xfrm>
            <a:off x="7795582" y="3424489"/>
            <a:ext cx="0" cy="462394"/>
          </a:xfrm>
          <a:prstGeom prst="straightConnector1">
            <a:avLst/>
          </a:prstGeom>
          <a:ln w="1905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9794ADC-D78B-491C-8917-B49B46AA8252}"/>
              </a:ext>
            </a:extLst>
          </p:cNvPr>
          <p:cNvCxnSpPr>
            <a:cxnSpLocks/>
          </p:cNvCxnSpPr>
          <p:nvPr/>
        </p:nvCxnSpPr>
        <p:spPr>
          <a:xfrm>
            <a:off x="8604776" y="4493568"/>
            <a:ext cx="986879"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9F905E7-0131-4606-8E4A-D074E113871B}"/>
              </a:ext>
            </a:extLst>
          </p:cNvPr>
          <p:cNvCxnSpPr>
            <a:cxnSpLocks/>
          </p:cNvCxnSpPr>
          <p:nvPr/>
        </p:nvCxnSpPr>
        <p:spPr>
          <a:xfrm>
            <a:off x="8604776" y="2764393"/>
            <a:ext cx="986879" cy="0"/>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750FBACC-5F4F-4573-853E-0C93F98723C3}"/>
              </a:ext>
            </a:extLst>
          </p:cNvPr>
          <p:cNvSpPr/>
          <p:nvPr/>
        </p:nvSpPr>
        <p:spPr>
          <a:xfrm>
            <a:off x="582612" y="5984875"/>
            <a:ext cx="202566" cy="202566"/>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18C3A0B8-CAAA-4512-B32E-A3FFA53E7FB4}"/>
              </a:ext>
            </a:extLst>
          </p:cNvPr>
          <p:cNvSpPr/>
          <p:nvPr/>
        </p:nvSpPr>
        <p:spPr>
          <a:xfrm>
            <a:off x="6823027" y="1588985"/>
            <a:ext cx="1522737" cy="27621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Semibold"/>
                <a:ea typeface="+mn-ea"/>
                <a:cs typeface="+mn-cs"/>
              </a:rPr>
              <a:t>Customer locations</a:t>
            </a:r>
          </a:p>
        </p:txBody>
      </p:sp>
      <p:cxnSp>
        <p:nvCxnSpPr>
          <p:cNvPr id="175" name="Elbow Connector 178">
            <a:extLst>
              <a:ext uri="{FF2B5EF4-FFF2-40B4-BE49-F238E27FC236}">
                <a16:creationId xmlns:a16="http://schemas.microsoft.com/office/drawing/2014/main" id="{FC5A47BE-3481-40EC-ADD6-D0372568DE7B}"/>
              </a:ext>
            </a:extLst>
          </p:cNvPr>
          <p:cNvCxnSpPr>
            <a:cxnSpLocks/>
            <a:stCxn id="135" idx="1"/>
            <a:endCxn id="116" idx="3"/>
          </p:cNvCxnSpPr>
          <p:nvPr/>
        </p:nvCxnSpPr>
        <p:spPr>
          <a:xfrm rot="10800000">
            <a:off x="8589123" y="5288466"/>
            <a:ext cx="1007175" cy="229153"/>
          </a:xfrm>
          <a:prstGeom prst="bentConnector3">
            <a:avLst>
              <a:gd name="adj1" fmla="val 50000"/>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21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1F4F1-7099-4AAD-B993-BF3ECF5D6AB0}"/>
              </a:ext>
            </a:extLst>
          </p:cNvPr>
          <p:cNvSpPr>
            <a:spLocks noGrp="1"/>
          </p:cNvSpPr>
          <p:nvPr>
            <p:ph type="title"/>
          </p:nvPr>
        </p:nvSpPr>
        <p:spPr>
          <a:xfrm>
            <a:off x="585216" y="2875002"/>
            <a:ext cx="9144000" cy="1107996"/>
          </a:xfrm>
        </p:spPr>
        <p:txBody>
          <a:bodyPr/>
          <a:lstStyle/>
          <a:p>
            <a:pPr defTabSz="932472" fontAlgn="base">
              <a:lnSpc>
                <a:spcPct val="100000"/>
              </a:lnSpc>
              <a:spcAft>
                <a:spcPct val="0"/>
              </a:spcAft>
              <a:defRPr/>
            </a:pPr>
            <a:r>
              <a:rPr lang="en-US" sz="7200" spc="0" dirty="0">
                <a:ln>
                  <a:noFill/>
                </a:ln>
                <a:gradFill>
                  <a:gsLst>
                    <a:gs pos="0">
                      <a:srgbClr val="50E6FF"/>
                    </a:gs>
                    <a:gs pos="100000">
                      <a:srgbClr val="50E6FF"/>
                    </a:gs>
                  </a:gsLst>
                  <a:lin ang="5400000" scaled="0"/>
                </a:gradFill>
                <a:latin typeface="Segoe UI Semibold"/>
              </a:rPr>
              <a:t>Q&amp;A</a:t>
            </a:r>
          </a:p>
        </p:txBody>
      </p:sp>
      <p:pic>
        <p:nvPicPr>
          <p:cNvPr id="4" name="Picture 2" descr="Image result for Explorer Person">
            <a:extLst>
              <a:ext uri="{FF2B5EF4-FFF2-40B4-BE49-F238E27FC236}">
                <a16:creationId xmlns:a16="http://schemas.microsoft.com/office/drawing/2014/main" id="{36759985-5C9E-4841-93D8-0593F489A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077" y="2242050"/>
            <a:ext cx="3645405" cy="2529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0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6A3D5C8-796C-423C-AFAC-A063EE36C3CE}"/>
              </a:ext>
            </a:extLst>
          </p:cNvPr>
          <p:cNvSpPr>
            <a:spLocks noGrp="1"/>
          </p:cNvSpPr>
          <p:nvPr>
            <p:ph type="title"/>
          </p:nvPr>
        </p:nvSpPr>
        <p:spPr>
          <a:xfrm>
            <a:off x="114300" y="2748669"/>
            <a:ext cx="1968500" cy="1237229"/>
          </a:xfrm>
        </p:spPr>
        <p:txBody>
          <a:bodyPr>
            <a:noAutofit/>
          </a:bodyPr>
          <a:lstStyle/>
          <a:p>
            <a:pPr algn="r"/>
            <a:r>
              <a:rPr lang="en-US">
                <a:solidFill>
                  <a:schemeClr val="accent1"/>
                </a:solidFill>
              </a:rPr>
              <a:t>Get going</a:t>
            </a:r>
          </a:p>
        </p:txBody>
      </p:sp>
      <p:sp>
        <p:nvSpPr>
          <p:cNvPr id="6" name="Rectangle 5">
            <a:extLst>
              <a:ext uri="{FF2B5EF4-FFF2-40B4-BE49-F238E27FC236}">
                <a16:creationId xmlns:a16="http://schemas.microsoft.com/office/drawing/2014/main" id="{4E1AAD18-72C6-4B96-9165-15323772E50F}"/>
              </a:ext>
            </a:extLst>
          </p:cNvPr>
          <p:cNvSpPr/>
          <p:nvPr/>
        </p:nvSpPr>
        <p:spPr>
          <a:xfrm>
            <a:off x="2972980" y="1232319"/>
            <a:ext cx="6637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Read</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C069BB2-2E82-41A5-A56E-6AB1AC4269E4}"/>
              </a:ext>
            </a:extLst>
          </p:cNvPr>
          <p:cNvSpPr/>
          <p:nvPr/>
        </p:nvSpPr>
        <p:spPr>
          <a:xfrm>
            <a:off x="3304865" y="1126311"/>
            <a:ext cx="10697003" cy="738664"/>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Azure Arc Announcement Blog: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3"/>
              </a:rPr>
              <a:t>aka.ms/Announcing-Azure-Arc</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Azure Arc: Extending Azure management to any infrastructure: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4"/>
              </a:rPr>
              <a:t>aka.ms/</a:t>
            </a:r>
            <a:r>
              <a:rPr kumimoji="0" lang="en-US" sz="1400" b="0" i="0" u="none" strike="noStrike" kern="1200" cap="none" spc="0" normalizeH="0" baseline="0" noProof="0" dirty="0" err="1">
                <a:ln>
                  <a:noFill/>
                </a:ln>
                <a:solidFill>
                  <a:prstClr val="black"/>
                </a:solidFill>
                <a:effectLst/>
                <a:uLnTx/>
                <a:uFillTx/>
                <a:latin typeface="Segoe UI"/>
                <a:ea typeface="+mn-ea"/>
                <a:cs typeface="+mn-cs"/>
                <a:hlinkClick r:id="rId4"/>
              </a:rPr>
              <a:t>azblog</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4"/>
              </a:rPr>
              <a:t>/Ignite19Arc</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Bring Azure data services to your infrastructure with Azure Arc: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5"/>
              </a:rPr>
              <a:t>aka.ms/</a:t>
            </a:r>
            <a:r>
              <a:rPr kumimoji="0" lang="en-US" sz="1400" b="0" i="0" u="none" strike="noStrike" kern="1200" cap="none" spc="0" normalizeH="0" baseline="0" noProof="0" dirty="0" err="1">
                <a:ln>
                  <a:noFill/>
                </a:ln>
                <a:solidFill>
                  <a:prstClr val="black"/>
                </a:solidFill>
                <a:effectLst/>
                <a:uLnTx/>
                <a:uFillTx/>
                <a:latin typeface="Segoe UI"/>
                <a:ea typeface="+mn-ea"/>
                <a:cs typeface="+mn-cs"/>
                <a:hlinkClick r:id="rId5"/>
              </a:rPr>
              <a:t>RKBlog</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5"/>
              </a:rPr>
              <a:t>/Ignite2019Arc</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CD517A4-C80D-414C-94B7-8E88B888EE77}"/>
              </a:ext>
            </a:extLst>
          </p:cNvPr>
          <p:cNvSpPr/>
          <p:nvPr/>
        </p:nvSpPr>
        <p:spPr>
          <a:xfrm>
            <a:off x="2907481" y="3189859"/>
            <a:ext cx="7947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Watch</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B85AF8E-A3CB-4BEC-9AF4-E3794E41EE02}"/>
              </a:ext>
            </a:extLst>
          </p:cNvPr>
          <p:cNvSpPr/>
          <p:nvPr/>
        </p:nvSpPr>
        <p:spPr>
          <a:xfrm>
            <a:off x="3077880" y="5160068"/>
            <a:ext cx="45397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Do</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837FD7E6-C749-438C-AA68-EDA25F4C75EC}"/>
              </a:ext>
            </a:extLst>
          </p:cNvPr>
          <p:cNvCxnSpPr/>
          <p:nvPr/>
        </p:nvCxnSpPr>
        <p:spPr>
          <a:xfrm>
            <a:off x="2781299" y="1391901"/>
            <a:ext cx="0" cy="4012554"/>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E845259-B9C7-4824-9D9C-72C569B00175}"/>
              </a:ext>
            </a:extLst>
          </p:cNvPr>
          <p:cNvSpPr txBox="1"/>
          <p:nvPr/>
        </p:nvSpPr>
        <p:spPr>
          <a:xfrm>
            <a:off x="3828431" y="2844224"/>
            <a:ext cx="8079038" cy="116955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Introducing Azure Arc</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sng"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hlinkClick r:id="rId6"/>
              </a:rPr>
              <a:t>https://aka.ms/Bring-Azure-Hybrid-To-Any-Infra</a:t>
            </a:r>
            <a:endParaRPr kumimoji="0" lang="en-US" sz="1400" b="0" i="0" u="sng" strike="noStrike" kern="1200" cap="none" spc="0" normalizeH="0" baseline="0" noProof="0" dirty="0">
              <a:ln>
                <a:noFill/>
              </a:ln>
              <a:solidFill>
                <a:srgbClr val="0563C1"/>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Azure Arc MS Ignite session</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7"/>
              </a:rPr>
              <a:t>https://aka.ms/Azure-Arc-Overview</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Organize &amp; govern across environments</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8"/>
              </a:rPr>
              <a:t>https://aka.ms/AzureArcOrganizeInfraDemo</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At scale Kubernetes App management</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9"/>
              </a:rPr>
              <a:t>aka.ms/</a:t>
            </a:r>
            <a:r>
              <a:rPr kumimoji="0" lang="en-US" sz="1400" b="0" i="0" u="none" strike="noStrike" kern="1200" cap="none" spc="0" normalizeH="0" baseline="0" noProof="0" dirty="0" err="1">
                <a:ln>
                  <a:noFill/>
                </a:ln>
                <a:solidFill>
                  <a:prstClr val="black"/>
                </a:solidFill>
                <a:effectLst/>
                <a:uLnTx/>
                <a:uFillTx/>
                <a:latin typeface="Segoe UI"/>
                <a:ea typeface="+mn-ea"/>
                <a:cs typeface="+mn-cs"/>
                <a:hlinkClick r:id="rId9"/>
              </a:rPr>
              <a:t>AzureArcManageAppsDemo</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Run Azure data services anywhere</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10"/>
              </a:rPr>
              <a:t>aka.ms/</a:t>
            </a:r>
            <a:r>
              <a:rPr kumimoji="0" lang="en-US" sz="1400" b="0" i="0" u="none" strike="noStrike" kern="1200" cap="none" spc="0" normalizeH="0" baseline="0" noProof="0" dirty="0" err="1">
                <a:ln>
                  <a:noFill/>
                </a:ln>
                <a:solidFill>
                  <a:prstClr val="black"/>
                </a:solidFill>
                <a:effectLst/>
                <a:uLnTx/>
                <a:uFillTx/>
                <a:latin typeface="Segoe UI"/>
                <a:ea typeface="+mn-ea"/>
                <a:cs typeface="+mn-cs"/>
                <a:hlinkClick r:id="rId10"/>
              </a:rPr>
              <a:t>AzureArcDataAnywhereDemo</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p:txBody>
      </p:sp>
      <p:sp>
        <p:nvSpPr>
          <p:cNvPr id="3" name="TextBox 2">
            <a:extLst>
              <a:ext uri="{FF2B5EF4-FFF2-40B4-BE49-F238E27FC236}">
                <a16:creationId xmlns:a16="http://schemas.microsoft.com/office/drawing/2014/main" id="{27829B96-5485-46CA-A702-4C8B94F5C7DC}"/>
              </a:ext>
            </a:extLst>
          </p:cNvPr>
          <p:cNvSpPr txBox="1"/>
          <p:nvPr/>
        </p:nvSpPr>
        <p:spPr>
          <a:xfrm>
            <a:off x="3897062" y="4957297"/>
            <a:ext cx="8777537"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Start managing servers with the </a:t>
            </a:r>
            <a:r>
              <a:rPr kumimoji="0" lang="en-US" sz="1400" b="1" i="0" u="none" strike="noStrike" kern="1200" cap="none" spc="0" normalizeH="0" baseline="0" noProof="0" dirty="0">
                <a:ln>
                  <a:noFill/>
                </a:ln>
                <a:solidFill>
                  <a:prstClr val="black"/>
                </a:solidFill>
                <a:effectLst/>
                <a:uLnTx/>
                <a:uFillTx/>
                <a:latin typeface="Segoe UI"/>
                <a:ea typeface="+mn-ea"/>
                <a:cs typeface="+mn-cs"/>
              </a:rPr>
              <a:t>Azure Arc public preview</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hlinkClick r:id="rId11"/>
              </a:rPr>
              <a:t>aka.ms/</a:t>
            </a:r>
            <a:r>
              <a:rPr kumimoji="0" lang="en-US" sz="1400" b="0" i="0" u="sng" strike="noStrike" kern="1200" cap="none" spc="0" normalizeH="0" baseline="0" noProof="0" dirty="0" err="1">
                <a:ln>
                  <a:noFill/>
                </a:ln>
                <a:solidFill>
                  <a:srgbClr val="0563C1"/>
                </a:solidFill>
                <a:effectLst/>
                <a:uLnTx/>
                <a:uFillTx/>
                <a:latin typeface="Calibri" panose="020F0502020204030204" pitchFamily="34" charset="0"/>
                <a:ea typeface="+mn-ea"/>
                <a:cs typeface="+mn-cs"/>
                <a:hlinkClick r:id="rId11"/>
              </a:rPr>
              <a:t>hybridmgmt</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hlinkClick r:id="rId11"/>
              </a:rPr>
              <a:t> </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Sign up </a:t>
            </a:r>
            <a:r>
              <a:rPr kumimoji="0" lang="en-US" sz="1400" b="0" i="0" u="none" strike="noStrike" kern="1200" cap="none" spc="0" normalizeH="0" baseline="0" noProof="0" dirty="0">
                <a:ln>
                  <a:noFill/>
                </a:ln>
                <a:solidFill>
                  <a:prstClr val="black"/>
                </a:solidFill>
                <a:effectLst/>
                <a:uLnTx/>
                <a:uFillTx/>
                <a:latin typeface="Segoe UI"/>
                <a:ea typeface="+mn-ea"/>
                <a:cs typeface="+mn-cs"/>
              </a:rPr>
              <a:t>to be contacted with more information: </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12"/>
              </a:rPr>
              <a:t>aka.ms/</a:t>
            </a:r>
            <a:r>
              <a:rPr kumimoji="0" lang="en-US" sz="1400" b="0" i="0" u="none" strike="noStrike" kern="1200" cap="none" spc="0" normalizeH="0" baseline="0" noProof="0" dirty="0">
                <a:ln>
                  <a:noFill/>
                </a:ln>
                <a:solidFill>
                  <a:prstClr val="black"/>
                </a:solidFill>
                <a:effectLst/>
                <a:uLnTx/>
                <a:uFillTx/>
                <a:latin typeface="Segoe UI"/>
                <a:ea typeface="+mn-ea"/>
                <a:cs typeface="+mn-cs"/>
                <a:hlinkClick r:id="rId13"/>
              </a:rPr>
              <a:t>Azure-Arc-Info</a:t>
            </a:r>
            <a:r>
              <a:rPr kumimoji="0" lang="en-US"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Visit Tech Docs </a:t>
            </a:r>
            <a:r>
              <a:rPr kumimoji="0" lang="en-US" sz="1400" b="0" i="0" u="none" strike="noStrike" kern="1200" cap="none" spc="0" normalizeH="0" baseline="0" noProof="0" dirty="0">
                <a:ln>
                  <a:noFill/>
                </a:ln>
                <a:solidFill>
                  <a:prstClr val="black"/>
                </a:solidFill>
                <a:effectLst/>
                <a:uLnTx/>
                <a:uFillTx/>
                <a:latin typeface="Segoe UI"/>
                <a:ea typeface="+mn-ea"/>
                <a:cs typeface="+mn-cs"/>
              </a:rPr>
              <a:t>to see how it all works: </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hlinkClick r:id="rId14"/>
              </a:rPr>
              <a:t>aka.ms/</a:t>
            </a:r>
            <a:r>
              <a:rPr kumimoji="0" lang="en-US" sz="1400" b="0" i="0" u="sng" strike="noStrike" kern="1200" cap="none" spc="0" normalizeH="0" baseline="0" noProof="0" dirty="0">
                <a:ln>
                  <a:noFill/>
                </a:ln>
                <a:solidFill>
                  <a:srgbClr val="0563C1"/>
                </a:solidFill>
                <a:effectLst/>
                <a:uLnTx/>
                <a:uFillTx/>
                <a:latin typeface="Calibri" panose="020F0502020204030204" pitchFamily="34" charset="0"/>
                <a:ea typeface="+mn-ea"/>
                <a:cs typeface="+mn-cs"/>
                <a:hlinkClick r:id="rId15"/>
              </a:rPr>
              <a:t>Azure-Arc-Docs</a:t>
            </a: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01779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04640-AE87-46E5-9785-540751CA6E06}"/>
              </a:ext>
            </a:extLst>
          </p:cNvPr>
          <p:cNvSpPr>
            <a:spLocks noGrp="1"/>
          </p:cNvSpPr>
          <p:nvPr>
            <p:ph type="title"/>
          </p:nvPr>
        </p:nvSpPr>
        <p:spPr>
          <a:xfrm>
            <a:off x="534099" y="3209601"/>
            <a:ext cx="11313097" cy="2215991"/>
          </a:xfrm>
        </p:spPr>
        <p:txBody>
          <a:bodyPr>
            <a:spAutoFit/>
          </a:bodyPr>
          <a:lstStyle/>
          <a:p>
            <a:pPr defTabSz="932472" fontAlgn="base">
              <a:lnSpc>
                <a:spcPct val="100000"/>
              </a:lnSpc>
              <a:spcAft>
                <a:spcPct val="0"/>
              </a:spcAft>
              <a:defRPr/>
            </a:pPr>
            <a:r>
              <a:rPr lang="en-US" sz="7200" spc="0" dirty="0">
                <a:ln>
                  <a:noFill/>
                </a:ln>
                <a:gradFill>
                  <a:gsLst>
                    <a:gs pos="0">
                      <a:srgbClr val="50E6FF"/>
                    </a:gs>
                    <a:gs pos="100000">
                      <a:srgbClr val="50E6FF"/>
                    </a:gs>
                  </a:gsLst>
                  <a:lin ang="5400000" scaled="0"/>
                </a:gradFill>
                <a:latin typeface="Segoe UI Semibold"/>
              </a:rPr>
              <a:t>Thank you for exploring with us.</a:t>
            </a:r>
          </a:p>
        </p:txBody>
      </p:sp>
      <p:grpSp>
        <p:nvGrpSpPr>
          <p:cNvPr id="8" name="Group 4" descr="Microsoft Azure">
            <a:extLst>
              <a:ext uri="{FF2B5EF4-FFF2-40B4-BE49-F238E27FC236}">
                <a16:creationId xmlns:a16="http://schemas.microsoft.com/office/drawing/2014/main" id="{4A9CB138-A9D3-435B-BEB8-C45896AD44F5}"/>
              </a:ext>
            </a:extLst>
          </p:cNvPr>
          <p:cNvGrpSpPr>
            <a:grpSpLocks noChangeAspect="1"/>
          </p:cNvGrpSpPr>
          <p:nvPr/>
        </p:nvGrpSpPr>
        <p:grpSpPr bwMode="auto">
          <a:xfrm>
            <a:off x="585215" y="2410097"/>
            <a:ext cx="2055031" cy="236846"/>
            <a:chOff x="2720" y="1984"/>
            <a:chExt cx="2898" cy="334"/>
          </a:xfrm>
        </p:grpSpPr>
        <p:sp>
          <p:nvSpPr>
            <p:cNvPr id="9" name="Freeform 5">
              <a:extLst>
                <a:ext uri="{FF2B5EF4-FFF2-40B4-BE49-F238E27FC236}">
                  <a16:creationId xmlns:a16="http://schemas.microsoft.com/office/drawing/2014/main" id="{2B22B15B-2119-4B31-8417-3854B94BA2F7}"/>
                </a:ext>
              </a:extLst>
            </p:cNvPr>
            <p:cNvSpPr>
              <a:spLocks noEditPoints="1"/>
            </p:cNvSpPr>
            <p:nvPr/>
          </p:nvSpPr>
          <p:spPr bwMode="auto">
            <a:xfrm>
              <a:off x="4533" y="2007"/>
              <a:ext cx="289" cy="306"/>
            </a:xfrm>
            <a:custGeom>
              <a:avLst/>
              <a:gdLst>
                <a:gd name="T0" fmla="*/ 175 w 289"/>
                <a:gd name="T1" fmla="*/ 0 h 306"/>
                <a:gd name="T2" fmla="*/ 289 w 289"/>
                <a:gd name="T3" fmla="*/ 306 h 306"/>
                <a:gd name="T4" fmla="*/ 231 w 289"/>
                <a:gd name="T5" fmla="*/ 306 h 306"/>
                <a:gd name="T6" fmla="*/ 205 w 289"/>
                <a:gd name="T7" fmla="*/ 229 h 306"/>
                <a:gd name="T8" fmla="*/ 83 w 289"/>
                <a:gd name="T9" fmla="*/ 229 h 306"/>
                <a:gd name="T10" fmla="*/ 59 w 289"/>
                <a:gd name="T11" fmla="*/ 306 h 306"/>
                <a:gd name="T12" fmla="*/ 0 w 289"/>
                <a:gd name="T13" fmla="*/ 306 h 306"/>
                <a:gd name="T14" fmla="*/ 115 w 289"/>
                <a:gd name="T15" fmla="*/ 0 h 306"/>
                <a:gd name="T16" fmla="*/ 175 w 289"/>
                <a:gd name="T17" fmla="*/ 0 h 306"/>
                <a:gd name="T18" fmla="*/ 143 w 289"/>
                <a:gd name="T19" fmla="*/ 57 h 306"/>
                <a:gd name="T20" fmla="*/ 97 w 289"/>
                <a:gd name="T21" fmla="*/ 185 h 306"/>
                <a:gd name="T22" fmla="*/ 189 w 289"/>
                <a:gd name="T23" fmla="*/ 185 h 306"/>
                <a:gd name="T24" fmla="*/ 145 w 289"/>
                <a:gd name="T25" fmla="*/ 57 h 306"/>
                <a:gd name="T26" fmla="*/ 143 w 289"/>
                <a:gd name="T27" fmla="*/ 57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06">
                  <a:moveTo>
                    <a:pt x="175" y="0"/>
                  </a:moveTo>
                  <a:lnTo>
                    <a:pt x="289" y="306"/>
                  </a:lnTo>
                  <a:lnTo>
                    <a:pt x="231" y="306"/>
                  </a:lnTo>
                  <a:lnTo>
                    <a:pt x="205" y="229"/>
                  </a:lnTo>
                  <a:lnTo>
                    <a:pt x="83" y="229"/>
                  </a:lnTo>
                  <a:lnTo>
                    <a:pt x="59" y="306"/>
                  </a:lnTo>
                  <a:lnTo>
                    <a:pt x="0" y="306"/>
                  </a:lnTo>
                  <a:lnTo>
                    <a:pt x="115" y="0"/>
                  </a:lnTo>
                  <a:lnTo>
                    <a:pt x="175" y="0"/>
                  </a:lnTo>
                  <a:close/>
                  <a:moveTo>
                    <a:pt x="143" y="57"/>
                  </a:moveTo>
                  <a:lnTo>
                    <a:pt x="97" y="185"/>
                  </a:lnTo>
                  <a:lnTo>
                    <a:pt x="189" y="185"/>
                  </a:lnTo>
                  <a:lnTo>
                    <a:pt x="145" y="57"/>
                  </a:lnTo>
                  <a:lnTo>
                    <a:pt x="143" y="5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9EFEFC6B-AD75-43B2-B2A1-051C65F98768}"/>
                </a:ext>
              </a:extLst>
            </p:cNvPr>
            <p:cNvSpPr>
              <a:spLocks/>
            </p:cNvSpPr>
            <p:nvPr/>
          </p:nvSpPr>
          <p:spPr bwMode="auto">
            <a:xfrm>
              <a:off x="4840" y="2092"/>
              <a:ext cx="183" cy="221"/>
            </a:xfrm>
            <a:custGeom>
              <a:avLst/>
              <a:gdLst>
                <a:gd name="T0" fmla="*/ 7 w 183"/>
                <a:gd name="T1" fmla="*/ 0 h 221"/>
                <a:gd name="T2" fmla="*/ 181 w 183"/>
                <a:gd name="T3" fmla="*/ 0 h 221"/>
                <a:gd name="T4" fmla="*/ 181 w 183"/>
                <a:gd name="T5" fmla="*/ 22 h 221"/>
                <a:gd name="T6" fmla="*/ 67 w 183"/>
                <a:gd name="T7" fmla="*/ 180 h 221"/>
                <a:gd name="T8" fmla="*/ 183 w 183"/>
                <a:gd name="T9" fmla="*/ 180 h 221"/>
                <a:gd name="T10" fmla="*/ 183 w 183"/>
                <a:gd name="T11" fmla="*/ 221 h 221"/>
                <a:gd name="T12" fmla="*/ 0 w 183"/>
                <a:gd name="T13" fmla="*/ 221 h 221"/>
                <a:gd name="T14" fmla="*/ 0 w 183"/>
                <a:gd name="T15" fmla="*/ 198 h 221"/>
                <a:gd name="T16" fmla="*/ 112 w 183"/>
                <a:gd name="T17" fmla="*/ 43 h 221"/>
                <a:gd name="T18" fmla="*/ 7 w 183"/>
                <a:gd name="T19" fmla="*/ 43 h 221"/>
                <a:gd name="T20" fmla="*/ 7 w 183"/>
                <a:gd name="T2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221">
                  <a:moveTo>
                    <a:pt x="7" y="0"/>
                  </a:moveTo>
                  <a:lnTo>
                    <a:pt x="181" y="0"/>
                  </a:lnTo>
                  <a:lnTo>
                    <a:pt x="181" y="22"/>
                  </a:lnTo>
                  <a:lnTo>
                    <a:pt x="67" y="180"/>
                  </a:lnTo>
                  <a:lnTo>
                    <a:pt x="183" y="180"/>
                  </a:lnTo>
                  <a:lnTo>
                    <a:pt x="183" y="221"/>
                  </a:lnTo>
                  <a:lnTo>
                    <a:pt x="0" y="221"/>
                  </a:lnTo>
                  <a:lnTo>
                    <a:pt x="0" y="198"/>
                  </a:lnTo>
                  <a:lnTo>
                    <a:pt x="112" y="43"/>
                  </a:lnTo>
                  <a:lnTo>
                    <a:pt x="7" y="43"/>
                  </a:lnTo>
                  <a:lnTo>
                    <a:pt x="7"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CE44D18F-3A2A-4ECD-8A6B-61728DC662BD}"/>
                </a:ext>
              </a:extLst>
            </p:cNvPr>
            <p:cNvSpPr>
              <a:spLocks/>
            </p:cNvSpPr>
            <p:nvPr/>
          </p:nvSpPr>
          <p:spPr bwMode="auto">
            <a:xfrm>
              <a:off x="5046" y="2092"/>
              <a:ext cx="195" cy="224"/>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F9D66B4-B3EB-429C-98BB-31FC6C65C4CA}"/>
                </a:ext>
              </a:extLst>
            </p:cNvPr>
            <p:cNvSpPr>
              <a:spLocks/>
            </p:cNvSpPr>
            <p:nvPr/>
          </p:nvSpPr>
          <p:spPr bwMode="auto">
            <a:xfrm>
              <a:off x="5289" y="2089"/>
              <a:ext cx="126" cy="224"/>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46837277-90ED-4F74-B816-3126C4156B82}"/>
                </a:ext>
              </a:extLst>
            </p:cNvPr>
            <p:cNvSpPr>
              <a:spLocks noEditPoints="1"/>
            </p:cNvSpPr>
            <p:nvPr/>
          </p:nvSpPr>
          <p:spPr bwMode="auto">
            <a:xfrm>
              <a:off x="5417" y="2089"/>
              <a:ext cx="201" cy="229"/>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1F3A2012-86E5-44D3-BCE5-7951005FB63B}"/>
                </a:ext>
              </a:extLst>
            </p:cNvPr>
            <p:cNvSpPr>
              <a:spLocks noEditPoints="1"/>
            </p:cNvSpPr>
            <p:nvPr/>
          </p:nvSpPr>
          <p:spPr bwMode="auto">
            <a:xfrm>
              <a:off x="2720" y="1984"/>
              <a:ext cx="1720" cy="334"/>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478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accel="50000" decel="50000" fill="hold" nodeType="withEffect">
                                  <p:stCondLst>
                                    <p:cond delay="0"/>
                                  </p:stCondLst>
                                  <p:childTnLst>
                                    <p:animMotion origin="layout" path="M 2.08333E-7 -4.07407E-6 L 2.08333E-7 0.03403 " pathEditMode="relative" rAng="0" ptsTypes="AA">
                                      <p:cBhvr>
                                        <p:cTn id="9" dur="750" spd="-100000" fill="hold"/>
                                        <p:tgtEl>
                                          <p:spTgt spid="8"/>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id="{0CAC21AE-754E-4D81-AD23-FCAE06F6CA5A}"/>
              </a:ext>
            </a:extLst>
          </p:cNvPr>
          <p:cNvSpPr>
            <a:spLocks noGrp="1"/>
          </p:cNvSpPr>
          <p:nvPr>
            <p:ph type="title"/>
          </p:nvPr>
        </p:nvSpPr>
        <p:spPr/>
        <p:txBody>
          <a:bodyPr/>
          <a:lstStyle/>
          <a:p>
            <a:r>
              <a:rPr lang="en-US" spc="-147">
                <a:solidFill>
                  <a:schemeClr val="bg1"/>
                </a:solidFill>
              </a:rPr>
              <a:t>Speed + Control</a:t>
            </a:r>
          </a:p>
        </p:txBody>
      </p:sp>
      <p:grpSp>
        <p:nvGrpSpPr>
          <p:cNvPr id="94" name="Group 93">
            <a:extLst>
              <a:ext uri="{FF2B5EF4-FFF2-40B4-BE49-F238E27FC236}">
                <a16:creationId xmlns:a16="http://schemas.microsoft.com/office/drawing/2014/main" id="{24B6F57F-74F7-457C-B03C-937BE69B47A2}"/>
              </a:ext>
            </a:extLst>
          </p:cNvPr>
          <p:cNvGrpSpPr/>
          <p:nvPr/>
        </p:nvGrpSpPr>
        <p:grpSpPr>
          <a:xfrm flipH="1">
            <a:off x="9839716" y="2906658"/>
            <a:ext cx="184638" cy="1779999"/>
            <a:chOff x="2124673" y="2295425"/>
            <a:chExt cx="164160" cy="1599158"/>
          </a:xfrm>
          <a:solidFill>
            <a:srgbClr val="BAD80A"/>
          </a:solidFill>
        </p:grpSpPr>
        <p:sp>
          <p:nvSpPr>
            <p:cNvPr id="97" name="Right Triangle 96">
              <a:extLst>
                <a:ext uri="{FF2B5EF4-FFF2-40B4-BE49-F238E27FC236}">
                  <a16:creationId xmlns:a16="http://schemas.microsoft.com/office/drawing/2014/main" id="{27431E36-48E1-49B0-AE0F-154227C4A28D}"/>
                </a:ext>
              </a:extLst>
            </p:cNvPr>
            <p:cNvSpPr/>
            <p:nvPr/>
          </p:nvSpPr>
          <p:spPr bwMode="auto">
            <a:xfrm>
              <a:off x="2124673" y="2295425"/>
              <a:ext cx="164160" cy="270486"/>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marL="0" marR="0" lvl="0" indent="0" algn="l" defTabSz="93230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Right Triangle 106">
              <a:extLst>
                <a:ext uri="{FF2B5EF4-FFF2-40B4-BE49-F238E27FC236}">
                  <a16:creationId xmlns:a16="http://schemas.microsoft.com/office/drawing/2014/main" id="{3779E6FE-2433-47AD-AC3F-EA3D68AA45F4}"/>
                </a:ext>
              </a:extLst>
            </p:cNvPr>
            <p:cNvSpPr/>
            <p:nvPr/>
          </p:nvSpPr>
          <p:spPr bwMode="auto">
            <a:xfrm flipV="1">
              <a:off x="2124673" y="3622436"/>
              <a:ext cx="164160" cy="272147"/>
            </a:xfrm>
            <a:prstGeom prst="rtTriangle">
              <a:avLst/>
            </a:prstGeom>
            <a:solidFill>
              <a:srgbClr val="0D0D0D">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1" tIns="146282" rIns="182851" bIns="146282" numCol="1" spcCol="0" rtlCol="0" fromWordArt="0" anchor="t" anchorCtr="0" forceAA="0" compatLnSpc="1">
              <a:prstTxWarp prst="textNoShape">
                <a:avLst/>
              </a:prstTxWarp>
              <a:noAutofit/>
            </a:bodyPr>
            <a:lstStyle/>
            <a:p>
              <a:pPr marL="0" marR="0" lvl="0" indent="0" algn="l" defTabSz="93230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8" name="Rectangle: Rounded Corners 107">
            <a:extLst>
              <a:ext uri="{FF2B5EF4-FFF2-40B4-BE49-F238E27FC236}">
                <a16:creationId xmlns:a16="http://schemas.microsoft.com/office/drawing/2014/main" id="{7DFFE79B-72B2-4F54-A6F1-F877F0109E04}"/>
              </a:ext>
            </a:extLst>
          </p:cNvPr>
          <p:cNvSpPr/>
          <p:nvPr/>
        </p:nvSpPr>
        <p:spPr bwMode="auto">
          <a:xfrm>
            <a:off x="3519526" y="3207733"/>
            <a:ext cx="7648589" cy="1176002"/>
          </a:xfrm>
          <a:prstGeom prst="roundRect">
            <a:avLst>
              <a:gd name="adj" fmla="val 50000"/>
            </a:avLst>
          </a:prstGeom>
          <a:solidFill>
            <a:srgbClr val="FFFFFF"/>
          </a:solidFill>
          <a:ln w="10795" cap="flat" cmpd="sng" algn="ctr">
            <a:noFill/>
            <a:prstDash val="solid"/>
          </a:ln>
          <a:effectLst>
            <a:outerShdw blurRad="254000" dist="50800" dir="2700000" algn="tl" rotWithShape="0">
              <a:prstClr val="black">
                <a:alpha val="24000"/>
              </a:prstClr>
            </a:outerShdw>
          </a:effectLst>
        </p:spPr>
        <p:txBody>
          <a:bodyPr vert="horz" wrap="square" lIns="179282" tIns="89641" rIns="89641" bIns="89641" numCol="1" rtlCol="0" anchor="ctr" anchorCtr="0" compatLnSpc="1">
            <a:prstTxWarp prst="textNoShape">
              <a:avLst/>
            </a:prstTxWarp>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4" name="Rectangle 113">
            <a:extLst>
              <a:ext uri="{FF2B5EF4-FFF2-40B4-BE49-F238E27FC236}">
                <a16:creationId xmlns:a16="http://schemas.microsoft.com/office/drawing/2014/main" id="{99879ED6-CA6F-4D8E-AFDC-1BB0ED575ABC}"/>
              </a:ext>
            </a:extLst>
          </p:cNvPr>
          <p:cNvSpPr/>
          <p:nvPr/>
        </p:nvSpPr>
        <p:spPr bwMode="auto">
          <a:xfrm>
            <a:off x="10009181" y="2904809"/>
            <a:ext cx="2074127" cy="1781848"/>
          </a:xfrm>
          <a:prstGeom prst="rect">
            <a:avLst/>
          </a:prstGeom>
          <a:solidFill>
            <a:srgbClr val="0078D4"/>
          </a:solidFill>
          <a:ln w="10795" cap="flat" cmpd="sng" algn="ctr">
            <a:noFill/>
            <a:prstDash val="solid"/>
          </a:ln>
          <a:effectLst>
            <a:outerShdw blurRad="254000" dist="50800" dir="2700000" algn="tl" rotWithShape="0">
              <a:prstClr val="black">
                <a:alpha val="24000"/>
              </a:prstClr>
            </a:outerShdw>
          </a:effectLst>
        </p:spPr>
        <p:txBody>
          <a:bodyPr vert="horz" wrap="square" lIns="179282" tIns="89641" rIns="89641" bIns="89641" numCol="1" rtlCol="0" anchor="ctr" anchorCtr="0" compatLnSpc="1">
            <a:prstTxWarp prst="textNoShape">
              <a:avLst/>
            </a:prstTxWarp>
          </a:bodyPr>
          <a:lstStyle/>
          <a:p>
            <a:pPr marL="0" marR="0" lvl="0" indent="0" algn="l" defTabSz="913762"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115" name="people_4">
            <a:extLst>
              <a:ext uri="{FF2B5EF4-FFF2-40B4-BE49-F238E27FC236}">
                <a16:creationId xmlns:a16="http://schemas.microsoft.com/office/drawing/2014/main" id="{15B04546-7341-4274-9339-FD0D7EE3F8A4}"/>
              </a:ext>
            </a:extLst>
          </p:cNvPr>
          <p:cNvSpPr>
            <a:spLocks noChangeAspect="1" noEditPoints="1"/>
          </p:cNvSpPr>
          <p:nvPr/>
        </p:nvSpPr>
        <p:spPr bwMode="auto">
          <a:xfrm>
            <a:off x="10824530" y="3273119"/>
            <a:ext cx="443428" cy="4957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Rectangle 115">
            <a:extLst>
              <a:ext uri="{FF2B5EF4-FFF2-40B4-BE49-F238E27FC236}">
                <a16:creationId xmlns:a16="http://schemas.microsoft.com/office/drawing/2014/main" id="{1B0EAA97-F5B2-455B-BC81-A027A8CADDD2}"/>
              </a:ext>
            </a:extLst>
          </p:cNvPr>
          <p:cNvSpPr/>
          <p:nvPr/>
        </p:nvSpPr>
        <p:spPr bwMode="auto">
          <a:xfrm>
            <a:off x="9975525" y="4007286"/>
            <a:ext cx="214143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rPr>
              <a:t>Cloud Engineers</a:t>
            </a:r>
          </a:p>
        </p:txBody>
      </p:sp>
      <p:sp>
        <p:nvSpPr>
          <p:cNvPr id="117" name="hand">
            <a:extLst>
              <a:ext uri="{FF2B5EF4-FFF2-40B4-BE49-F238E27FC236}">
                <a16:creationId xmlns:a16="http://schemas.microsoft.com/office/drawing/2014/main" id="{E7AD0052-BC09-4830-A8B4-644A4CFB259B}"/>
              </a:ext>
            </a:extLst>
          </p:cNvPr>
          <p:cNvSpPr/>
          <p:nvPr/>
        </p:nvSpPr>
        <p:spPr bwMode="auto">
          <a:xfrm rot="1901075">
            <a:off x="10136840" y="3341703"/>
            <a:ext cx="512665" cy="601122"/>
          </a:xfrm>
          <a:custGeom>
            <a:avLst/>
            <a:gdLst>
              <a:gd name="connsiteX0" fmla="*/ 109525 w 621897"/>
              <a:gd name="connsiteY0" fmla="*/ 8575 h 729201"/>
              <a:gd name="connsiteX1" fmla="*/ 188636 w 621897"/>
              <a:gd name="connsiteY1" fmla="*/ 27299 h 729201"/>
              <a:gd name="connsiteX2" fmla="*/ 399503 w 621897"/>
              <a:gd name="connsiteY2" fmla="*/ 368929 h 729201"/>
              <a:gd name="connsiteX3" fmla="*/ 403603 w 621897"/>
              <a:gd name="connsiteY3" fmla="*/ 366399 h 729201"/>
              <a:gd name="connsiteX4" fmla="*/ 236194 w 621897"/>
              <a:gd name="connsiteY4" fmla="*/ 95176 h 729201"/>
              <a:gd name="connsiteX5" fmla="*/ 250891 w 621897"/>
              <a:gd name="connsiteY5" fmla="*/ 33077 h 729201"/>
              <a:gd name="connsiteX6" fmla="*/ 312990 w 621897"/>
              <a:gd name="connsiteY6" fmla="*/ 47774 h 729201"/>
              <a:gd name="connsiteX7" fmla="*/ 469363 w 621897"/>
              <a:gd name="connsiteY7" fmla="*/ 301117 h 729201"/>
              <a:gd name="connsiteX8" fmla="*/ 469363 w 621897"/>
              <a:gd name="connsiteY8" fmla="*/ 240287 h 729201"/>
              <a:gd name="connsiteX9" fmla="*/ 515943 w 621897"/>
              <a:gd name="connsiteY9" fmla="*/ 170013 h 729201"/>
              <a:gd name="connsiteX10" fmla="*/ 545630 w 621897"/>
              <a:gd name="connsiteY10" fmla="*/ 164020 h 729201"/>
              <a:gd name="connsiteX11" fmla="*/ 621897 w 621897"/>
              <a:gd name="connsiteY11" fmla="*/ 240287 h 729201"/>
              <a:gd name="connsiteX12" fmla="*/ 621896 w 621897"/>
              <a:gd name="connsiteY12" fmla="*/ 500006 h 729201"/>
              <a:gd name="connsiteX13" fmla="*/ 620019 w 621897"/>
              <a:gd name="connsiteY13" fmla="*/ 509302 h 729201"/>
              <a:gd name="connsiteX14" fmla="*/ 619530 w 621897"/>
              <a:gd name="connsiteY14" fmla="*/ 521458 h 729201"/>
              <a:gd name="connsiteX15" fmla="*/ 615979 w 621897"/>
              <a:gd name="connsiteY15" fmla="*/ 529313 h 729201"/>
              <a:gd name="connsiteX16" fmla="*/ 615903 w 621897"/>
              <a:gd name="connsiteY16" fmla="*/ 529692 h 729201"/>
              <a:gd name="connsiteX17" fmla="*/ 615614 w 621897"/>
              <a:gd name="connsiteY17" fmla="*/ 530121 h 729201"/>
              <a:gd name="connsiteX18" fmla="*/ 608607 w 621897"/>
              <a:gd name="connsiteY18" fmla="*/ 545620 h 729201"/>
              <a:gd name="connsiteX19" fmla="*/ 588552 w 621897"/>
              <a:gd name="connsiteY19" fmla="*/ 564386 h 729201"/>
              <a:gd name="connsiteX20" fmla="*/ 338250 w 621897"/>
              <a:gd name="connsiteY20" fmla="*/ 718883 h 729201"/>
              <a:gd name="connsiteX21" fmla="*/ 243061 w 621897"/>
              <a:gd name="connsiteY21" fmla="*/ 696354 h 729201"/>
              <a:gd name="connsiteX22" fmla="*/ 139876 w 621897"/>
              <a:gd name="connsiteY22" fmla="*/ 529182 h 729201"/>
              <a:gd name="connsiteX23" fmla="*/ 139877 w 621897"/>
              <a:gd name="connsiteY23" fmla="*/ 529181 h 729201"/>
              <a:gd name="connsiteX24" fmla="*/ 6731 w 621897"/>
              <a:gd name="connsiteY24" fmla="*/ 313471 h 729201"/>
              <a:gd name="connsiteX25" fmla="*/ 21429 w 621897"/>
              <a:gd name="connsiteY25" fmla="*/ 251372 h 729201"/>
              <a:gd name="connsiteX26" fmla="*/ 83528 w 621897"/>
              <a:gd name="connsiteY26" fmla="*/ 266069 h 729201"/>
              <a:gd name="connsiteX27" fmla="*/ 216673 w 621897"/>
              <a:gd name="connsiteY27" fmla="*/ 481780 h 729201"/>
              <a:gd name="connsiteX28" fmla="*/ 220773 w 621897"/>
              <a:gd name="connsiteY28" fmla="*/ 479249 h 729201"/>
              <a:gd name="connsiteX29" fmla="*/ 39932 w 621897"/>
              <a:gd name="connsiteY29" fmla="*/ 186266 h 729201"/>
              <a:gd name="connsiteX30" fmla="*/ 54630 w 621897"/>
              <a:gd name="connsiteY30" fmla="*/ 124166 h 729201"/>
              <a:gd name="connsiteX31" fmla="*/ 116729 w 621897"/>
              <a:gd name="connsiteY31" fmla="*/ 138864 h 729201"/>
              <a:gd name="connsiteX32" fmla="*/ 297570 w 621897"/>
              <a:gd name="connsiteY32" fmla="*/ 431847 h 729201"/>
              <a:gd name="connsiteX33" fmla="*/ 301670 w 621897"/>
              <a:gd name="connsiteY33" fmla="*/ 429316 h 729201"/>
              <a:gd name="connsiteX34" fmla="*/ 90802 w 621897"/>
              <a:gd name="connsiteY34" fmla="*/ 87686 h 729201"/>
              <a:gd name="connsiteX35" fmla="*/ 109525 w 621897"/>
              <a:gd name="connsiteY35" fmla="*/ 8575 h 72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21897" h="729201">
                <a:moveTo>
                  <a:pt x="109525" y="8575"/>
                </a:moveTo>
                <a:cubicBezTo>
                  <a:pt x="136541" y="-8100"/>
                  <a:pt x="171961" y="283"/>
                  <a:pt x="188636" y="27299"/>
                </a:cubicBezTo>
                <a:lnTo>
                  <a:pt x="399503" y="368929"/>
                </a:lnTo>
                <a:lnTo>
                  <a:pt x="403603" y="366399"/>
                </a:lnTo>
                <a:lnTo>
                  <a:pt x="236194" y="95176"/>
                </a:lnTo>
                <a:cubicBezTo>
                  <a:pt x="223104" y="73970"/>
                  <a:pt x="229684" y="46167"/>
                  <a:pt x="250891" y="33077"/>
                </a:cubicBezTo>
                <a:cubicBezTo>
                  <a:pt x="272097" y="19987"/>
                  <a:pt x="299901" y="26568"/>
                  <a:pt x="312990" y="47774"/>
                </a:cubicBezTo>
                <a:lnTo>
                  <a:pt x="469363" y="301117"/>
                </a:lnTo>
                <a:lnTo>
                  <a:pt x="469363" y="240287"/>
                </a:lnTo>
                <a:cubicBezTo>
                  <a:pt x="469363" y="208696"/>
                  <a:pt x="488570" y="181591"/>
                  <a:pt x="515943" y="170013"/>
                </a:cubicBezTo>
                <a:cubicBezTo>
                  <a:pt x="525068" y="166154"/>
                  <a:pt x="535100" y="164020"/>
                  <a:pt x="545630" y="164020"/>
                </a:cubicBezTo>
                <a:cubicBezTo>
                  <a:pt x="587751" y="164020"/>
                  <a:pt x="621897" y="198166"/>
                  <a:pt x="621897" y="240287"/>
                </a:cubicBezTo>
                <a:cubicBezTo>
                  <a:pt x="621897" y="326860"/>
                  <a:pt x="621896" y="413433"/>
                  <a:pt x="621896" y="500006"/>
                </a:cubicBezTo>
                <a:lnTo>
                  <a:pt x="620019" y="509302"/>
                </a:lnTo>
                <a:lnTo>
                  <a:pt x="619530" y="521458"/>
                </a:lnTo>
                <a:lnTo>
                  <a:pt x="615979" y="529313"/>
                </a:lnTo>
                <a:lnTo>
                  <a:pt x="615903" y="529692"/>
                </a:lnTo>
                <a:lnTo>
                  <a:pt x="615614" y="530121"/>
                </a:lnTo>
                <a:lnTo>
                  <a:pt x="608607" y="545620"/>
                </a:lnTo>
                <a:cubicBezTo>
                  <a:pt x="603404" y="552945"/>
                  <a:pt x="596678" y="559370"/>
                  <a:pt x="588552" y="564386"/>
                </a:cubicBezTo>
                <a:lnTo>
                  <a:pt x="338250" y="718883"/>
                </a:lnTo>
                <a:cubicBezTo>
                  <a:pt x="305744" y="738947"/>
                  <a:pt x="263126" y="728861"/>
                  <a:pt x="243061" y="696354"/>
                </a:cubicBezTo>
                <a:lnTo>
                  <a:pt x="139876" y="529182"/>
                </a:lnTo>
                <a:lnTo>
                  <a:pt x="139877" y="529181"/>
                </a:lnTo>
                <a:lnTo>
                  <a:pt x="6731" y="313471"/>
                </a:lnTo>
                <a:cubicBezTo>
                  <a:pt x="-6358" y="292264"/>
                  <a:pt x="222" y="264461"/>
                  <a:pt x="21429" y="251372"/>
                </a:cubicBezTo>
                <a:cubicBezTo>
                  <a:pt x="42635" y="238282"/>
                  <a:pt x="70439" y="244862"/>
                  <a:pt x="83528" y="266069"/>
                </a:cubicBezTo>
                <a:lnTo>
                  <a:pt x="216673" y="481780"/>
                </a:lnTo>
                <a:lnTo>
                  <a:pt x="220773" y="479249"/>
                </a:lnTo>
                <a:lnTo>
                  <a:pt x="39932" y="186266"/>
                </a:lnTo>
                <a:cubicBezTo>
                  <a:pt x="26843" y="165059"/>
                  <a:pt x="33423" y="137256"/>
                  <a:pt x="54630" y="124166"/>
                </a:cubicBezTo>
                <a:cubicBezTo>
                  <a:pt x="75836" y="111077"/>
                  <a:pt x="103640" y="117657"/>
                  <a:pt x="116729" y="138864"/>
                </a:cubicBezTo>
                <a:lnTo>
                  <a:pt x="297570" y="431847"/>
                </a:lnTo>
                <a:lnTo>
                  <a:pt x="301670" y="429316"/>
                </a:lnTo>
                <a:lnTo>
                  <a:pt x="90802" y="87686"/>
                </a:lnTo>
                <a:cubicBezTo>
                  <a:pt x="74127" y="60670"/>
                  <a:pt x="82509" y="25251"/>
                  <a:pt x="109525" y="8575"/>
                </a:cubicBezTo>
                <a:close/>
              </a:path>
            </a:pathLst>
          </a:custGeom>
          <a:no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FD7D7C85-348C-46B1-9B4D-9EC1F25014C2}"/>
              </a:ext>
            </a:extLst>
          </p:cNvPr>
          <p:cNvSpPr/>
          <p:nvPr/>
        </p:nvSpPr>
        <p:spPr bwMode="auto">
          <a:xfrm>
            <a:off x="837032" y="3320413"/>
            <a:ext cx="1649809"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Developers</a:t>
            </a:r>
          </a:p>
        </p:txBody>
      </p:sp>
      <p:sp>
        <p:nvSpPr>
          <p:cNvPr id="119" name="Oval 118">
            <a:extLst>
              <a:ext uri="{FF2B5EF4-FFF2-40B4-BE49-F238E27FC236}">
                <a16:creationId xmlns:a16="http://schemas.microsoft.com/office/drawing/2014/main" id="{6D044A77-63AC-40AA-A5C7-BCFD1CF16C04}"/>
              </a:ext>
            </a:extLst>
          </p:cNvPr>
          <p:cNvSpPr/>
          <p:nvPr/>
        </p:nvSpPr>
        <p:spPr bwMode="auto">
          <a:xfrm>
            <a:off x="2993307" y="2080355"/>
            <a:ext cx="3599823" cy="3599823"/>
          </a:xfrm>
          <a:prstGeom prst="ellipse">
            <a:avLst/>
          </a:prstGeom>
          <a:solidFill>
            <a:srgbClr val="FFFFFF">
              <a:lumMod val="95000"/>
            </a:srgb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0" name="cloud">
            <a:extLst>
              <a:ext uri="{FF2B5EF4-FFF2-40B4-BE49-F238E27FC236}">
                <a16:creationId xmlns:a16="http://schemas.microsoft.com/office/drawing/2014/main" id="{39B08E35-2BA5-4ACF-B7EA-9880493830F0}"/>
              </a:ext>
            </a:extLst>
          </p:cNvPr>
          <p:cNvSpPr>
            <a:spLocks noChangeAspect="1"/>
          </p:cNvSpPr>
          <p:nvPr/>
        </p:nvSpPr>
        <p:spPr bwMode="auto">
          <a:xfrm flipH="1">
            <a:off x="3699225" y="3059523"/>
            <a:ext cx="2258929" cy="143915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8169 w 10000"/>
              <a:gd name="connsiteY0" fmla="*/ 9954 h 10000"/>
              <a:gd name="connsiteX1" fmla="*/ 2558 w 10000"/>
              <a:gd name="connsiteY1" fmla="*/ 10000 h 10000"/>
              <a:gd name="connsiteX2" fmla="*/ 2558 w 10000"/>
              <a:gd name="connsiteY2" fmla="*/ 10000 h 10000"/>
              <a:gd name="connsiteX3" fmla="*/ 2500 w 10000"/>
              <a:gd name="connsiteY3" fmla="*/ 10000 h 10000"/>
              <a:gd name="connsiteX4" fmla="*/ 0 w 10000"/>
              <a:gd name="connsiteY4" fmla="*/ 5991 h 10000"/>
              <a:gd name="connsiteX5" fmla="*/ 2500 w 10000"/>
              <a:gd name="connsiteY5" fmla="*/ 2028 h 10000"/>
              <a:gd name="connsiteX6" fmla="*/ 3023 w 10000"/>
              <a:gd name="connsiteY6" fmla="*/ 2074 h 10000"/>
              <a:gd name="connsiteX7" fmla="*/ 5349 w 10000"/>
              <a:gd name="connsiteY7" fmla="*/ 0 h 10000"/>
              <a:gd name="connsiteX8" fmla="*/ 8081 w 10000"/>
              <a:gd name="connsiteY8" fmla="*/ 3917 h 10000"/>
              <a:gd name="connsiteX9" fmla="*/ 8081 w 10000"/>
              <a:gd name="connsiteY9" fmla="*/ 3917 h 10000"/>
              <a:gd name="connsiteX10" fmla="*/ 10000 w 10000"/>
              <a:gd name="connsiteY10" fmla="*/ 6959 h 10000"/>
              <a:gd name="connsiteX11" fmla="*/ 8169 w 10000"/>
              <a:gd name="connsiteY11" fmla="*/ 99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00">
                <a:moveTo>
                  <a:pt x="8169" y="9954"/>
                </a:moveTo>
                <a:lnTo>
                  <a:pt x="2558" y="10000"/>
                </a:ln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ubicBezTo>
                  <a:pt x="10000" y="8571"/>
                  <a:pt x="9186" y="9908"/>
                  <a:pt x="8169" y="9954"/>
                </a:cubicBezTo>
                <a:close/>
              </a:path>
            </a:pathLst>
          </a:custGeom>
          <a:solidFill>
            <a:srgbClr val="0078D4"/>
          </a:solidFill>
          <a:ln w="22225" cap="sq">
            <a:solidFill>
              <a:srgbClr val="0078D4"/>
            </a:solidFill>
            <a:prstDash val="solid"/>
            <a:miter lim="800000"/>
            <a:headEnd/>
            <a:tailEnd/>
          </a:ln>
        </p:spPr>
        <p:txBody>
          <a:bodyPr vert="horz" wrap="square" lIns="89628" tIns="44813" rIns="89628" bIns="44813" numCol="1" anchor="t" anchorCtr="0" compatLnSpc="1">
            <a:prstTxWarp prst="textNoShape">
              <a:avLst/>
            </a:prstTxWarp>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2" name="people_4">
            <a:extLst>
              <a:ext uri="{FF2B5EF4-FFF2-40B4-BE49-F238E27FC236}">
                <a16:creationId xmlns:a16="http://schemas.microsoft.com/office/drawing/2014/main" id="{159B5EA5-7813-43AF-A4D7-BF2103E251E6}"/>
              </a:ext>
            </a:extLst>
          </p:cNvPr>
          <p:cNvSpPr>
            <a:spLocks noChangeAspect="1" noEditPoints="1"/>
          </p:cNvSpPr>
          <p:nvPr/>
        </p:nvSpPr>
        <p:spPr bwMode="auto">
          <a:xfrm>
            <a:off x="1440223" y="2605434"/>
            <a:ext cx="443428" cy="4957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913BB9FC-9A6E-45DD-9C22-84883979DB84}"/>
              </a:ext>
            </a:extLst>
          </p:cNvPr>
          <p:cNvSpPr/>
          <p:nvPr/>
        </p:nvSpPr>
        <p:spPr bwMode="auto">
          <a:xfrm>
            <a:off x="837032" y="4842085"/>
            <a:ext cx="1649809" cy="217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a:ln>
                  <a:noFill/>
                </a:ln>
                <a:solidFill>
                  <a:srgbClr val="002050"/>
                </a:solidFill>
                <a:effectLst/>
                <a:uLnTx/>
                <a:uFillTx/>
                <a:latin typeface="Segoe UI Semibold" panose="020B0702040204020203" pitchFamily="34" charset="0"/>
                <a:ea typeface="+mn-ea"/>
                <a:cs typeface="Segoe UI" panose="020B0502040204020203" pitchFamily="34" charset="0"/>
              </a:rPr>
              <a:t>Operations</a:t>
            </a:r>
          </a:p>
        </p:txBody>
      </p:sp>
      <p:sp>
        <p:nvSpPr>
          <p:cNvPr id="134" name="people_4">
            <a:extLst>
              <a:ext uri="{FF2B5EF4-FFF2-40B4-BE49-F238E27FC236}">
                <a16:creationId xmlns:a16="http://schemas.microsoft.com/office/drawing/2014/main" id="{D19EE94D-3291-41DB-B331-917C6704F399}"/>
              </a:ext>
            </a:extLst>
          </p:cNvPr>
          <p:cNvSpPr>
            <a:spLocks noChangeAspect="1" noEditPoints="1"/>
          </p:cNvSpPr>
          <p:nvPr/>
        </p:nvSpPr>
        <p:spPr bwMode="auto">
          <a:xfrm>
            <a:off x="1440223" y="4097834"/>
            <a:ext cx="443428" cy="49574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marL="0" marR="0" lvl="0" indent="0" algn="l" defTabSz="91420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135" name="Straight Connector 134">
            <a:extLst>
              <a:ext uri="{FF2B5EF4-FFF2-40B4-BE49-F238E27FC236}">
                <a16:creationId xmlns:a16="http://schemas.microsoft.com/office/drawing/2014/main" id="{23FD0BC7-0623-43DC-9E02-D1334B83602B}"/>
              </a:ext>
            </a:extLst>
          </p:cNvPr>
          <p:cNvCxnSpPr>
            <a:cxnSpLocks/>
          </p:cNvCxnSpPr>
          <p:nvPr/>
        </p:nvCxnSpPr>
        <p:spPr>
          <a:xfrm>
            <a:off x="1978704" y="3845118"/>
            <a:ext cx="1204768" cy="0"/>
          </a:xfrm>
          <a:prstGeom prst="line">
            <a:avLst/>
          </a:prstGeom>
          <a:noFill/>
          <a:ln w="25400" cap="rnd" cmpd="sng" algn="ctr">
            <a:solidFill>
              <a:srgbClr val="E6E6E6">
                <a:lumMod val="75000"/>
              </a:srgbClr>
            </a:solidFill>
            <a:prstDash val="sysDash"/>
            <a:headEnd type="none"/>
            <a:tailEnd type="arrow" w="lg" len="med"/>
          </a:ln>
          <a:effectLst/>
        </p:spPr>
      </p:cxnSp>
      <p:sp>
        <p:nvSpPr>
          <p:cNvPr id="136" name="1">
            <a:extLst>
              <a:ext uri="{FF2B5EF4-FFF2-40B4-BE49-F238E27FC236}">
                <a16:creationId xmlns:a16="http://schemas.microsoft.com/office/drawing/2014/main" id="{D87BB3DA-4C75-459D-8159-49E5033B8A12}"/>
              </a:ext>
            </a:extLst>
          </p:cNvPr>
          <p:cNvSpPr/>
          <p:nvPr/>
        </p:nvSpPr>
        <p:spPr bwMode="auto">
          <a:xfrm>
            <a:off x="4254569" y="2347715"/>
            <a:ext cx="3095216" cy="1231207"/>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20000">
                  <a:srgbClr val="0078D4">
                    <a:lumMod val="5000"/>
                    <a:lumOff val="95000"/>
                  </a:srgbClr>
                </a:gs>
                <a:gs pos="24000">
                  <a:srgbClr val="0078D4"/>
                </a:gs>
              </a:gsLst>
              <a:lin ang="16200000" scaled="1"/>
              <a:tileRect/>
            </a:gradFill>
            <a:prstDash val="sysDash"/>
            <a:headEnd type="arrow" w="lg" len="med"/>
            <a:tailEnd type="none" w="lg" len="med"/>
          </a:ln>
          <a:effectLst/>
        </p:spPr>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3">
            <a:extLst>
              <a:ext uri="{FF2B5EF4-FFF2-40B4-BE49-F238E27FC236}">
                <a16:creationId xmlns:a16="http://schemas.microsoft.com/office/drawing/2014/main" id="{ECF43FBE-B58B-4450-9BC1-EFC59D1D6AFB}"/>
              </a:ext>
            </a:extLst>
          </p:cNvPr>
          <p:cNvSpPr/>
          <p:nvPr/>
        </p:nvSpPr>
        <p:spPr bwMode="auto">
          <a:xfrm flipV="1">
            <a:off x="5341043" y="4423936"/>
            <a:ext cx="2121091" cy="418151"/>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7000">
                  <a:srgbClr val="0078D4"/>
                </a:gs>
              </a:gsLst>
              <a:lin ang="16200000" scaled="1"/>
              <a:tileRect/>
            </a:gradFill>
            <a:prstDash val="sysDash"/>
            <a:headEnd type="arrow" w="lg" len="med"/>
            <a:tailEnd type="none" w="lg" len="med"/>
          </a:ln>
          <a:effectLst/>
        </p:spPr>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2">
            <a:extLst>
              <a:ext uri="{FF2B5EF4-FFF2-40B4-BE49-F238E27FC236}">
                <a16:creationId xmlns:a16="http://schemas.microsoft.com/office/drawing/2014/main" id="{C69968DB-CCB4-4C74-860B-8D585AD1F901}"/>
              </a:ext>
            </a:extLst>
          </p:cNvPr>
          <p:cNvSpPr/>
          <p:nvPr/>
        </p:nvSpPr>
        <p:spPr bwMode="auto">
          <a:xfrm>
            <a:off x="5652702" y="3506498"/>
            <a:ext cx="1847206" cy="196579"/>
          </a:xfrm>
          <a:custGeom>
            <a:avLst/>
            <a:gdLst>
              <a:gd name="connsiteX0" fmla="*/ 0 w 2842592"/>
              <a:gd name="connsiteY0" fmla="*/ 0 h 188844"/>
              <a:gd name="connsiteX1" fmla="*/ 1311966 w 2842592"/>
              <a:gd name="connsiteY1" fmla="*/ 0 h 188844"/>
              <a:gd name="connsiteX2" fmla="*/ 1311966 w 2842592"/>
              <a:gd name="connsiteY2" fmla="*/ 188844 h 188844"/>
              <a:gd name="connsiteX3" fmla="*/ 2842592 w 2842592"/>
              <a:gd name="connsiteY3" fmla="*/ 188844 h 188844"/>
            </a:gdLst>
            <a:ahLst/>
            <a:cxnLst>
              <a:cxn ang="0">
                <a:pos x="connsiteX0" y="connsiteY0"/>
              </a:cxn>
              <a:cxn ang="0">
                <a:pos x="connsiteX1" y="connsiteY1"/>
              </a:cxn>
              <a:cxn ang="0">
                <a:pos x="connsiteX2" y="connsiteY2"/>
              </a:cxn>
              <a:cxn ang="0">
                <a:pos x="connsiteX3" y="connsiteY3"/>
              </a:cxn>
            </a:cxnLst>
            <a:rect l="l" t="t" r="r" b="b"/>
            <a:pathLst>
              <a:path w="2842592" h="188844">
                <a:moveTo>
                  <a:pt x="0" y="0"/>
                </a:moveTo>
                <a:lnTo>
                  <a:pt x="1311966" y="0"/>
                </a:lnTo>
                <a:lnTo>
                  <a:pt x="1311966" y="188844"/>
                </a:lnTo>
                <a:lnTo>
                  <a:pt x="2842592" y="188844"/>
                </a:lnTo>
              </a:path>
            </a:pathLst>
          </a:custGeom>
          <a:noFill/>
          <a:ln w="25400" cap="rnd" cmpd="sng" algn="ctr">
            <a:gradFill flip="none" rotWithShape="1">
              <a:gsLst>
                <a:gs pos="28000">
                  <a:srgbClr val="0078D4">
                    <a:lumMod val="5000"/>
                    <a:lumOff val="95000"/>
                  </a:srgbClr>
                </a:gs>
                <a:gs pos="29000">
                  <a:srgbClr val="0078D4"/>
                </a:gs>
              </a:gsLst>
              <a:lin ang="0" scaled="1"/>
              <a:tileRect/>
            </a:gradFill>
            <a:prstDash val="sysDash"/>
            <a:headEnd type="none" w="lg" len="med"/>
            <a:tailEnd type="arrow" w="lg" len="med"/>
          </a:ln>
          <a:effectLst/>
        </p:spPr>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39" name="Group 138">
            <a:extLst>
              <a:ext uri="{FF2B5EF4-FFF2-40B4-BE49-F238E27FC236}">
                <a16:creationId xmlns:a16="http://schemas.microsoft.com/office/drawing/2014/main" id="{1F92E61A-CD9C-4EEE-A050-53BC46D94F76}"/>
              </a:ext>
            </a:extLst>
          </p:cNvPr>
          <p:cNvGrpSpPr/>
          <p:nvPr/>
        </p:nvGrpSpPr>
        <p:grpSpPr>
          <a:xfrm>
            <a:off x="6522828" y="2170809"/>
            <a:ext cx="353809" cy="353809"/>
            <a:chOff x="6233626" y="2239520"/>
            <a:chExt cx="548036" cy="548036"/>
          </a:xfrm>
        </p:grpSpPr>
        <p:sp>
          <p:nvSpPr>
            <p:cNvPr id="140" name="Oval 139">
              <a:extLst>
                <a:ext uri="{FF2B5EF4-FFF2-40B4-BE49-F238E27FC236}">
                  <a16:creationId xmlns:a16="http://schemas.microsoft.com/office/drawing/2014/main" id="{D2501DC8-49D2-4B9B-AB50-DDAB6CE74F84}"/>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58" tIns="143406" rIns="179258" bIns="143406"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270E8D-0480-43A6-86A6-2B281ED4CC55}"/>
                </a:ext>
              </a:extLst>
            </p:cNvPr>
            <p:cNvGrpSpPr/>
            <p:nvPr/>
          </p:nvGrpSpPr>
          <p:grpSpPr>
            <a:xfrm>
              <a:off x="6322461" y="2334278"/>
              <a:ext cx="360610" cy="358519"/>
              <a:chOff x="6900710" y="2092425"/>
              <a:chExt cx="360610" cy="358519"/>
            </a:xfrm>
          </p:grpSpPr>
          <p:sp>
            <p:nvSpPr>
              <p:cNvPr id="142" name="Oval 141">
                <a:extLst>
                  <a:ext uri="{FF2B5EF4-FFF2-40B4-BE49-F238E27FC236}">
                    <a16:creationId xmlns:a16="http://schemas.microsoft.com/office/drawing/2014/main" id="{7674338D-67D2-47C5-BA60-D5779403AA7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check 3">
                <a:extLst>
                  <a:ext uri="{FF2B5EF4-FFF2-40B4-BE49-F238E27FC236}">
                    <a16:creationId xmlns:a16="http://schemas.microsoft.com/office/drawing/2014/main" id="{448E634B-3A43-4D5D-A698-3D10116919C9}"/>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7" tIns="44814" rIns="89627" bIns="44814" numCol="1" anchor="t" anchorCtr="0" compatLnSpc="1">
                <a:prstTxWarp prst="textNoShape">
                  <a:avLst/>
                </a:prstTxWarp>
              </a:bodyPr>
              <a:lstStyle/>
              <a:p>
                <a:pPr marL="0" marR="0" lvl="0" indent="0" algn="l" defTabSz="914273"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4" name="Group 143">
            <a:extLst>
              <a:ext uri="{FF2B5EF4-FFF2-40B4-BE49-F238E27FC236}">
                <a16:creationId xmlns:a16="http://schemas.microsoft.com/office/drawing/2014/main" id="{8F63EEC1-F1E8-4C6B-A891-A2F0E961F0FA}"/>
              </a:ext>
            </a:extLst>
          </p:cNvPr>
          <p:cNvGrpSpPr/>
          <p:nvPr/>
        </p:nvGrpSpPr>
        <p:grpSpPr>
          <a:xfrm>
            <a:off x="6522828" y="3538974"/>
            <a:ext cx="353809" cy="353809"/>
            <a:chOff x="6233626" y="2239520"/>
            <a:chExt cx="548036" cy="548036"/>
          </a:xfrm>
        </p:grpSpPr>
        <p:sp>
          <p:nvSpPr>
            <p:cNvPr id="145" name="Oval 144">
              <a:extLst>
                <a:ext uri="{FF2B5EF4-FFF2-40B4-BE49-F238E27FC236}">
                  <a16:creationId xmlns:a16="http://schemas.microsoft.com/office/drawing/2014/main" id="{AE07C6C1-1612-4E28-8B14-E788488010EC}"/>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58" tIns="143406" rIns="179258" bIns="143406"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6" name="Group 145">
              <a:extLst>
                <a:ext uri="{FF2B5EF4-FFF2-40B4-BE49-F238E27FC236}">
                  <a16:creationId xmlns:a16="http://schemas.microsoft.com/office/drawing/2014/main" id="{D05E3A04-F257-4E22-9754-4ED5C55BD97D}"/>
                </a:ext>
              </a:extLst>
            </p:cNvPr>
            <p:cNvGrpSpPr/>
            <p:nvPr/>
          </p:nvGrpSpPr>
          <p:grpSpPr>
            <a:xfrm>
              <a:off x="6322461" y="2334278"/>
              <a:ext cx="360610" cy="358519"/>
              <a:chOff x="6900710" y="2092425"/>
              <a:chExt cx="360610" cy="358519"/>
            </a:xfrm>
          </p:grpSpPr>
          <p:sp>
            <p:nvSpPr>
              <p:cNvPr id="147" name="Oval 146">
                <a:extLst>
                  <a:ext uri="{FF2B5EF4-FFF2-40B4-BE49-F238E27FC236}">
                    <a16:creationId xmlns:a16="http://schemas.microsoft.com/office/drawing/2014/main" id="{92EAF5F1-8F60-46BF-81D1-9AF0851DFBD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check 3">
                <a:extLst>
                  <a:ext uri="{FF2B5EF4-FFF2-40B4-BE49-F238E27FC236}">
                    <a16:creationId xmlns:a16="http://schemas.microsoft.com/office/drawing/2014/main" id="{B6418BD8-CDCF-4BEB-A5F8-D3C4D5463B94}"/>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7" tIns="44814" rIns="89627" bIns="44814" numCol="1" anchor="t" anchorCtr="0" compatLnSpc="1">
                <a:prstTxWarp prst="textNoShape">
                  <a:avLst/>
                </a:prstTxWarp>
              </a:bodyPr>
              <a:lstStyle/>
              <a:p>
                <a:pPr marL="0" marR="0" lvl="0" indent="0" algn="l" defTabSz="914273"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
        <p:nvSpPr>
          <p:cNvPr id="149" name="TextBox 148">
            <a:extLst>
              <a:ext uri="{FF2B5EF4-FFF2-40B4-BE49-F238E27FC236}">
                <a16:creationId xmlns:a16="http://schemas.microsoft.com/office/drawing/2014/main" id="{3B81EE2D-AB9A-47B7-92E1-52C2BC142841}"/>
              </a:ext>
            </a:extLst>
          </p:cNvPr>
          <p:cNvSpPr txBox="1"/>
          <p:nvPr/>
        </p:nvSpPr>
        <p:spPr>
          <a:xfrm>
            <a:off x="-1529187" y="1597985"/>
            <a:ext cx="1139454" cy="361894"/>
          </a:xfrm>
          <a:prstGeom prst="rect">
            <a:avLst/>
          </a:prstGeom>
          <a:noFill/>
        </p:spPr>
        <p:txBody>
          <a:bodyPr wrap="square" lIns="0" tIns="0" rIns="0" bIns="0" rtlCol="0">
            <a:spAutoFit/>
          </a:bodyPr>
          <a:lstStyle/>
          <a:p>
            <a:pPr marL="0" marR="0" lvl="0" indent="0" algn="ctr" defTabSz="89620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Management Groups</a:t>
            </a:r>
          </a:p>
        </p:txBody>
      </p:sp>
      <p:sp>
        <p:nvSpPr>
          <p:cNvPr id="150" name="TextBox 149">
            <a:extLst>
              <a:ext uri="{FF2B5EF4-FFF2-40B4-BE49-F238E27FC236}">
                <a16:creationId xmlns:a16="http://schemas.microsoft.com/office/drawing/2014/main" id="{C9EF638A-B01A-46E7-BD68-FEBF95217983}"/>
              </a:ext>
            </a:extLst>
          </p:cNvPr>
          <p:cNvSpPr txBox="1"/>
          <p:nvPr/>
        </p:nvSpPr>
        <p:spPr>
          <a:xfrm>
            <a:off x="-1529187" y="2755385"/>
            <a:ext cx="1139454" cy="361894"/>
          </a:xfrm>
          <a:prstGeom prst="rect">
            <a:avLst/>
          </a:prstGeom>
          <a:noFill/>
        </p:spPr>
        <p:txBody>
          <a:bodyPr wrap="square" lIns="0" tIns="0" rIns="0" bIns="0" rtlCol="0">
            <a:spAutoFit/>
          </a:bodyPr>
          <a:lstStyle/>
          <a:p>
            <a:pPr marL="0" marR="0" lvl="0" indent="0" algn="ctr" defTabSz="89620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Cost Management</a:t>
            </a:r>
          </a:p>
        </p:txBody>
      </p:sp>
      <p:sp>
        <p:nvSpPr>
          <p:cNvPr id="151" name="TextBox 150">
            <a:extLst>
              <a:ext uri="{FF2B5EF4-FFF2-40B4-BE49-F238E27FC236}">
                <a16:creationId xmlns:a16="http://schemas.microsoft.com/office/drawing/2014/main" id="{9D3D3B04-32F7-4005-A137-4E4BA78FFE69}"/>
              </a:ext>
            </a:extLst>
          </p:cNvPr>
          <p:cNvSpPr txBox="1"/>
          <p:nvPr/>
        </p:nvSpPr>
        <p:spPr>
          <a:xfrm>
            <a:off x="-1529187" y="4028874"/>
            <a:ext cx="1139454" cy="361894"/>
          </a:xfrm>
          <a:prstGeom prst="rect">
            <a:avLst/>
          </a:prstGeom>
          <a:noFill/>
        </p:spPr>
        <p:txBody>
          <a:bodyPr wrap="square" lIns="0" tIns="0" rIns="0" bIns="0" rtlCol="0">
            <a:spAutoFit/>
          </a:bodyPr>
          <a:lstStyle/>
          <a:p>
            <a:pPr marL="0" marR="0" lvl="0" indent="0" algn="ctr" defTabSz="89620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Resource </a:t>
            </a:r>
          </a:p>
          <a:p>
            <a:pPr marL="0" marR="0" lvl="0" indent="0" algn="ctr" defTabSz="89620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3C3C41"/>
                </a:solidFill>
                <a:effectLst/>
                <a:uLnTx/>
                <a:uFillTx/>
                <a:latin typeface="Segoe UI Semibold"/>
                <a:ea typeface="+mn-ea"/>
                <a:cs typeface="+mn-cs"/>
              </a:rPr>
              <a:t>Graph</a:t>
            </a:r>
          </a:p>
        </p:txBody>
      </p:sp>
      <p:grpSp>
        <p:nvGrpSpPr>
          <p:cNvPr id="152" name="Group 151">
            <a:extLst>
              <a:ext uri="{FF2B5EF4-FFF2-40B4-BE49-F238E27FC236}">
                <a16:creationId xmlns:a16="http://schemas.microsoft.com/office/drawing/2014/main" id="{85A6811C-54FA-487E-BF76-8A90B582A924}"/>
              </a:ext>
            </a:extLst>
          </p:cNvPr>
          <p:cNvGrpSpPr/>
          <p:nvPr/>
        </p:nvGrpSpPr>
        <p:grpSpPr>
          <a:xfrm>
            <a:off x="7605745" y="3261060"/>
            <a:ext cx="2118667" cy="772976"/>
            <a:chOff x="7605764" y="3365948"/>
            <a:chExt cx="2118696" cy="772987"/>
          </a:xfrm>
        </p:grpSpPr>
        <p:sp>
          <p:nvSpPr>
            <p:cNvPr id="153" name="Rectangle 152">
              <a:extLst>
                <a:ext uri="{FF2B5EF4-FFF2-40B4-BE49-F238E27FC236}">
                  <a16:creationId xmlns:a16="http://schemas.microsoft.com/office/drawing/2014/main" id="{5AE73481-55A2-46F4-B5B4-E64D354215D2}"/>
                </a:ext>
              </a:extLst>
            </p:cNvPr>
            <p:cNvSpPr/>
            <p:nvPr/>
          </p:nvSpPr>
          <p:spPr>
            <a:xfrm>
              <a:off x="8456146" y="3518038"/>
              <a:ext cx="1268314" cy="523227"/>
            </a:xfrm>
            <a:prstGeom prst="rect">
              <a:avLst/>
            </a:prstGeom>
          </p:spPr>
          <p:txBody>
            <a:bodyPr wrap="none">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Cost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a:t>
              </a:r>
            </a:p>
          </p:txBody>
        </p:sp>
        <p:sp>
          <p:nvSpPr>
            <p:cNvPr id="154" name="Oval 153">
              <a:extLst>
                <a:ext uri="{FF2B5EF4-FFF2-40B4-BE49-F238E27FC236}">
                  <a16:creationId xmlns:a16="http://schemas.microsoft.com/office/drawing/2014/main" id="{D4F480DD-9184-45CA-86BF-55D3F6F82EF7}"/>
                </a:ext>
              </a:extLst>
            </p:cNvPr>
            <p:cNvSpPr/>
            <p:nvPr/>
          </p:nvSpPr>
          <p:spPr bwMode="auto">
            <a:xfrm>
              <a:off x="7605764" y="3365948"/>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5" name="Picture 154">
              <a:extLst>
                <a:ext uri="{FF2B5EF4-FFF2-40B4-BE49-F238E27FC236}">
                  <a16:creationId xmlns:a16="http://schemas.microsoft.com/office/drawing/2014/main" id="{036AB50B-8170-40B9-A086-267C540D3B8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5888" y="3537587"/>
              <a:ext cx="395380" cy="395380"/>
            </a:xfrm>
            <a:prstGeom prst="rect">
              <a:avLst/>
            </a:prstGeom>
          </p:spPr>
        </p:pic>
      </p:grpSp>
      <p:grpSp>
        <p:nvGrpSpPr>
          <p:cNvPr id="156" name="Group 155">
            <a:extLst>
              <a:ext uri="{FF2B5EF4-FFF2-40B4-BE49-F238E27FC236}">
                <a16:creationId xmlns:a16="http://schemas.microsoft.com/office/drawing/2014/main" id="{218F16A4-1A13-4B86-B34D-3303233216EE}"/>
              </a:ext>
            </a:extLst>
          </p:cNvPr>
          <p:cNvGrpSpPr/>
          <p:nvPr/>
        </p:nvGrpSpPr>
        <p:grpSpPr>
          <a:xfrm>
            <a:off x="7605743" y="2025364"/>
            <a:ext cx="2168360" cy="772976"/>
            <a:chOff x="7605764" y="2025344"/>
            <a:chExt cx="2168391" cy="772987"/>
          </a:xfrm>
        </p:grpSpPr>
        <p:sp>
          <p:nvSpPr>
            <p:cNvPr id="157" name="Rectangle 156">
              <a:extLst>
                <a:ext uri="{FF2B5EF4-FFF2-40B4-BE49-F238E27FC236}">
                  <a16:creationId xmlns:a16="http://schemas.microsoft.com/office/drawing/2014/main" id="{5420C127-06C8-4EEC-8C77-F4BBA076FD3C}"/>
                </a:ext>
              </a:extLst>
            </p:cNvPr>
            <p:cNvSpPr/>
            <p:nvPr/>
          </p:nvSpPr>
          <p:spPr>
            <a:xfrm>
              <a:off x="8456146" y="2115805"/>
              <a:ext cx="1318009" cy="523227"/>
            </a:xfrm>
            <a:prstGeom prst="rect">
              <a:avLst/>
            </a:prstGeom>
          </p:spPr>
          <p:txBody>
            <a:bodyPr wrap="none">
              <a:spAutoFit/>
            </a:bodyPr>
            <a:lstStyle/>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Management </a:t>
              </a:r>
            </a:p>
            <a:p>
              <a:pPr marL="0" marR="0" lvl="0" indent="0" algn="l" defTabSz="914411"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Groups</a:t>
              </a:r>
            </a:p>
          </p:txBody>
        </p:sp>
        <p:sp>
          <p:nvSpPr>
            <p:cNvPr id="158" name="Oval 157">
              <a:extLst>
                <a:ext uri="{FF2B5EF4-FFF2-40B4-BE49-F238E27FC236}">
                  <a16:creationId xmlns:a16="http://schemas.microsoft.com/office/drawing/2014/main" id="{AA358739-B578-4B4F-9E63-90CACB58E918}"/>
                </a:ext>
              </a:extLst>
            </p:cNvPr>
            <p:cNvSpPr/>
            <p:nvPr/>
          </p:nvSpPr>
          <p:spPr bwMode="auto">
            <a:xfrm>
              <a:off x="7605764" y="2025344"/>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9" name="Picture 158">
              <a:extLst>
                <a:ext uri="{FF2B5EF4-FFF2-40B4-BE49-F238E27FC236}">
                  <a16:creationId xmlns:a16="http://schemas.microsoft.com/office/drawing/2014/main" id="{500B42B8-14C6-404C-938B-40DA0F42FF3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94567" y="2214147"/>
              <a:ext cx="395380" cy="395380"/>
            </a:xfrm>
            <a:prstGeom prst="rect">
              <a:avLst/>
            </a:prstGeom>
          </p:spPr>
        </p:pic>
      </p:grpSp>
      <p:sp>
        <p:nvSpPr>
          <p:cNvPr id="160" name="3">
            <a:extLst>
              <a:ext uri="{FF2B5EF4-FFF2-40B4-BE49-F238E27FC236}">
                <a16:creationId xmlns:a16="http://schemas.microsoft.com/office/drawing/2014/main" id="{BDF516F5-A305-4E70-85D8-CE85BD9F683D}"/>
              </a:ext>
            </a:extLst>
          </p:cNvPr>
          <p:cNvSpPr/>
          <p:nvPr/>
        </p:nvSpPr>
        <p:spPr bwMode="auto">
          <a:xfrm flipV="1">
            <a:off x="4604652" y="4423934"/>
            <a:ext cx="2857482" cy="1711243"/>
          </a:xfrm>
          <a:custGeom>
            <a:avLst/>
            <a:gdLst>
              <a:gd name="connsiteX0" fmla="*/ 3836504 w 3836504"/>
              <a:gd name="connsiteY0" fmla="*/ 0 h 1182756"/>
              <a:gd name="connsiteX1" fmla="*/ 0 w 3836504"/>
              <a:gd name="connsiteY1" fmla="*/ 0 h 1182756"/>
              <a:gd name="connsiteX2" fmla="*/ 0 w 3836504"/>
              <a:gd name="connsiteY2" fmla="*/ 1182756 h 1182756"/>
            </a:gdLst>
            <a:ahLst/>
            <a:cxnLst>
              <a:cxn ang="0">
                <a:pos x="connsiteX0" y="connsiteY0"/>
              </a:cxn>
              <a:cxn ang="0">
                <a:pos x="connsiteX1" y="connsiteY1"/>
              </a:cxn>
              <a:cxn ang="0">
                <a:pos x="connsiteX2" y="connsiteY2"/>
              </a:cxn>
            </a:cxnLst>
            <a:rect l="l" t="t" r="r" b="b"/>
            <a:pathLst>
              <a:path w="3836504" h="1182756">
                <a:moveTo>
                  <a:pt x="3836504" y="0"/>
                </a:moveTo>
                <a:lnTo>
                  <a:pt x="0" y="0"/>
                </a:lnTo>
                <a:lnTo>
                  <a:pt x="0" y="1182756"/>
                </a:lnTo>
              </a:path>
            </a:pathLst>
          </a:custGeom>
          <a:noFill/>
          <a:ln w="25400" cap="rnd" cmpd="sng" algn="ctr">
            <a:gradFill flip="none" rotWithShape="1">
              <a:gsLst>
                <a:gs pos="12000">
                  <a:srgbClr val="0078D4">
                    <a:lumMod val="5000"/>
                    <a:lumOff val="95000"/>
                  </a:srgbClr>
                </a:gs>
                <a:gs pos="13000">
                  <a:srgbClr val="0078D4"/>
                </a:gs>
              </a:gsLst>
              <a:lin ang="16200000" scaled="1"/>
              <a:tileRect/>
            </a:gradFill>
            <a:prstDash val="sysDash"/>
            <a:headEnd type="arrow" w="lg" len="med"/>
            <a:tailEnd type="none" w="lg" len="med"/>
          </a:ln>
          <a:effectLst/>
        </p:spPr>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nvGrpSpPr>
          <p:cNvPr id="161" name="Group 160">
            <a:extLst>
              <a:ext uri="{FF2B5EF4-FFF2-40B4-BE49-F238E27FC236}">
                <a16:creationId xmlns:a16="http://schemas.microsoft.com/office/drawing/2014/main" id="{7AB774A6-8C3D-4D99-878A-FF9E34BEE396}"/>
              </a:ext>
            </a:extLst>
          </p:cNvPr>
          <p:cNvGrpSpPr/>
          <p:nvPr/>
        </p:nvGrpSpPr>
        <p:grpSpPr>
          <a:xfrm>
            <a:off x="6528412" y="4679498"/>
            <a:ext cx="353809" cy="353809"/>
            <a:chOff x="6233626" y="2239520"/>
            <a:chExt cx="548036" cy="548036"/>
          </a:xfrm>
        </p:grpSpPr>
        <p:sp>
          <p:nvSpPr>
            <p:cNvPr id="162" name="Oval 161">
              <a:extLst>
                <a:ext uri="{FF2B5EF4-FFF2-40B4-BE49-F238E27FC236}">
                  <a16:creationId xmlns:a16="http://schemas.microsoft.com/office/drawing/2014/main" id="{D003AEB8-EDFD-4C6B-BB2D-CD70A28B0D16}"/>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58" tIns="143406" rIns="179258" bIns="143406"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3" name="Group 162">
              <a:extLst>
                <a:ext uri="{FF2B5EF4-FFF2-40B4-BE49-F238E27FC236}">
                  <a16:creationId xmlns:a16="http://schemas.microsoft.com/office/drawing/2014/main" id="{9B078594-3D3D-4687-931B-3D8918336B73}"/>
                </a:ext>
              </a:extLst>
            </p:cNvPr>
            <p:cNvGrpSpPr/>
            <p:nvPr/>
          </p:nvGrpSpPr>
          <p:grpSpPr>
            <a:xfrm>
              <a:off x="6322461" y="2334278"/>
              <a:ext cx="360610" cy="358519"/>
              <a:chOff x="6900710" y="2092425"/>
              <a:chExt cx="360610" cy="358519"/>
            </a:xfrm>
          </p:grpSpPr>
          <p:sp>
            <p:nvSpPr>
              <p:cNvPr id="164" name="Oval 163">
                <a:extLst>
                  <a:ext uri="{FF2B5EF4-FFF2-40B4-BE49-F238E27FC236}">
                    <a16:creationId xmlns:a16="http://schemas.microsoft.com/office/drawing/2014/main" id="{9310CB9F-3645-471F-A29B-DADEA4CC2F84}"/>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check 3">
                <a:extLst>
                  <a:ext uri="{FF2B5EF4-FFF2-40B4-BE49-F238E27FC236}">
                    <a16:creationId xmlns:a16="http://schemas.microsoft.com/office/drawing/2014/main" id="{C77ACF05-6AB0-43BB-8C06-4D077F1D8C87}"/>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7" tIns="44814" rIns="89627" bIns="44814" numCol="1" anchor="t" anchorCtr="0" compatLnSpc="1">
                <a:prstTxWarp prst="textNoShape">
                  <a:avLst/>
                </a:prstTxWarp>
              </a:bodyPr>
              <a:lstStyle/>
              <a:p>
                <a:pPr marL="0" marR="0" lvl="0" indent="0" algn="l" defTabSz="914273"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66" name="Group 165">
            <a:extLst>
              <a:ext uri="{FF2B5EF4-FFF2-40B4-BE49-F238E27FC236}">
                <a16:creationId xmlns:a16="http://schemas.microsoft.com/office/drawing/2014/main" id="{7BE7DC69-AD41-4B4A-987E-F230BAC678E1}"/>
              </a:ext>
            </a:extLst>
          </p:cNvPr>
          <p:cNvGrpSpPr/>
          <p:nvPr/>
        </p:nvGrpSpPr>
        <p:grpSpPr>
          <a:xfrm>
            <a:off x="7587350" y="5732451"/>
            <a:ext cx="3628036" cy="853919"/>
            <a:chOff x="7587370" y="4735437"/>
            <a:chExt cx="3628087" cy="853931"/>
          </a:xfrm>
        </p:grpSpPr>
        <p:sp>
          <p:nvSpPr>
            <p:cNvPr id="167" name="Oval 166">
              <a:extLst>
                <a:ext uri="{FF2B5EF4-FFF2-40B4-BE49-F238E27FC236}">
                  <a16:creationId xmlns:a16="http://schemas.microsoft.com/office/drawing/2014/main" id="{68CDD538-C03E-4E69-950F-0502752C1289}"/>
                </a:ext>
              </a:extLst>
            </p:cNvPr>
            <p:cNvSpPr/>
            <p:nvPr/>
          </p:nvSpPr>
          <p:spPr bwMode="auto">
            <a:xfrm>
              <a:off x="7587370" y="4735437"/>
              <a:ext cx="772987" cy="772987"/>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02C418B-8573-4EB0-AD33-57CA8B9A60EF}"/>
                </a:ext>
              </a:extLst>
            </p:cNvPr>
            <p:cNvGrpSpPr/>
            <p:nvPr/>
          </p:nvGrpSpPr>
          <p:grpSpPr>
            <a:xfrm>
              <a:off x="8224120" y="5163675"/>
              <a:ext cx="1109273" cy="425693"/>
              <a:chOff x="8942834" y="4423950"/>
              <a:chExt cx="1176070" cy="451328"/>
            </a:xfrm>
          </p:grpSpPr>
          <p:sp>
            <p:nvSpPr>
              <p:cNvPr id="179" name="Oval 178">
                <a:extLst>
                  <a:ext uri="{FF2B5EF4-FFF2-40B4-BE49-F238E27FC236}">
                    <a16:creationId xmlns:a16="http://schemas.microsoft.com/office/drawing/2014/main" id="{45CF1351-F3AA-4E87-8F91-C63EE7B627D5}"/>
                  </a:ext>
                </a:extLst>
              </p:cNvPr>
              <p:cNvSpPr/>
              <p:nvPr/>
            </p:nvSpPr>
            <p:spPr bwMode="auto">
              <a:xfrm>
                <a:off x="8942834" y="4423950"/>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0" name="Graphic 179">
                <a:extLst>
                  <a:ext uri="{FF2B5EF4-FFF2-40B4-BE49-F238E27FC236}">
                    <a16:creationId xmlns:a16="http://schemas.microsoft.com/office/drawing/2014/main" id="{38DE1DEC-C9F3-442C-A4E3-11CA4FF498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52808" y="4534272"/>
                <a:ext cx="231381" cy="231216"/>
              </a:xfrm>
              <a:prstGeom prst="rect">
                <a:avLst/>
              </a:prstGeom>
            </p:spPr>
          </p:pic>
          <p:sp>
            <p:nvSpPr>
              <p:cNvPr id="181" name="Rectangle 180">
                <a:extLst>
                  <a:ext uri="{FF2B5EF4-FFF2-40B4-BE49-F238E27FC236}">
                    <a16:creationId xmlns:a16="http://schemas.microsoft.com/office/drawing/2014/main" id="{758C217D-5597-4DB2-B128-16B2FB149E52}"/>
                  </a:ext>
                </a:extLst>
              </p:cNvPr>
              <p:cNvSpPr/>
              <p:nvPr/>
            </p:nvSpPr>
            <p:spPr>
              <a:xfrm>
                <a:off x="9338480" y="4516275"/>
                <a:ext cx="780424" cy="247657"/>
              </a:xfrm>
              <a:prstGeom prst="rect">
                <a:avLst/>
              </a:prstGeom>
            </p:spPr>
            <p:txBody>
              <a:bodyPr wrap="none">
                <a:spAutoFit/>
              </a:bodyPr>
              <a:lstStyle/>
              <a:p>
                <a:pPr marL="0" marR="0" lvl="0" indent="0" algn="l" defTabSz="89620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Templates</a:t>
                </a:r>
              </a:p>
            </p:txBody>
          </p:sp>
        </p:grpSp>
        <p:grpSp>
          <p:nvGrpSpPr>
            <p:cNvPr id="169" name="Group 168">
              <a:extLst>
                <a:ext uri="{FF2B5EF4-FFF2-40B4-BE49-F238E27FC236}">
                  <a16:creationId xmlns:a16="http://schemas.microsoft.com/office/drawing/2014/main" id="{3C1C6944-EACA-4B1A-A372-5F7B6B036B89}"/>
                </a:ext>
              </a:extLst>
            </p:cNvPr>
            <p:cNvGrpSpPr/>
            <p:nvPr/>
          </p:nvGrpSpPr>
          <p:grpSpPr>
            <a:xfrm>
              <a:off x="9326225" y="5163675"/>
              <a:ext cx="857618" cy="425693"/>
              <a:chOff x="8942834" y="4967533"/>
              <a:chExt cx="909261" cy="451328"/>
            </a:xfrm>
          </p:grpSpPr>
          <p:sp>
            <p:nvSpPr>
              <p:cNvPr id="176" name="Oval 175">
                <a:extLst>
                  <a:ext uri="{FF2B5EF4-FFF2-40B4-BE49-F238E27FC236}">
                    <a16:creationId xmlns:a16="http://schemas.microsoft.com/office/drawing/2014/main" id="{898F5920-7BE0-4E2D-9D0F-56B39A96B13D}"/>
                  </a:ext>
                </a:extLst>
              </p:cNvPr>
              <p:cNvSpPr/>
              <p:nvPr/>
            </p:nvSpPr>
            <p:spPr bwMode="auto">
              <a:xfrm>
                <a:off x="8942834" y="4967533"/>
                <a:ext cx="451328"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47779BDC-C241-4BA6-80DD-48F2E78FA36F}"/>
                  </a:ext>
                </a:extLst>
              </p:cNvPr>
              <p:cNvSpPr/>
              <p:nvPr/>
            </p:nvSpPr>
            <p:spPr>
              <a:xfrm>
                <a:off x="9341895" y="5070087"/>
                <a:ext cx="510200" cy="247657"/>
              </a:xfrm>
              <a:prstGeom prst="rect">
                <a:avLst/>
              </a:prstGeom>
            </p:spPr>
            <p:txBody>
              <a:bodyPr wrap="none">
                <a:spAutoFit/>
              </a:bodyPr>
              <a:lstStyle/>
              <a:p>
                <a:pPr marL="0" marR="0" lvl="0" indent="0" algn="l" defTabSz="89620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err="1">
                    <a:ln>
                      <a:noFill/>
                    </a:ln>
                    <a:solidFill>
                      <a:srgbClr val="3C3C41"/>
                    </a:solidFill>
                    <a:effectLst/>
                    <a:uLnTx/>
                    <a:uFillTx/>
                    <a:latin typeface="Segoe UI Semibold"/>
                    <a:ea typeface="+mn-ea"/>
                    <a:cs typeface="+mn-cs"/>
                  </a:rPr>
                  <a:t>RBAC</a:t>
                </a:r>
                <a:endParaRPr kumimoji="0" lang="en-US" sz="900" b="0" i="0" u="none" strike="noStrike" kern="0" cap="none" spc="0" normalizeH="0" baseline="0" noProof="0">
                  <a:ln>
                    <a:noFill/>
                  </a:ln>
                  <a:solidFill>
                    <a:srgbClr val="3C3C41"/>
                  </a:solidFill>
                  <a:effectLst/>
                  <a:uLnTx/>
                  <a:uFillTx/>
                  <a:latin typeface="Segoe UI Semibold"/>
                  <a:ea typeface="+mn-ea"/>
                  <a:cs typeface="+mn-cs"/>
                </a:endParaRPr>
              </a:p>
            </p:txBody>
          </p:sp>
          <p:pic>
            <p:nvPicPr>
              <p:cNvPr id="178" name="Picture 177">
                <a:extLst>
                  <a:ext uri="{FF2B5EF4-FFF2-40B4-BE49-F238E27FC236}">
                    <a16:creationId xmlns:a16="http://schemas.microsoft.com/office/drawing/2014/main" id="{7888A6CB-9B42-4140-B857-1EE8CFBE1CD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30837" y="5058185"/>
                <a:ext cx="275322" cy="270025"/>
              </a:xfrm>
              <a:prstGeom prst="rect">
                <a:avLst/>
              </a:prstGeom>
            </p:spPr>
          </p:pic>
        </p:grpSp>
        <p:pic>
          <p:nvPicPr>
            <p:cNvPr id="170" name="Picture 169">
              <a:extLst>
                <a:ext uri="{FF2B5EF4-FFF2-40B4-BE49-F238E27FC236}">
                  <a16:creationId xmlns:a16="http://schemas.microsoft.com/office/drawing/2014/main" id="{63FDE4D2-8264-4935-A00E-2FB820C4A7A9}"/>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5377" y="4877520"/>
              <a:ext cx="473759" cy="473759"/>
            </a:xfrm>
            <a:prstGeom prst="rect">
              <a:avLst/>
            </a:prstGeom>
          </p:spPr>
        </p:pic>
        <p:sp>
          <p:nvSpPr>
            <p:cNvPr id="171" name="Rectangle 170">
              <a:extLst>
                <a:ext uri="{FF2B5EF4-FFF2-40B4-BE49-F238E27FC236}">
                  <a16:creationId xmlns:a16="http://schemas.microsoft.com/office/drawing/2014/main" id="{BD47F039-D45E-431B-9756-ACC7C0BAC816}"/>
                </a:ext>
              </a:extLst>
            </p:cNvPr>
            <p:cNvSpPr/>
            <p:nvPr/>
          </p:nvSpPr>
          <p:spPr>
            <a:xfrm>
              <a:off x="8484412" y="4830396"/>
              <a:ext cx="1005417" cy="307781"/>
            </a:xfrm>
            <a:prstGeom prst="rect">
              <a:avLst/>
            </a:prstGeom>
          </p:spPr>
          <p:txBody>
            <a:bodyPr wrap="none">
              <a:spAutoFit/>
            </a:bodyPr>
            <a:lstStyle/>
            <a:p>
              <a:pPr marL="0" marR="0" lvl="0" indent="0" algn="l" defTabSz="89620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Blueprints</a:t>
              </a:r>
            </a:p>
          </p:txBody>
        </p:sp>
        <p:grpSp>
          <p:nvGrpSpPr>
            <p:cNvPr id="172" name="Group 171">
              <a:extLst>
                <a:ext uri="{FF2B5EF4-FFF2-40B4-BE49-F238E27FC236}">
                  <a16:creationId xmlns:a16="http://schemas.microsoft.com/office/drawing/2014/main" id="{62743522-DF6B-4A63-BCBF-A0B8584D0D15}"/>
                </a:ext>
              </a:extLst>
            </p:cNvPr>
            <p:cNvGrpSpPr/>
            <p:nvPr/>
          </p:nvGrpSpPr>
          <p:grpSpPr>
            <a:xfrm>
              <a:off x="10253647" y="5163675"/>
              <a:ext cx="961810" cy="425693"/>
              <a:chOff x="9007698" y="5470653"/>
              <a:chExt cx="1019727" cy="451328"/>
            </a:xfrm>
          </p:grpSpPr>
          <p:sp>
            <p:nvSpPr>
              <p:cNvPr id="173" name="Oval 172">
                <a:extLst>
                  <a:ext uri="{FF2B5EF4-FFF2-40B4-BE49-F238E27FC236}">
                    <a16:creationId xmlns:a16="http://schemas.microsoft.com/office/drawing/2014/main" id="{A153E3F1-5769-4187-8095-D3C788C27D3D}"/>
                  </a:ext>
                </a:extLst>
              </p:cNvPr>
              <p:cNvSpPr/>
              <p:nvPr/>
            </p:nvSpPr>
            <p:spPr bwMode="auto">
              <a:xfrm>
                <a:off x="9007698" y="5470653"/>
                <a:ext cx="451327" cy="451328"/>
              </a:xfrm>
              <a:prstGeom prst="ellipse">
                <a:avLst/>
              </a:prstGeom>
              <a:solidFill>
                <a:srgbClr val="FFFFFF"/>
              </a:solidFill>
              <a:ln w="10795" cap="flat" cmpd="sng" algn="ctr">
                <a:noFill/>
                <a:prstDash val="solid"/>
              </a:ln>
              <a:effectLst>
                <a:outerShdw blurRad="190500" dist="38100" dir="2700000" algn="tl" rotWithShape="0">
                  <a:prstClr val="black">
                    <a:alpha val="25000"/>
                  </a:prstClr>
                </a:outerShdw>
              </a:effectLst>
            </p:spPr>
            <p:txBody>
              <a:bodyPr vert="horz" wrap="square" lIns="0" tIns="47564" rIns="0" bIns="47564" numCol="1" rtlCol="0" anchor="ctr" anchorCtr="0" compatLnSpc="1">
                <a:prstTxWarp prst="textNoShape">
                  <a:avLst/>
                </a:prstTxWarp>
              </a:bodyPr>
              <a:lstStyle/>
              <a:p>
                <a:pPr marL="0" marR="0" lvl="0" indent="0" algn="ctr" defTabSz="951039"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251F456F-2374-480A-8A5B-2C5C7951572B}"/>
                  </a:ext>
                </a:extLst>
              </p:cNvPr>
              <p:cNvSpPr/>
              <p:nvPr/>
            </p:nvSpPr>
            <p:spPr>
              <a:xfrm>
                <a:off x="9406756" y="5573207"/>
                <a:ext cx="620669" cy="247657"/>
              </a:xfrm>
              <a:prstGeom prst="rect">
                <a:avLst/>
              </a:prstGeom>
            </p:spPr>
            <p:txBody>
              <a:bodyPr wrap="none">
                <a:spAutoFit/>
              </a:bodyPr>
              <a:lstStyle/>
              <a:p>
                <a:pPr marL="0" marR="0" lvl="0" indent="0" algn="l" defTabSz="89620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mn-cs"/>
                  </a:rPr>
                  <a:t>Policies</a:t>
                </a:r>
              </a:p>
            </p:txBody>
          </p:sp>
          <p:pic>
            <p:nvPicPr>
              <p:cNvPr id="175" name="Graphic 174">
                <a:extLst>
                  <a:ext uri="{FF2B5EF4-FFF2-40B4-BE49-F238E27FC236}">
                    <a16:creationId xmlns:a16="http://schemas.microsoft.com/office/drawing/2014/main" id="{4A25A706-F801-4F17-9819-059E7F7DF2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95682" y="5560720"/>
                <a:ext cx="275321" cy="271194"/>
              </a:xfrm>
              <a:prstGeom prst="rect">
                <a:avLst/>
              </a:prstGeom>
            </p:spPr>
          </p:pic>
        </p:grpSp>
      </p:grpSp>
      <p:grpSp>
        <p:nvGrpSpPr>
          <p:cNvPr id="182" name="Group 181">
            <a:extLst>
              <a:ext uri="{FF2B5EF4-FFF2-40B4-BE49-F238E27FC236}">
                <a16:creationId xmlns:a16="http://schemas.microsoft.com/office/drawing/2014/main" id="{A2364B5E-A58E-413F-AAF9-593BB963D041}"/>
              </a:ext>
            </a:extLst>
          </p:cNvPr>
          <p:cNvGrpSpPr/>
          <p:nvPr/>
        </p:nvGrpSpPr>
        <p:grpSpPr>
          <a:xfrm>
            <a:off x="6528412" y="5978944"/>
            <a:ext cx="353809" cy="353809"/>
            <a:chOff x="6233626" y="2239520"/>
            <a:chExt cx="548036" cy="548036"/>
          </a:xfrm>
        </p:grpSpPr>
        <p:sp>
          <p:nvSpPr>
            <p:cNvPr id="183" name="Oval 182">
              <a:extLst>
                <a:ext uri="{FF2B5EF4-FFF2-40B4-BE49-F238E27FC236}">
                  <a16:creationId xmlns:a16="http://schemas.microsoft.com/office/drawing/2014/main" id="{AF88D510-3D42-4D54-AE17-194B4C5AAA5D}"/>
                </a:ext>
              </a:extLst>
            </p:cNvPr>
            <p:cNvSpPr/>
            <p:nvPr/>
          </p:nvSpPr>
          <p:spPr bwMode="auto">
            <a:xfrm>
              <a:off x="6233626" y="2239520"/>
              <a:ext cx="548036" cy="54803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79258" tIns="143406" rIns="179258" bIns="143406" numCol="1" spcCol="0" rtlCol="0" fromWordArt="0" anchor="t" anchorCtr="0" forceAA="0" compatLnSpc="1">
              <a:prstTxWarp prst="textNoShape">
                <a:avLst/>
              </a:prstTxWarp>
              <a:noAutofit/>
            </a:bodyPr>
            <a:lstStyle/>
            <a:p>
              <a:pPr marL="0" marR="0" lvl="0" indent="0" algn="ctr" defTabSz="91400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4" name="Group 183">
              <a:extLst>
                <a:ext uri="{FF2B5EF4-FFF2-40B4-BE49-F238E27FC236}">
                  <a16:creationId xmlns:a16="http://schemas.microsoft.com/office/drawing/2014/main" id="{65CAA228-4AFF-4009-80F1-2EE9F792DC90}"/>
                </a:ext>
              </a:extLst>
            </p:cNvPr>
            <p:cNvGrpSpPr/>
            <p:nvPr/>
          </p:nvGrpSpPr>
          <p:grpSpPr>
            <a:xfrm>
              <a:off x="6322461" y="2334278"/>
              <a:ext cx="360610" cy="358519"/>
              <a:chOff x="6900710" y="2092425"/>
              <a:chExt cx="360610" cy="358519"/>
            </a:xfrm>
          </p:grpSpPr>
          <p:sp>
            <p:nvSpPr>
              <p:cNvPr id="185" name="Oval 184">
                <a:extLst>
                  <a:ext uri="{FF2B5EF4-FFF2-40B4-BE49-F238E27FC236}">
                    <a16:creationId xmlns:a16="http://schemas.microsoft.com/office/drawing/2014/main" id="{982BE550-FBFC-4AD3-8644-9C598A0E773B}"/>
                  </a:ext>
                </a:extLst>
              </p:cNvPr>
              <p:cNvSpPr/>
              <p:nvPr/>
            </p:nvSpPr>
            <p:spPr bwMode="auto">
              <a:xfrm>
                <a:off x="6915176" y="2105845"/>
                <a:ext cx="331678" cy="3316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check 3">
                <a:extLst>
                  <a:ext uri="{FF2B5EF4-FFF2-40B4-BE49-F238E27FC236}">
                    <a16:creationId xmlns:a16="http://schemas.microsoft.com/office/drawing/2014/main" id="{1A98026C-F06B-4F92-B00A-63E426CB608C}"/>
                  </a:ext>
                </a:extLst>
              </p:cNvPr>
              <p:cNvSpPr>
                <a:spLocks noChangeAspect="1" noEditPoints="1"/>
              </p:cNvSpPr>
              <p:nvPr/>
            </p:nvSpPr>
            <p:spPr bwMode="auto">
              <a:xfrm>
                <a:off x="6900710" y="2092425"/>
                <a:ext cx="360610" cy="358519"/>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rgbClr val="FFFFFF"/>
              </a:solidFill>
              <a:ln w="22225" cap="sq">
                <a:solidFill>
                  <a:srgbClr val="0078D4"/>
                </a:solidFill>
                <a:prstDash val="solid"/>
                <a:miter lim="800000"/>
                <a:headEnd/>
                <a:tailEnd/>
              </a:ln>
            </p:spPr>
            <p:txBody>
              <a:bodyPr vert="horz" wrap="square" lIns="89627" tIns="44814" rIns="89627" bIns="44814" numCol="1" anchor="t" anchorCtr="0" compatLnSpc="1">
                <a:prstTxWarp prst="textNoShape">
                  <a:avLst/>
                </a:prstTxWarp>
              </a:bodyPr>
              <a:lstStyle/>
              <a:p>
                <a:pPr marL="0" marR="0" lvl="0" indent="0" algn="l" defTabSz="914273" rtl="0" eaLnBrk="1" fontAlgn="auto" latinLnBrk="0" hangingPunct="1">
                  <a:lnSpc>
                    <a:spcPct val="100000"/>
                  </a:lnSpc>
                  <a:spcBef>
                    <a:spcPts val="0"/>
                  </a:spcBef>
                  <a:spcAft>
                    <a:spcPts val="0"/>
                  </a:spcAft>
                  <a:buClrTx/>
                  <a:buSzTx/>
                  <a:buFontTx/>
                  <a:buNone/>
                  <a:tabLst/>
                  <a:defRPr/>
                </a:pPr>
                <a:endParaRPr kumimoji="0" lang="en-US" sz="883"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87" name="Group 186">
            <a:extLst>
              <a:ext uri="{FF2B5EF4-FFF2-40B4-BE49-F238E27FC236}">
                <a16:creationId xmlns:a16="http://schemas.microsoft.com/office/drawing/2014/main" id="{BAF21CAF-197A-4E85-BF56-C36E156D9C07}"/>
              </a:ext>
            </a:extLst>
          </p:cNvPr>
          <p:cNvGrpSpPr/>
          <p:nvPr/>
        </p:nvGrpSpPr>
        <p:grpSpPr>
          <a:xfrm>
            <a:off x="7605742" y="4496756"/>
            <a:ext cx="1527148" cy="772976"/>
            <a:chOff x="7605764" y="4496770"/>
            <a:chExt cx="1527170" cy="772987"/>
          </a:xfrm>
        </p:grpSpPr>
        <p:sp>
          <p:nvSpPr>
            <p:cNvPr id="188" name="Rectangle 187">
              <a:extLst>
                <a:ext uri="{FF2B5EF4-FFF2-40B4-BE49-F238E27FC236}">
                  <a16:creationId xmlns:a16="http://schemas.microsoft.com/office/drawing/2014/main" id="{5FEAB33F-B8C5-4B12-BA4A-EE384B5933AD}"/>
                </a:ext>
              </a:extLst>
            </p:cNvPr>
            <p:cNvSpPr/>
            <p:nvPr/>
          </p:nvSpPr>
          <p:spPr>
            <a:xfrm>
              <a:off x="8456146" y="4729375"/>
              <a:ext cx="676788" cy="312073"/>
            </a:xfrm>
            <a:prstGeom prst="rect">
              <a:avLst/>
            </a:prstGeom>
          </p:spPr>
          <p:txBody>
            <a:bodyPr wrap="none">
              <a:spAutoFit/>
            </a:bodyPr>
            <a:lstStyle/>
            <a:p>
              <a:pPr marL="0" marR="0" lvl="0" indent="0" algn="l" defTabSz="89620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3C3C41"/>
                  </a:solidFill>
                  <a:effectLst/>
                  <a:uLnTx/>
                  <a:uFillTx/>
                  <a:latin typeface="Segoe UI Semibold"/>
                  <a:ea typeface="+mn-ea"/>
                  <a:cs typeface="+mn-cs"/>
                </a:rPr>
                <a:t>Policy</a:t>
              </a:r>
            </a:p>
          </p:txBody>
        </p:sp>
        <p:sp>
          <p:nvSpPr>
            <p:cNvPr id="189" name="Oval 188">
              <a:extLst>
                <a:ext uri="{FF2B5EF4-FFF2-40B4-BE49-F238E27FC236}">
                  <a16:creationId xmlns:a16="http://schemas.microsoft.com/office/drawing/2014/main" id="{00E6F3A6-8B2D-43C5-A940-351A25CE70B2}"/>
                </a:ext>
              </a:extLst>
            </p:cNvPr>
            <p:cNvSpPr/>
            <p:nvPr/>
          </p:nvSpPr>
          <p:spPr bwMode="auto">
            <a:xfrm>
              <a:off x="7605764" y="4496770"/>
              <a:ext cx="772987" cy="772987"/>
            </a:xfrm>
            <a:prstGeom prst="ellipse">
              <a:avLst/>
            </a:prstGeom>
            <a:solidFill>
              <a:srgbClr val="FFFFFF"/>
            </a:solidFill>
            <a:ln w="10795" cap="flat" cmpd="sng" algn="ctr">
              <a:noFill/>
              <a:prstDash val="solid"/>
            </a:ln>
            <a:effectLst>
              <a:outerShdw blurRad="190500" dist="38100" dir="4500000" algn="tl" rotWithShape="0">
                <a:prstClr val="black">
                  <a:alpha val="25000"/>
                </a:prstClr>
              </a:outerShdw>
            </a:effectLst>
          </p:spPr>
          <p:txBody>
            <a:bodyPr vert="horz" wrap="square" lIns="0" tIns="47551" rIns="0" bIns="47551" numCol="1" rtlCol="0" anchor="ctr" anchorCtr="0" compatLnSpc="1">
              <a:prstTxWarp prst="textNoShape">
                <a:avLst/>
              </a:prstTxWarp>
            </a:bodyPr>
            <a:lstStyle/>
            <a:p>
              <a:pPr marL="0" marR="0" lvl="0" indent="0" algn="ctr" defTabSz="950674"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90" name="Group 189">
              <a:extLst>
                <a:ext uri="{FF2B5EF4-FFF2-40B4-BE49-F238E27FC236}">
                  <a16:creationId xmlns:a16="http://schemas.microsoft.com/office/drawing/2014/main" id="{4A948AAD-9061-4144-9AAC-4F55323EFFFA}"/>
                </a:ext>
              </a:extLst>
            </p:cNvPr>
            <p:cNvGrpSpPr/>
            <p:nvPr/>
          </p:nvGrpSpPr>
          <p:grpSpPr>
            <a:xfrm>
              <a:off x="7837864" y="4678084"/>
              <a:ext cx="308786" cy="410359"/>
              <a:chOff x="7853406" y="4679300"/>
              <a:chExt cx="308786" cy="410359"/>
            </a:xfrm>
          </p:grpSpPr>
          <p:grpSp>
            <p:nvGrpSpPr>
              <p:cNvPr id="191" name="Group 190">
                <a:extLst>
                  <a:ext uri="{FF2B5EF4-FFF2-40B4-BE49-F238E27FC236}">
                    <a16:creationId xmlns:a16="http://schemas.microsoft.com/office/drawing/2014/main" id="{E13E4F40-D279-4676-8EFB-054776DEEAEB}"/>
                  </a:ext>
                </a:extLst>
              </p:cNvPr>
              <p:cNvGrpSpPr/>
              <p:nvPr/>
            </p:nvGrpSpPr>
            <p:grpSpPr>
              <a:xfrm>
                <a:off x="7853406" y="4679300"/>
                <a:ext cx="308786" cy="410359"/>
                <a:chOff x="3189664" y="4713628"/>
                <a:chExt cx="403440" cy="536148"/>
              </a:xfrm>
            </p:grpSpPr>
            <p:sp>
              <p:nvSpPr>
                <p:cNvPr id="193" name="Freeform 1176">
                  <a:extLst>
                    <a:ext uri="{FF2B5EF4-FFF2-40B4-BE49-F238E27FC236}">
                      <a16:creationId xmlns:a16="http://schemas.microsoft.com/office/drawing/2014/main" id="{3FCD4F4A-BDF2-45B0-AD22-7CA143FC434B}"/>
                    </a:ext>
                  </a:extLst>
                </p:cNvPr>
                <p:cNvSpPr>
                  <a:spLocks/>
                </p:cNvSpPr>
                <p:nvPr/>
              </p:nvSpPr>
              <p:spPr bwMode="auto">
                <a:xfrm>
                  <a:off x="3189664" y="4713628"/>
                  <a:ext cx="403437" cy="536148"/>
                </a:xfrm>
                <a:custGeom>
                  <a:avLst/>
                  <a:gdLst>
                    <a:gd name="T0" fmla="*/ 0 w 76"/>
                    <a:gd name="T1" fmla="*/ 0 h 101"/>
                    <a:gd name="T2" fmla="*/ 0 w 76"/>
                    <a:gd name="T3" fmla="*/ 101 h 101"/>
                    <a:gd name="T4" fmla="*/ 76 w 76"/>
                    <a:gd name="T5" fmla="*/ 101 h 101"/>
                    <a:gd name="T6" fmla="*/ 76 w 76"/>
                    <a:gd name="T7" fmla="*/ 31 h 101"/>
                    <a:gd name="T8" fmla="*/ 45 w 76"/>
                    <a:gd name="T9" fmla="*/ 31 h 101"/>
                    <a:gd name="T10" fmla="*/ 45 w 76"/>
                    <a:gd name="T11" fmla="*/ 0 h 101"/>
                    <a:gd name="T12" fmla="*/ 0 w 76"/>
                    <a:gd name="T13" fmla="*/ 0 h 101"/>
                  </a:gdLst>
                  <a:ahLst/>
                  <a:cxnLst>
                    <a:cxn ang="0">
                      <a:pos x="T0" y="T1"/>
                    </a:cxn>
                    <a:cxn ang="0">
                      <a:pos x="T2" y="T3"/>
                    </a:cxn>
                    <a:cxn ang="0">
                      <a:pos x="T4" y="T5"/>
                    </a:cxn>
                    <a:cxn ang="0">
                      <a:pos x="T6" y="T7"/>
                    </a:cxn>
                    <a:cxn ang="0">
                      <a:pos x="T8" y="T9"/>
                    </a:cxn>
                    <a:cxn ang="0">
                      <a:pos x="T10" y="T11"/>
                    </a:cxn>
                    <a:cxn ang="0">
                      <a:pos x="T12" y="T13"/>
                    </a:cxn>
                  </a:cxnLst>
                  <a:rect l="0" t="0" r="r" b="b"/>
                  <a:pathLst>
                    <a:path w="76" h="101">
                      <a:moveTo>
                        <a:pt x="0" y="0"/>
                      </a:moveTo>
                      <a:lnTo>
                        <a:pt x="0" y="101"/>
                      </a:lnTo>
                      <a:lnTo>
                        <a:pt x="76" y="101"/>
                      </a:lnTo>
                      <a:lnTo>
                        <a:pt x="76" y="31"/>
                      </a:lnTo>
                      <a:lnTo>
                        <a:pt x="45" y="31"/>
                      </a:lnTo>
                      <a:lnTo>
                        <a:pt x="45" y="0"/>
                      </a:lnTo>
                      <a:lnTo>
                        <a:pt x="0" y="0"/>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1177">
                  <a:extLst>
                    <a:ext uri="{FF2B5EF4-FFF2-40B4-BE49-F238E27FC236}">
                      <a16:creationId xmlns:a16="http://schemas.microsoft.com/office/drawing/2014/main" id="{22F78F3D-A7F3-4EF9-955B-39CBFB762CEE}"/>
                    </a:ext>
                  </a:extLst>
                </p:cNvPr>
                <p:cNvSpPr>
                  <a:spLocks noChangeArrowheads="1"/>
                </p:cNvSpPr>
                <p:nvPr/>
              </p:nvSpPr>
              <p:spPr bwMode="auto">
                <a:xfrm>
                  <a:off x="3221514" y="5016207"/>
                  <a:ext cx="339736" cy="318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5" name="Freeform 1178">
                  <a:extLst>
                    <a:ext uri="{FF2B5EF4-FFF2-40B4-BE49-F238E27FC236}">
                      <a16:creationId xmlns:a16="http://schemas.microsoft.com/office/drawing/2014/main" id="{927D9628-B93B-4922-9B64-E6CF0A897EB8}"/>
                    </a:ext>
                  </a:extLst>
                </p:cNvPr>
                <p:cNvSpPr>
                  <a:spLocks noEditPoints="1"/>
                </p:cNvSpPr>
                <p:nvPr/>
              </p:nvSpPr>
              <p:spPr bwMode="auto">
                <a:xfrm>
                  <a:off x="3221514" y="5085215"/>
                  <a:ext cx="339736" cy="100861"/>
                </a:xfrm>
                <a:custGeom>
                  <a:avLst/>
                  <a:gdLst>
                    <a:gd name="T0" fmla="*/ 80 w 80"/>
                    <a:gd name="T1" fmla="*/ 8 h 24"/>
                    <a:gd name="T2" fmla="*/ 23 w 80"/>
                    <a:gd name="T3" fmla="*/ 8 h 24"/>
                    <a:gd name="T4" fmla="*/ 12 w 80"/>
                    <a:gd name="T5" fmla="*/ 0 h 24"/>
                    <a:gd name="T6" fmla="*/ 0 w 80"/>
                    <a:gd name="T7" fmla="*/ 12 h 24"/>
                    <a:gd name="T8" fmla="*/ 12 w 80"/>
                    <a:gd name="T9" fmla="*/ 24 h 24"/>
                    <a:gd name="T10" fmla="*/ 23 w 80"/>
                    <a:gd name="T11" fmla="*/ 16 h 24"/>
                    <a:gd name="T12" fmla="*/ 80 w 80"/>
                    <a:gd name="T13" fmla="*/ 16 h 24"/>
                    <a:gd name="T14" fmla="*/ 80 w 80"/>
                    <a:gd name="T15" fmla="*/ 8 h 24"/>
                    <a:gd name="T16" fmla="*/ 12 w 80"/>
                    <a:gd name="T17" fmla="*/ 18 h 24"/>
                    <a:gd name="T18" fmla="*/ 6 w 80"/>
                    <a:gd name="T19" fmla="*/ 12 h 24"/>
                    <a:gd name="T20" fmla="*/ 12 w 80"/>
                    <a:gd name="T21" fmla="*/ 6 h 24"/>
                    <a:gd name="T22" fmla="*/ 18 w 80"/>
                    <a:gd name="T23" fmla="*/ 12 h 24"/>
                    <a:gd name="T24" fmla="*/ 12 w 80"/>
                    <a:gd name="T25"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24">
                      <a:moveTo>
                        <a:pt x="80" y="8"/>
                      </a:moveTo>
                      <a:cubicBezTo>
                        <a:pt x="23" y="8"/>
                        <a:pt x="23" y="8"/>
                        <a:pt x="23" y="8"/>
                      </a:cubicBezTo>
                      <a:cubicBezTo>
                        <a:pt x="22" y="3"/>
                        <a:pt x="17" y="0"/>
                        <a:pt x="12" y="0"/>
                      </a:cubicBezTo>
                      <a:cubicBezTo>
                        <a:pt x="5" y="0"/>
                        <a:pt x="0" y="5"/>
                        <a:pt x="0" y="12"/>
                      </a:cubicBezTo>
                      <a:cubicBezTo>
                        <a:pt x="0" y="19"/>
                        <a:pt x="5" y="24"/>
                        <a:pt x="12" y="24"/>
                      </a:cubicBezTo>
                      <a:cubicBezTo>
                        <a:pt x="17" y="24"/>
                        <a:pt x="22" y="21"/>
                        <a:pt x="23" y="16"/>
                      </a:cubicBezTo>
                      <a:cubicBezTo>
                        <a:pt x="80" y="16"/>
                        <a:pt x="80" y="16"/>
                        <a:pt x="80" y="16"/>
                      </a:cubicBezTo>
                      <a:lnTo>
                        <a:pt x="80" y="8"/>
                      </a:lnTo>
                      <a:close/>
                      <a:moveTo>
                        <a:pt x="12" y="18"/>
                      </a:moveTo>
                      <a:cubicBezTo>
                        <a:pt x="9" y="18"/>
                        <a:pt x="6" y="15"/>
                        <a:pt x="6" y="12"/>
                      </a:cubicBezTo>
                      <a:cubicBezTo>
                        <a:pt x="6" y="9"/>
                        <a:pt x="9" y="6"/>
                        <a:pt x="12" y="6"/>
                      </a:cubicBezTo>
                      <a:cubicBezTo>
                        <a:pt x="15" y="6"/>
                        <a:pt x="18" y="9"/>
                        <a:pt x="18" y="12"/>
                      </a:cubicBezTo>
                      <a:cubicBezTo>
                        <a:pt x="18" y="15"/>
                        <a:pt x="15" y="18"/>
                        <a:pt x="12" y="1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6" name="Rectangle 1179">
                  <a:extLst>
                    <a:ext uri="{FF2B5EF4-FFF2-40B4-BE49-F238E27FC236}">
                      <a16:creationId xmlns:a16="http://schemas.microsoft.com/office/drawing/2014/main" id="{104D4117-7C31-42BD-91A9-5D3C14F57B96}"/>
                    </a:ext>
                  </a:extLst>
                </p:cNvPr>
                <p:cNvSpPr>
                  <a:spLocks noChangeArrowheads="1"/>
                </p:cNvSpPr>
                <p:nvPr/>
              </p:nvSpPr>
              <p:spPr bwMode="auto">
                <a:xfrm>
                  <a:off x="3221514" y="4947197"/>
                  <a:ext cx="138018" cy="3716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7" name="Rectangle 1180">
                  <a:extLst>
                    <a:ext uri="{FF2B5EF4-FFF2-40B4-BE49-F238E27FC236}">
                      <a16:creationId xmlns:a16="http://schemas.microsoft.com/office/drawing/2014/main" id="{830F8FEE-4CD9-471B-8459-393F14BA4B3D}"/>
                    </a:ext>
                  </a:extLst>
                </p:cNvPr>
                <p:cNvSpPr>
                  <a:spLocks noChangeArrowheads="1"/>
                </p:cNvSpPr>
                <p:nvPr/>
              </p:nvSpPr>
              <p:spPr bwMode="auto">
                <a:xfrm>
                  <a:off x="3428543" y="4947197"/>
                  <a:ext cx="132711" cy="3716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sp>
              <p:nvSpPr>
                <p:cNvPr id="198" name="Freeform 1181">
                  <a:extLst>
                    <a:ext uri="{FF2B5EF4-FFF2-40B4-BE49-F238E27FC236}">
                      <a16:creationId xmlns:a16="http://schemas.microsoft.com/office/drawing/2014/main" id="{E9372B5A-478F-452D-9857-1C0C21D0B6B4}"/>
                    </a:ext>
                  </a:extLst>
                </p:cNvPr>
                <p:cNvSpPr>
                  <a:spLocks/>
                </p:cNvSpPr>
                <p:nvPr/>
              </p:nvSpPr>
              <p:spPr bwMode="auto">
                <a:xfrm>
                  <a:off x="3460393" y="4713628"/>
                  <a:ext cx="132711" cy="132711"/>
                </a:xfrm>
                <a:custGeom>
                  <a:avLst/>
                  <a:gdLst>
                    <a:gd name="T0" fmla="*/ 0 w 25"/>
                    <a:gd name="T1" fmla="*/ 25 h 25"/>
                    <a:gd name="T2" fmla="*/ 25 w 25"/>
                    <a:gd name="T3" fmla="*/ 25 h 25"/>
                    <a:gd name="T4" fmla="*/ 0 w 25"/>
                    <a:gd name="T5" fmla="*/ 0 h 25"/>
                    <a:gd name="T6" fmla="*/ 0 w 25"/>
                    <a:gd name="T7" fmla="*/ 25 h 25"/>
                  </a:gdLst>
                  <a:ahLst/>
                  <a:cxnLst>
                    <a:cxn ang="0">
                      <a:pos x="T0" y="T1"/>
                    </a:cxn>
                    <a:cxn ang="0">
                      <a:pos x="T2" y="T3"/>
                    </a:cxn>
                    <a:cxn ang="0">
                      <a:pos x="T4" y="T5"/>
                    </a:cxn>
                    <a:cxn ang="0">
                      <a:pos x="T6" y="T7"/>
                    </a:cxn>
                  </a:cxnLst>
                  <a:rect l="0" t="0" r="r" b="b"/>
                  <a:pathLst>
                    <a:path w="25" h="25">
                      <a:moveTo>
                        <a:pt x="0" y="25"/>
                      </a:moveTo>
                      <a:lnTo>
                        <a:pt x="25" y="25"/>
                      </a:lnTo>
                      <a:lnTo>
                        <a:pt x="0" y="0"/>
                      </a:lnTo>
                      <a:lnTo>
                        <a:pt x="0" y="25"/>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sp>
            <p:nvSpPr>
              <p:cNvPr id="192" name="Freeform 1042">
                <a:extLst>
                  <a:ext uri="{FF2B5EF4-FFF2-40B4-BE49-F238E27FC236}">
                    <a16:creationId xmlns:a16="http://schemas.microsoft.com/office/drawing/2014/main" id="{B54D65E9-A29D-432A-B1DF-6F5D426BABF6}"/>
                  </a:ext>
                </a:extLst>
              </p:cNvPr>
              <p:cNvSpPr>
                <a:spLocks/>
              </p:cNvSpPr>
              <p:nvPr/>
            </p:nvSpPr>
            <p:spPr bwMode="auto">
              <a:xfrm>
                <a:off x="7895320" y="4703313"/>
                <a:ext cx="101575" cy="87063"/>
              </a:xfrm>
              <a:custGeom>
                <a:avLst/>
                <a:gdLst>
                  <a:gd name="T0" fmla="*/ 21 w 21"/>
                  <a:gd name="T1" fmla="*/ 5 h 18"/>
                  <a:gd name="T2" fmla="*/ 16 w 21"/>
                  <a:gd name="T3" fmla="*/ 0 h 18"/>
                  <a:gd name="T4" fmla="*/ 8 w 21"/>
                  <a:gd name="T5" fmla="*/ 8 h 18"/>
                  <a:gd name="T6" fmla="*/ 5 w 21"/>
                  <a:gd name="T7" fmla="*/ 5 h 18"/>
                  <a:gd name="T8" fmla="*/ 0 w 21"/>
                  <a:gd name="T9" fmla="*/ 10 h 18"/>
                  <a:gd name="T10" fmla="*/ 8 w 21"/>
                  <a:gd name="T11" fmla="*/ 18 h 18"/>
                  <a:gd name="T12" fmla="*/ 8 w 21"/>
                  <a:gd name="T13" fmla="*/ 18 h 18"/>
                  <a:gd name="T14" fmla="*/ 8 w 21"/>
                  <a:gd name="T15" fmla="*/ 18 h 18"/>
                  <a:gd name="T16" fmla="*/ 21 w 21"/>
                  <a:gd name="T17"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8">
                    <a:moveTo>
                      <a:pt x="21" y="5"/>
                    </a:moveTo>
                    <a:lnTo>
                      <a:pt x="16" y="0"/>
                    </a:lnTo>
                    <a:lnTo>
                      <a:pt x="8" y="8"/>
                    </a:lnTo>
                    <a:lnTo>
                      <a:pt x="5" y="5"/>
                    </a:lnTo>
                    <a:lnTo>
                      <a:pt x="0" y="10"/>
                    </a:lnTo>
                    <a:lnTo>
                      <a:pt x="8" y="18"/>
                    </a:lnTo>
                    <a:lnTo>
                      <a:pt x="8" y="18"/>
                    </a:lnTo>
                    <a:lnTo>
                      <a:pt x="8" y="18"/>
                    </a:lnTo>
                    <a:lnTo>
                      <a:pt x="21" y="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59" tIns="46629" rIns="93259" bIns="46629" numCol="1" anchor="t" anchorCtr="0" compatLnSpc="1">
                <a:prstTxWarp prst="textNoShape">
                  <a:avLst/>
                </a:prstTxWarp>
              </a:bodyPr>
              <a:lstStyle/>
              <a:p>
                <a:pPr marL="0" marR="0" lvl="0" indent="0" algn="l" defTabSz="91441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a:ea typeface="+mn-ea"/>
                  <a:cs typeface="+mn-cs"/>
                </a:endParaRPr>
              </a:p>
            </p:txBody>
          </p:sp>
        </p:grpSp>
      </p:grpSp>
      <p:sp>
        <p:nvSpPr>
          <p:cNvPr id="200" name="Text Placeholder 2">
            <a:extLst>
              <a:ext uri="{FF2B5EF4-FFF2-40B4-BE49-F238E27FC236}">
                <a16:creationId xmlns:a16="http://schemas.microsoft.com/office/drawing/2014/main" id="{F75A79C7-36DB-4C99-934D-495B1D18FA0C}"/>
              </a:ext>
            </a:extLst>
          </p:cNvPr>
          <p:cNvSpPr txBox="1">
            <a:spLocks/>
          </p:cNvSpPr>
          <p:nvPr/>
        </p:nvSpPr>
        <p:spPr>
          <a:xfrm>
            <a:off x="477339" y="1155104"/>
            <a:ext cx="1102503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Semilight" panose="020B0402040204020203" pitchFamily="34"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Cloud-native governance -&gt; removing barriers to compliance and enabling velocity</a:t>
            </a:r>
          </a:p>
        </p:txBody>
      </p:sp>
      <p:pic>
        <p:nvPicPr>
          <p:cNvPr id="85" name="Graphic 84">
            <a:extLst>
              <a:ext uri="{FF2B5EF4-FFF2-40B4-BE49-F238E27FC236}">
                <a16:creationId xmlns:a16="http://schemas.microsoft.com/office/drawing/2014/main" id="{E3B96A32-C78D-47C2-B8B0-419CB0B018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110131" y="3682352"/>
            <a:ext cx="418585" cy="418585"/>
          </a:xfrm>
          <a:prstGeom prst="rect">
            <a:avLst/>
          </a:prstGeom>
        </p:spPr>
      </p:pic>
      <p:pic>
        <p:nvPicPr>
          <p:cNvPr id="87" name="Graphic 86">
            <a:extLst>
              <a:ext uri="{FF2B5EF4-FFF2-40B4-BE49-F238E27FC236}">
                <a16:creationId xmlns:a16="http://schemas.microsoft.com/office/drawing/2014/main" id="{BA670772-7147-4486-ABCF-0365F4DF75D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129830" y="3705537"/>
            <a:ext cx="418585" cy="418585"/>
          </a:xfrm>
          <a:prstGeom prst="rect">
            <a:avLst/>
          </a:prstGeom>
        </p:spPr>
      </p:pic>
      <p:pic>
        <p:nvPicPr>
          <p:cNvPr id="88" name="Graphic 87">
            <a:extLst>
              <a:ext uri="{FF2B5EF4-FFF2-40B4-BE49-F238E27FC236}">
                <a16:creationId xmlns:a16="http://schemas.microsoft.com/office/drawing/2014/main" id="{CC5547F5-E92A-47FA-AD08-E90450C5D02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18594" y="3766822"/>
            <a:ext cx="418586" cy="310856"/>
          </a:xfrm>
          <a:prstGeom prst="rect">
            <a:avLst/>
          </a:prstGeom>
        </p:spPr>
      </p:pic>
      <p:pic>
        <p:nvPicPr>
          <p:cNvPr id="89" name="Graphic 88">
            <a:extLst>
              <a:ext uri="{FF2B5EF4-FFF2-40B4-BE49-F238E27FC236}">
                <a16:creationId xmlns:a16="http://schemas.microsoft.com/office/drawing/2014/main" id="{25B8A9D0-C1E6-4F70-8086-1E09CC1245E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613441" y="3606153"/>
            <a:ext cx="435328" cy="485559"/>
          </a:xfrm>
          <a:prstGeom prst="rect">
            <a:avLst/>
          </a:prstGeom>
        </p:spPr>
      </p:pic>
      <p:pic>
        <p:nvPicPr>
          <p:cNvPr id="90" name="Graphic 89">
            <a:extLst>
              <a:ext uri="{FF2B5EF4-FFF2-40B4-BE49-F238E27FC236}">
                <a16:creationId xmlns:a16="http://schemas.microsoft.com/office/drawing/2014/main" id="{6CE10A1D-453A-4CF4-AE35-DB9ACFCD1B7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36376" y="3705537"/>
            <a:ext cx="418585" cy="418585"/>
          </a:xfrm>
          <a:prstGeom prst="rect">
            <a:avLst/>
          </a:prstGeom>
        </p:spPr>
      </p:pic>
      <p:pic>
        <p:nvPicPr>
          <p:cNvPr id="91" name="Picture 6" descr="Related image">
            <a:extLst>
              <a:ext uri="{FF2B5EF4-FFF2-40B4-BE49-F238E27FC236}">
                <a16:creationId xmlns:a16="http://schemas.microsoft.com/office/drawing/2014/main" id="{5931E3D2-712B-4470-B7F3-EEB1D4D9B55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25478" y="3424861"/>
            <a:ext cx="1111174" cy="8230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29B720-BF46-4F43-8FD8-9A29ADE0300B}"/>
              </a:ext>
            </a:extLst>
          </p:cNvPr>
          <p:cNvSpPr/>
          <p:nvPr/>
        </p:nvSpPr>
        <p:spPr bwMode="auto">
          <a:xfrm>
            <a:off x="1" y="49"/>
            <a:ext cx="12192000" cy="6857903"/>
          </a:xfrm>
          <a:prstGeom prst="rect">
            <a:avLst/>
          </a:prstGeom>
          <a:solidFill>
            <a:srgbClr val="EBEBEB">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 name="Rectangle 1">
            <a:extLst>
              <a:ext uri="{FF2B5EF4-FFF2-40B4-BE49-F238E27FC236}">
                <a16:creationId xmlns:a16="http://schemas.microsoft.com/office/drawing/2014/main" id="{1A7BD378-2D52-4106-BC20-DD3249170DDB}"/>
              </a:ext>
            </a:extLst>
          </p:cNvPr>
          <p:cNvSpPr/>
          <p:nvPr/>
        </p:nvSpPr>
        <p:spPr>
          <a:xfrm>
            <a:off x="3287008" y="2687705"/>
            <a:ext cx="5930117" cy="2845642"/>
          </a:xfrm>
          <a:prstGeom prst="rect">
            <a:avLst/>
          </a:prstGeom>
          <a:solidFill>
            <a:srgbClr val="0078D4">
              <a:alpha val="80000"/>
            </a:srgbClr>
          </a:solidFill>
          <a:ln>
            <a:noFill/>
          </a:ln>
          <a:effectLst>
            <a:outerShdw blurRad="50800" dist="38100" dir="2700000" algn="tl" rotWithShape="0">
              <a:prstClr val="black">
                <a:alpha val="40000"/>
              </a:prstClr>
            </a:outerShdw>
          </a:effectLst>
        </p:spPr>
        <p:txBody>
          <a:bodyPr wrap="square" lIns="448270" tIns="179308" rIns="448270" bIns="179308">
            <a:spAutoFit/>
          </a:bodyPr>
          <a:lstStyle/>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Operational Standards</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Resource Organization</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Security</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Cost Control</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Business Continuity</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Regulations</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Compliance</a:t>
            </a:r>
          </a:p>
          <a:p>
            <a:pPr marL="0" marR="0" lvl="0" indent="0" algn="l" defTabSz="914411" rtl="0" eaLnBrk="1" fontAlgn="auto" latinLnBrk="0" hangingPunct="1">
              <a:lnSpc>
                <a:spcPct val="90000"/>
              </a:lnSpc>
              <a:spcBef>
                <a:spcPts val="0"/>
              </a:spcBef>
              <a:spcAft>
                <a:spcPts val="600"/>
              </a:spcAft>
              <a:buClrTx/>
              <a:buSzTx/>
              <a:buFontTx/>
              <a:buNone/>
              <a:tabLst/>
              <a:defRPr/>
            </a:pPr>
            <a:r>
              <a:rPr kumimoji="0" lang="en-US" sz="1765" b="0" i="0" u="none" strike="noStrike" kern="1200" cap="none" spc="0" normalizeH="0" baseline="0" noProof="0">
                <a:ln>
                  <a:noFill/>
                </a:ln>
                <a:solidFill>
                  <a:prstClr val="white"/>
                </a:solidFill>
                <a:effectLst>
                  <a:outerShdw blurRad="50800" dist="38100" dir="2700000" algn="tl" rotWithShape="0">
                    <a:prstClr val="black">
                      <a:alpha val="40000"/>
                    </a:prstClr>
                  </a:outerShdw>
                </a:effectLst>
                <a:uLnTx/>
                <a:uFillTx/>
                <a:latin typeface="Calibri" panose="020F0502020204030204"/>
                <a:ea typeface="+mn-ea"/>
                <a:cs typeface="+mn-cs"/>
              </a:rPr>
              <a:t>Cloud Sprawl Prevention</a:t>
            </a:r>
          </a:p>
        </p:txBody>
      </p:sp>
    </p:spTree>
    <p:extLst>
      <p:ext uri="{BB962C8B-B14F-4D97-AF65-F5344CB8AC3E}">
        <p14:creationId xmlns:p14="http://schemas.microsoft.com/office/powerpoint/2010/main" val="2752683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wipe(left)">
                                      <p:cBhvr>
                                        <p:cTn id="7" dur="500"/>
                                        <p:tgtEl>
                                          <p:spTgt spid="136"/>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animEffect transition="in" filter="fade">
                                      <p:cBhvr>
                                        <p:cTn id="13" dur="500"/>
                                        <p:tgtEl>
                                          <p:spTgt spid="85"/>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fade">
                                      <p:cBhvr>
                                        <p:cTn id="19" dur="500"/>
                                        <p:tgtEl>
                                          <p:spTgt spid="88"/>
                                        </p:tgtEl>
                                      </p:cBhvr>
                                    </p:animEffect>
                                  </p:childTnLst>
                                </p:cTn>
                              </p:par>
                              <p:par>
                                <p:cTn id="20" presetID="10" presetClass="entr" presetSubtype="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fade">
                                      <p:cBhvr>
                                        <p:cTn id="22" dur="500"/>
                                        <p:tgtEl>
                                          <p:spTgt spid="89"/>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wipe(left)">
                                      <p:cBhvr>
                                        <p:cTn id="33" dur="500"/>
                                        <p:tgtEl>
                                          <p:spTgt spid="138"/>
                                        </p:tgtEl>
                                      </p:cBhvr>
                                    </p:animEffect>
                                  </p:childTnLst>
                                </p:cTn>
                              </p:par>
                              <p:par>
                                <p:cTn id="34" presetID="10" presetClass="entr" presetSubtype="0" fill="hold" nodeType="withEffect">
                                  <p:stCondLst>
                                    <p:cond delay="0"/>
                                  </p:stCondLst>
                                  <p:childTnLst>
                                    <p:set>
                                      <p:cBhvr>
                                        <p:cTn id="35" dur="1" fill="hold">
                                          <p:stCondLst>
                                            <p:cond delay="0"/>
                                          </p:stCondLst>
                                        </p:cTn>
                                        <p:tgtEl>
                                          <p:spTgt spid="144"/>
                                        </p:tgtEl>
                                        <p:attrNameLst>
                                          <p:attrName>style.visibility</p:attrName>
                                        </p:attrNameLst>
                                      </p:cBhvr>
                                      <p:to>
                                        <p:strVal val="visible"/>
                                      </p:to>
                                    </p:set>
                                    <p:animEffect transition="in" filter="fade">
                                      <p:cBhvr>
                                        <p:cTn id="36" dur="500"/>
                                        <p:tgtEl>
                                          <p:spTgt spid="14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37"/>
                                        </p:tgtEl>
                                        <p:attrNameLst>
                                          <p:attrName>style.visibility</p:attrName>
                                        </p:attrNameLst>
                                      </p:cBhvr>
                                      <p:to>
                                        <p:strVal val="visible"/>
                                      </p:to>
                                    </p:set>
                                    <p:animEffect transition="in" filter="wipe(left)">
                                      <p:cBhvr>
                                        <p:cTn id="44" dur="500"/>
                                        <p:tgtEl>
                                          <p:spTgt spid="137"/>
                                        </p:tgtEl>
                                      </p:cBhvr>
                                    </p:animEffect>
                                  </p:childTnLst>
                                </p:cTn>
                              </p:par>
                              <p:par>
                                <p:cTn id="45" presetID="10" presetClass="entr" presetSubtype="0" fill="hold" nodeType="with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500"/>
                                        <p:tgtEl>
                                          <p:spTgt spid="161"/>
                                        </p:tgtEl>
                                      </p:cBhvr>
                                    </p:animEffect>
                                  </p:childTnLst>
                                </p:cTn>
                              </p:par>
                            </p:childTnLst>
                          </p:cTn>
                        </p:par>
                        <p:par>
                          <p:cTn id="48" fill="hold">
                            <p:stCondLst>
                              <p:cond delay="2500"/>
                            </p:stCondLst>
                            <p:childTnLst>
                              <p:par>
                                <p:cTn id="49" presetID="10" presetClass="entr" presetSubtype="0" fill="hold" nodeType="afterEffect">
                                  <p:stCondLst>
                                    <p:cond delay="0"/>
                                  </p:stCondLst>
                                  <p:childTnLst>
                                    <p:set>
                                      <p:cBhvr>
                                        <p:cTn id="50" dur="1" fill="hold">
                                          <p:stCondLst>
                                            <p:cond delay="0"/>
                                          </p:stCondLst>
                                        </p:cTn>
                                        <p:tgtEl>
                                          <p:spTgt spid="187"/>
                                        </p:tgtEl>
                                        <p:attrNameLst>
                                          <p:attrName>style.visibility</p:attrName>
                                        </p:attrNameLst>
                                      </p:cBhvr>
                                      <p:to>
                                        <p:strVal val="visible"/>
                                      </p:to>
                                    </p:set>
                                    <p:animEffect transition="in" filter="fade">
                                      <p:cBhvr>
                                        <p:cTn id="51" dur="500"/>
                                        <p:tgtEl>
                                          <p:spTgt spid="187"/>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wipe(left)">
                                      <p:cBhvr>
                                        <p:cTn id="55" dur="500"/>
                                        <p:tgtEl>
                                          <p:spTgt spid="160"/>
                                        </p:tgtEl>
                                      </p:cBhvr>
                                    </p:animEffect>
                                  </p:childTnLst>
                                </p:cTn>
                              </p:par>
                              <p:par>
                                <p:cTn id="56" presetID="10" presetClass="entr" presetSubtype="0" fill="hold" nodeType="withEffect">
                                  <p:stCondLst>
                                    <p:cond delay="0"/>
                                  </p:stCondLst>
                                  <p:childTnLst>
                                    <p:set>
                                      <p:cBhvr>
                                        <p:cTn id="57" dur="1" fill="hold">
                                          <p:stCondLst>
                                            <p:cond delay="0"/>
                                          </p:stCondLst>
                                        </p:cTn>
                                        <p:tgtEl>
                                          <p:spTgt spid="182"/>
                                        </p:tgtEl>
                                        <p:attrNameLst>
                                          <p:attrName>style.visibility</p:attrName>
                                        </p:attrNameLst>
                                      </p:cBhvr>
                                      <p:to>
                                        <p:strVal val="visible"/>
                                      </p:to>
                                    </p:set>
                                    <p:animEffect transition="in" filter="fade">
                                      <p:cBhvr>
                                        <p:cTn id="58" dur="500"/>
                                        <p:tgtEl>
                                          <p:spTgt spid="182"/>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166"/>
                                        </p:tgtEl>
                                        <p:attrNameLst>
                                          <p:attrName>style.visibility</p:attrName>
                                        </p:attrNameLst>
                                      </p:cBhvr>
                                      <p:to>
                                        <p:strVal val="visible"/>
                                      </p:to>
                                    </p:set>
                                    <p:animEffect transition="in" filter="fade">
                                      <p:cBhvr>
                                        <p:cTn id="62" dur="500"/>
                                        <p:tgtEl>
                                          <p:spTgt spid="166"/>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anim calcmode="lin" valueType="num">
                                      <p:cBhvr>
                                        <p:cTn id="68" dur="500" fill="hold"/>
                                        <p:tgtEl>
                                          <p:spTgt spid="2"/>
                                        </p:tgtEl>
                                        <p:attrNameLst>
                                          <p:attrName>ppt_x</p:attrName>
                                        </p:attrNameLst>
                                      </p:cBhvr>
                                      <p:tavLst>
                                        <p:tav tm="0">
                                          <p:val>
                                            <p:strVal val="#ppt_x"/>
                                          </p:val>
                                        </p:tav>
                                        <p:tav tm="100000">
                                          <p:val>
                                            <p:strVal val="#ppt_x"/>
                                          </p:val>
                                        </p:tav>
                                      </p:tavLst>
                                    </p:anim>
                                    <p:anim calcmode="lin" valueType="num">
                                      <p:cBhvr>
                                        <p:cTn id="69" dur="500" fill="hold"/>
                                        <p:tgtEl>
                                          <p:spTgt spid="2"/>
                                        </p:tgtEl>
                                        <p:attrNameLst>
                                          <p:attrName>ppt_y</p:attrName>
                                        </p:attrNameLst>
                                      </p:cBhvr>
                                      <p:tavLst>
                                        <p:tav tm="0">
                                          <p:val>
                                            <p:strVal val="#ppt_y+.1"/>
                                          </p:val>
                                        </p:tav>
                                        <p:tav tm="100000">
                                          <p:val>
                                            <p:strVal val="#ppt_y"/>
                                          </p:val>
                                        </p:tav>
                                      </p:tavLst>
                                    </p:anim>
                                  </p:childTnLst>
                                </p:cTn>
                              </p:par>
                              <p:par>
                                <p:cTn id="70" presetID="10"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1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60" grpId="0" animBg="1"/>
      <p:bldP spid="3" grpId="0" animBg="1"/>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92192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A269C6-DE21-42D6-9E73-E05717C1789F}"/>
              </a:ext>
            </a:extLst>
          </p:cNvPr>
          <p:cNvSpPr/>
          <p:nvPr/>
        </p:nvSpPr>
        <p:spPr>
          <a:xfrm>
            <a:off x="0" y="0"/>
            <a:ext cx="12192000" cy="6858000"/>
          </a:xfrm>
          <a:prstGeom prst="rect">
            <a:avLst/>
          </a:prstGeom>
          <a:solidFill>
            <a:srgbClr val="F4F5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0A47551-7F77-4EE9-9A0A-135D1FDAB04C}"/>
              </a:ext>
            </a:extLst>
          </p:cNvPr>
          <p:cNvPicPr>
            <a:picLocks noChangeAspect="1"/>
          </p:cNvPicPr>
          <p:nvPr/>
        </p:nvPicPr>
        <p:blipFill>
          <a:blip r:embed="rId4"/>
          <a:stretch>
            <a:fillRect/>
          </a:stretch>
        </p:blipFill>
        <p:spPr>
          <a:xfrm>
            <a:off x="1652841" y="1048443"/>
            <a:ext cx="8233604" cy="5327986"/>
          </a:xfrm>
          <a:prstGeom prst="rect">
            <a:avLst/>
          </a:prstGeom>
        </p:spPr>
      </p:pic>
      <p:sp>
        <p:nvSpPr>
          <p:cNvPr id="5" name="Title 1">
            <a:extLst>
              <a:ext uri="{FF2B5EF4-FFF2-40B4-BE49-F238E27FC236}">
                <a16:creationId xmlns:a16="http://schemas.microsoft.com/office/drawing/2014/main" id="{3CE68E0A-18A6-4F57-A657-0B70A8E84964}"/>
              </a:ext>
            </a:extLst>
          </p:cNvPr>
          <p:cNvSpPr>
            <a:spLocks noGrp="1"/>
          </p:cNvSpPr>
          <p:nvPr>
            <p:ph type="title"/>
          </p:nvPr>
        </p:nvSpPr>
        <p:spPr>
          <a:xfrm>
            <a:off x="1158991" y="216051"/>
            <a:ext cx="9874019" cy="701642"/>
          </a:xfrm>
        </p:spPr>
        <p:txBody>
          <a:bodyPr/>
          <a:lstStyle/>
          <a:p>
            <a:pPr algn="l"/>
            <a:r>
              <a:rPr lang="en-US"/>
              <a:t>Why Azure Arc for Multi-platform Management</a:t>
            </a:r>
          </a:p>
        </p:txBody>
      </p:sp>
    </p:spTree>
    <p:extLst>
      <p:ext uri="{BB962C8B-B14F-4D97-AF65-F5344CB8AC3E}">
        <p14:creationId xmlns:p14="http://schemas.microsoft.com/office/powerpoint/2010/main" val="2387941082"/>
      </p:ext>
    </p:extLst>
  </p:cSld>
  <p:clrMapOvr>
    <a:overrideClrMapping bg1="lt1" tx1="dk1" bg2="lt2" tx2="dk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87375" y="3234449"/>
            <a:ext cx="11017250" cy="2632952"/>
          </a:xfrm>
          <a:prstGeom prst="rect">
            <a:avLst/>
          </a:prstGeom>
          <a:no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err="1">
              <a:gradFill>
                <a:gsLst>
                  <a:gs pos="0">
                    <a:srgbClr val="FFFFFF"/>
                  </a:gs>
                  <a:gs pos="100000">
                    <a:srgbClr val="FFFFFF"/>
                  </a:gs>
                </a:gsLst>
                <a:lin ang="5400000" scaled="0"/>
              </a:gradFill>
              <a:latin typeface="Segoe UI"/>
              <a:cs typeface="Segoe UI" pitchFamily="34" charset="0"/>
            </a:endParaRPr>
          </a:p>
        </p:txBody>
      </p:sp>
      <p:grpSp>
        <p:nvGrpSpPr>
          <p:cNvPr id="8" name="Group 7">
            <a:extLst>
              <a:ext uri="{FF2B5EF4-FFF2-40B4-BE49-F238E27FC236}">
                <a16:creationId xmlns:a16="http://schemas.microsoft.com/office/drawing/2014/main" id="{E69A84E1-6528-49ED-BF70-490F48B410F0}"/>
              </a:ext>
            </a:extLst>
          </p:cNvPr>
          <p:cNvGrpSpPr/>
          <p:nvPr/>
        </p:nvGrpSpPr>
        <p:grpSpPr>
          <a:xfrm>
            <a:off x="7883920" y="3517398"/>
            <a:ext cx="3462184" cy="2119588"/>
            <a:chOff x="7883920" y="3193576"/>
            <a:chExt cx="3462184" cy="2119588"/>
          </a:xfrm>
        </p:grpSpPr>
        <p:sp>
          <p:nvSpPr>
            <p:cNvPr id="54" name="Rectangle 53">
              <a:extLst>
                <a:ext uri="{FF2B5EF4-FFF2-40B4-BE49-F238E27FC236}">
                  <a16:creationId xmlns:a16="http://schemas.microsoft.com/office/drawing/2014/main" id="{51C5E5E3-BEE9-4E6B-B43B-F598AD4EFC60}"/>
                </a:ext>
              </a:extLst>
            </p:cNvPr>
            <p:cNvSpPr/>
            <p:nvPr/>
          </p:nvSpPr>
          <p:spPr bwMode="auto">
            <a:xfrm>
              <a:off x="7883920" y="3193576"/>
              <a:ext cx="3462184" cy="211958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err="1">
                <a:gradFill>
                  <a:gsLst>
                    <a:gs pos="0">
                      <a:srgbClr val="FFFFFF"/>
                    </a:gs>
                    <a:gs pos="100000">
                      <a:srgbClr val="FFFFFF"/>
                    </a:gs>
                  </a:gsLst>
                  <a:lin ang="5400000" scaled="0"/>
                </a:gradFill>
                <a:latin typeface="Segoe UI"/>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058555" y="3487593"/>
              <a:ext cx="1112915" cy="255873"/>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410005" y="4274058"/>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37401" y="3751342"/>
              <a:ext cx="1354663"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Any edge device</a:t>
              </a:r>
            </a:p>
          </p:txBody>
        </p:sp>
      </p:grpSp>
      <p:grpSp>
        <p:nvGrpSpPr>
          <p:cNvPr id="5" name="Group 4">
            <a:extLst>
              <a:ext uri="{FF2B5EF4-FFF2-40B4-BE49-F238E27FC236}">
                <a16:creationId xmlns:a16="http://schemas.microsoft.com/office/drawing/2014/main" id="{C35F261B-2FFD-4FE5-BD4C-997FEF13F1BA}"/>
              </a:ext>
            </a:extLst>
          </p:cNvPr>
          <p:cNvGrpSpPr/>
          <p:nvPr/>
        </p:nvGrpSpPr>
        <p:grpSpPr>
          <a:xfrm>
            <a:off x="4364908" y="3517398"/>
            <a:ext cx="3462184" cy="2119588"/>
            <a:chOff x="4364908" y="3193576"/>
            <a:chExt cx="3462184" cy="2119588"/>
          </a:xfrm>
        </p:grpSpPr>
        <p:sp>
          <p:nvSpPr>
            <p:cNvPr id="53" name="Rectangle 52">
              <a:extLst>
                <a:ext uri="{FF2B5EF4-FFF2-40B4-BE49-F238E27FC236}">
                  <a16:creationId xmlns:a16="http://schemas.microsoft.com/office/drawing/2014/main" id="{DC064227-35BD-48AC-9978-59D190E85373}"/>
                </a:ext>
              </a:extLst>
            </p:cNvPr>
            <p:cNvSpPr/>
            <p:nvPr/>
          </p:nvSpPr>
          <p:spPr bwMode="auto">
            <a:xfrm>
              <a:off x="4364908" y="3193576"/>
              <a:ext cx="3462184" cy="211958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554217" y="3497245"/>
              <a:ext cx="1083566"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Azure Arc</a:t>
              </a:r>
            </a:p>
          </p:txBody>
        </p:sp>
        <p:sp>
          <p:nvSpPr>
            <p:cNvPr id="28" name="Rectangle 27">
              <a:extLst>
                <a:ext uri="{FF2B5EF4-FFF2-40B4-BE49-F238E27FC236}">
                  <a16:creationId xmlns:a16="http://schemas.microsoft.com/office/drawing/2014/main" id="{7839F950-18EC-4515-99E2-C64D166D29DE}"/>
                </a:ext>
              </a:extLst>
            </p:cNvPr>
            <p:cNvSpPr/>
            <p:nvPr/>
          </p:nvSpPr>
          <p:spPr>
            <a:xfrm>
              <a:off x="5146531" y="3751342"/>
              <a:ext cx="1928478"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Any datacenter, any cloud</a:t>
              </a: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655038" y="4284149"/>
              <a:ext cx="2881925" cy="489336"/>
              <a:chOff x="4655038" y="4318269"/>
              <a:chExt cx="2881925" cy="489336"/>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64" name="Graphic 32">
                <a:extLst>
                  <a:ext uri="{FF2B5EF4-FFF2-40B4-BE49-F238E27FC236}">
                    <a16:creationId xmlns:a16="http://schemas.microsoft.com/office/drawing/2014/main" id="{BF9C2545-3070-43E4-91C6-383905D4A04B}"/>
                  </a:ext>
                </a:extLst>
              </p:cNvPr>
              <p:cNvPicPr>
                <a:picLocks noChangeAspect="1"/>
              </p:cNvPicPr>
              <p:nvPr/>
            </p:nvPicPr>
            <p:blipFill>
              <a:blip r:embed="rId11"/>
              <a:srcRect/>
              <a:stretch/>
            </p:blipFill>
            <p:spPr>
              <a:xfrm>
                <a:off x="6222487" y="4319297"/>
                <a:ext cx="488308" cy="488308"/>
              </a:xfrm>
              <a:prstGeom prst="rect">
                <a:avLst/>
              </a:prstGeom>
            </p:spPr>
          </p:pic>
          <p:pic>
            <p:nvPicPr>
              <p:cNvPr id="65" name="Graphic 64">
                <a:extLst>
                  <a:ext uri="{FF2B5EF4-FFF2-40B4-BE49-F238E27FC236}">
                    <a16:creationId xmlns:a16="http://schemas.microsoft.com/office/drawing/2014/main" id="{B8864437-8F8A-4B1D-B3FB-0D1CC1A304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655" y="4319297"/>
                <a:ext cx="488308" cy="48830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7077" y="4318269"/>
                <a:ext cx="457550" cy="457550"/>
              </a:xfrm>
              <a:prstGeom prst="rect">
                <a:avLst/>
              </a:prstGeom>
            </p:spPr>
          </p:pic>
        </p:grpSp>
      </p:grpSp>
      <p:grpSp>
        <p:nvGrpSpPr>
          <p:cNvPr id="4" name="Group 3">
            <a:extLst>
              <a:ext uri="{FF2B5EF4-FFF2-40B4-BE49-F238E27FC236}">
                <a16:creationId xmlns:a16="http://schemas.microsoft.com/office/drawing/2014/main" id="{534D41AA-3107-490A-A939-773289B7FF9B}"/>
              </a:ext>
            </a:extLst>
          </p:cNvPr>
          <p:cNvGrpSpPr/>
          <p:nvPr/>
        </p:nvGrpSpPr>
        <p:grpSpPr>
          <a:xfrm>
            <a:off x="845896" y="3517398"/>
            <a:ext cx="3462184" cy="2119588"/>
            <a:chOff x="845896" y="3193576"/>
            <a:chExt cx="3462184" cy="2119588"/>
          </a:xfrm>
        </p:grpSpPr>
        <p:sp>
          <p:nvSpPr>
            <p:cNvPr id="52" name="Rectangle 51">
              <a:extLst>
                <a:ext uri="{FF2B5EF4-FFF2-40B4-BE49-F238E27FC236}">
                  <a16:creationId xmlns:a16="http://schemas.microsoft.com/office/drawing/2014/main" id="{B70EF1F3-F8F1-4C15-A4C6-9B186D410DA9}"/>
                </a:ext>
              </a:extLst>
            </p:cNvPr>
            <p:cNvSpPr/>
            <p:nvPr/>
          </p:nvSpPr>
          <p:spPr bwMode="auto">
            <a:xfrm>
              <a:off x="845896" y="3193576"/>
              <a:ext cx="3462184" cy="2119588"/>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err="1">
                <a:gradFill>
                  <a:gsLst>
                    <a:gs pos="0">
                      <a:srgbClr val="FFFFFF"/>
                    </a:gs>
                    <a:gs pos="100000">
                      <a:srgbClr val="FFFFFF"/>
                    </a:gs>
                  </a:gsLst>
                  <a:lin ang="5400000" scaled="0"/>
                </a:gradFill>
                <a:latin typeface="Segoe UI"/>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820550" y="3751342"/>
              <a:ext cx="1525778"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Integrated systems</a:t>
              </a:r>
            </a:p>
          </p:txBody>
        </p:sp>
        <p:sp>
          <p:nvSpPr>
            <p:cNvPr id="31" name="TextBox 30">
              <a:extLst>
                <a:ext uri="{FF2B5EF4-FFF2-40B4-BE49-F238E27FC236}">
                  <a16:creationId xmlns:a16="http://schemas.microsoft.com/office/drawing/2014/main" id="{841BEBF1-44A4-428A-842D-45B4967C3926}"/>
                </a:ext>
              </a:extLst>
            </p:cNvPr>
            <p:cNvSpPr txBox="1"/>
            <p:nvPr/>
          </p:nvSpPr>
          <p:spPr>
            <a:xfrm>
              <a:off x="1943481" y="3497245"/>
              <a:ext cx="126701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540180" y="4204948"/>
              <a:ext cx="2073617" cy="487401"/>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grpSp>
      <p:grpSp>
        <p:nvGrpSpPr>
          <p:cNvPr id="2" name="Group 1">
            <a:extLst>
              <a:ext uri="{FF2B5EF4-FFF2-40B4-BE49-F238E27FC236}">
                <a16:creationId xmlns:a16="http://schemas.microsoft.com/office/drawing/2014/main" id="{9C58BBD9-4BB2-4F85-A647-A3B31973FD29}"/>
              </a:ext>
            </a:extLst>
          </p:cNvPr>
          <p:cNvGrpSpPr/>
          <p:nvPr/>
        </p:nvGrpSpPr>
        <p:grpSpPr>
          <a:xfrm>
            <a:off x="4947558" y="2277777"/>
            <a:ext cx="2100942" cy="1158148"/>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63881" y="2501203"/>
              <a:ext cx="1664238"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Microsoft Azure</a:t>
              </a:r>
            </a:p>
          </p:txBody>
        </p:sp>
      </p:grpSp>
      <p:sp>
        <p:nvSpPr>
          <p:cNvPr id="50" name="Title 17">
            <a:extLst>
              <a:ext uri="{FF2B5EF4-FFF2-40B4-BE49-F238E27FC236}">
                <a16:creationId xmlns:a16="http://schemas.microsoft.com/office/drawing/2014/main" id="{7DF91679-F1C2-4EBF-B46D-5183009FDE52}"/>
              </a:ext>
            </a:extLst>
          </p:cNvPr>
          <p:cNvSpPr txBox="1">
            <a:spLocks/>
          </p:cNvSpPr>
          <p:nvPr/>
        </p:nvSpPr>
        <p:spPr>
          <a:xfrm>
            <a:off x="587375" y="9906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Azure Hybrid</a:t>
            </a:r>
          </a:p>
          <a:p>
            <a:pPr algn="ctr"/>
            <a:r>
              <a:rPr lang="en-US" sz="2000" spc="0" dirty="0">
                <a:ln>
                  <a:noFill/>
                </a:ln>
                <a:latin typeface="Segoe UI"/>
              </a:rPr>
              <a:t>Innovation anywhere with Azure</a:t>
            </a:r>
          </a:p>
        </p:txBody>
      </p:sp>
      <p:sp>
        <p:nvSpPr>
          <p:cNvPr id="55" name="TextBox 54">
            <a:extLst>
              <a:ext uri="{FF2B5EF4-FFF2-40B4-BE49-F238E27FC236}">
                <a16:creationId xmlns:a16="http://schemas.microsoft.com/office/drawing/2014/main" id="{9E397804-6128-4954-AE68-7F3B5FF87729}"/>
              </a:ext>
            </a:extLst>
          </p:cNvPr>
          <p:cNvSpPr txBox="1"/>
          <p:nvPr/>
        </p:nvSpPr>
        <p:spPr>
          <a:xfrm>
            <a:off x="2068944" y="5733005"/>
            <a:ext cx="8054112" cy="246221"/>
          </a:xfrm>
          <a:prstGeom prst="rect">
            <a:avLst/>
          </a:prstGeom>
          <a:solidFill>
            <a:schemeClr val="bg1"/>
          </a:solid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Management   </a:t>
            </a:r>
            <a:r>
              <a:rPr kumimoji="0" lang="en-US" sz="1600" b="0" i="0" u="none" strike="noStrike" kern="1200" cap="none" spc="0" normalizeH="0" baseline="0" noProof="0" dirty="0">
                <a:ln>
                  <a:noFill/>
                </a:ln>
                <a:effectLst/>
                <a:uLnTx/>
                <a:uFillTx/>
                <a:latin typeface="Segoe UI"/>
                <a:ea typeface="+mn-ea"/>
                <a:cs typeface="+mn-cs"/>
              </a:rPr>
              <a:t>|</a:t>
            </a:r>
            <a:r>
              <a:rPr kumimoji="0" lang="en-US" sz="1600" b="0" i="0" u="none" strike="noStrike" kern="1200" cap="none" spc="0" normalizeH="0" baseline="0" noProof="0" dirty="0">
                <a:ln>
                  <a:noFill/>
                </a:ln>
                <a:effectLst/>
                <a:uLnTx/>
                <a:uFillTx/>
                <a:latin typeface="Segoe UI Semibold"/>
                <a:ea typeface="+mn-ea"/>
                <a:cs typeface="+mn-cs"/>
              </a:rPr>
              <a:t>  Security + Identity   </a:t>
            </a:r>
            <a:r>
              <a:rPr kumimoji="0" lang="en-US" sz="1600" b="0" i="0" u="none" strike="noStrike" kern="1200" cap="none" spc="0" normalizeH="0" baseline="0" noProof="0" dirty="0">
                <a:ln>
                  <a:noFill/>
                </a:ln>
                <a:effectLst/>
                <a:uLnTx/>
                <a:uFillTx/>
                <a:latin typeface="Segoe UI"/>
                <a:ea typeface="+mn-ea"/>
                <a:cs typeface="+mn-cs"/>
              </a:rPr>
              <a:t>|  </a:t>
            </a:r>
            <a:r>
              <a:rPr kumimoji="0" lang="en-US" sz="1600" b="0" i="0" u="none" strike="noStrike" kern="1200" cap="none" spc="0" normalizeH="0" baseline="0" noProof="0" dirty="0">
                <a:ln>
                  <a:noFill/>
                </a:ln>
                <a:effectLst/>
                <a:uLnTx/>
                <a:uFillTx/>
                <a:latin typeface="Segoe UI Semibold"/>
                <a:ea typeface="+mn-ea"/>
                <a:cs typeface="+mn-cs"/>
              </a:rPr>
              <a:t> App  + Data Services  </a:t>
            </a:r>
            <a:r>
              <a:rPr kumimoji="0" lang="en-US" sz="1600" b="0" i="0" u="none" strike="noStrike" kern="1200" cap="none" spc="0" normalizeH="0" baseline="0" noProof="0" dirty="0">
                <a:ln>
                  <a:noFill/>
                </a:ln>
                <a:effectLst/>
                <a:uLnTx/>
                <a:uFillTx/>
                <a:latin typeface="Segoe UI"/>
                <a:ea typeface="+mn-ea"/>
                <a:cs typeface="+mn-cs"/>
              </a:rPr>
              <a:t>|</a:t>
            </a:r>
            <a:r>
              <a:rPr kumimoji="0" lang="en-US" sz="1600" b="0" i="0" u="none" strike="noStrike" kern="1200" cap="none" spc="0" normalizeH="0" baseline="0" noProof="0" dirty="0">
                <a:ln>
                  <a:noFill/>
                </a:ln>
                <a:effectLst/>
                <a:uLnTx/>
                <a:uFillTx/>
                <a:latin typeface="Segoe UI Semibold"/>
                <a:ea typeface="+mn-ea"/>
                <a:cs typeface="+mn-cs"/>
              </a:rPr>
              <a:t>  Dev Tools + DevOps</a:t>
            </a:r>
          </a:p>
        </p:txBody>
      </p:sp>
    </p:spTree>
    <p:extLst>
      <p:ext uri="{BB962C8B-B14F-4D97-AF65-F5344CB8AC3E}">
        <p14:creationId xmlns:p14="http://schemas.microsoft.com/office/powerpoint/2010/main" val="133331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399"/>
                                          </p:stCondLst>
                                        </p:cTn>
                                        <p:tgtEl>
                                          <p:spTgt spid="3"/>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400" fill="hold"/>
                                        <p:tgtEl>
                                          <p:spTgt spid="3"/>
                                        </p:tgtEl>
                                      </p:cBhvr>
                                      <p:by x="0" y="100000"/>
                                    </p:animScale>
                                  </p:childTnLst>
                                </p:cTn>
                              </p:par>
                              <p:par>
                                <p:cTn id="9" presetID="10" presetClass="entr" presetSubtype="0" fill="hold" grpId="0" nodeType="withEffect">
                                  <p:stCondLst>
                                    <p:cond delay="90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par>
                                <p:cTn id="12" presetID="42" presetClass="path" presetSubtype="0" decel="100000" fill="hold" grpId="1" nodeType="withEffect">
                                  <p:stCondLst>
                                    <p:cond delay="900"/>
                                  </p:stCondLst>
                                  <p:childTnLst>
                                    <p:animMotion origin="layout" path="M 0 -1.11111E-6 L 0 0.01898 " pathEditMode="relative" rAng="0" ptsTypes="AA">
                                      <p:cBhvr>
                                        <p:cTn id="13" dur="700" spd="-100000" fill="hold"/>
                                        <p:tgtEl>
                                          <p:spTgt spid="55"/>
                                        </p:tgtEl>
                                        <p:attrNameLst>
                                          <p:attrName>ppt_x</p:attrName>
                                          <p:attrName>ppt_y</p:attrName>
                                        </p:attrNameLst>
                                      </p:cBhvr>
                                      <p:rCtr x="0" y="949"/>
                                    </p:animMotion>
                                  </p:childTnLst>
                                </p:cTn>
                              </p:par>
                              <p:par>
                                <p:cTn id="14" presetID="10" presetClass="entr" presetSubtype="0" fill="hold"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42" presetClass="path" presetSubtype="0" decel="100000" fill="hold" nodeType="withEffect">
                                  <p:stCondLst>
                                    <p:cond delay="600"/>
                                  </p:stCondLst>
                                  <p:childTnLst>
                                    <p:animMotion origin="layout" path="M 1.875E-6 -7.40741E-7 L 1.875E-6 0.01898 " pathEditMode="relative" rAng="0" ptsTypes="AA">
                                      <p:cBhvr>
                                        <p:cTn id="18" dur="700" spd="-100000" fill="hold"/>
                                        <p:tgtEl>
                                          <p:spTgt spid="4"/>
                                        </p:tgtEl>
                                        <p:attrNameLst>
                                          <p:attrName>ppt_x</p:attrName>
                                          <p:attrName>ppt_y</p:attrName>
                                        </p:attrNameLst>
                                      </p:cBhvr>
                                      <p:rCtr x="0" y="949"/>
                                    </p:animMotion>
                                  </p:childTnLst>
                                </p:cTn>
                              </p:par>
                              <p:par>
                                <p:cTn id="19" presetID="10" presetClass="entr" presetSubtype="0" fill="hold" nodeType="withEffect">
                                  <p:stCondLst>
                                    <p:cond delay="7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42" presetClass="path" presetSubtype="0" decel="100000" fill="hold" nodeType="withEffect">
                                  <p:stCondLst>
                                    <p:cond delay="700"/>
                                  </p:stCondLst>
                                  <p:childTnLst>
                                    <p:animMotion origin="layout" path="M 0 -7.40741E-7 L 0 0.01898 " pathEditMode="relative" rAng="0" ptsTypes="AA">
                                      <p:cBhvr>
                                        <p:cTn id="23" dur="700" spd="-100000" fill="hold"/>
                                        <p:tgtEl>
                                          <p:spTgt spid="5"/>
                                        </p:tgtEl>
                                        <p:attrNameLst>
                                          <p:attrName>ppt_x</p:attrName>
                                          <p:attrName>ppt_y</p:attrName>
                                        </p:attrNameLst>
                                      </p:cBhvr>
                                      <p:rCtr x="0" y="949"/>
                                    </p:animMotion>
                                  </p:childTnLst>
                                </p:cTn>
                              </p:par>
                              <p:par>
                                <p:cTn id="24" presetID="10" presetClass="entr" presetSubtype="0" fill="hold" nodeType="withEffect">
                                  <p:stCondLst>
                                    <p:cond delay="8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42" presetClass="path" presetSubtype="0" decel="100000" fill="hold" nodeType="withEffect">
                                  <p:stCondLst>
                                    <p:cond delay="800"/>
                                  </p:stCondLst>
                                  <p:childTnLst>
                                    <p:animMotion origin="layout" path="M -1.66667E-6 -7.40741E-7 L -1.66667E-6 0.01898 " pathEditMode="relative" rAng="0" ptsTypes="AA">
                                      <p:cBhvr>
                                        <p:cTn id="28" dur="700" spd="-100000" fill="hold"/>
                                        <p:tgtEl>
                                          <p:spTgt spid="8"/>
                                        </p:tgtEl>
                                        <p:attrNameLst>
                                          <p:attrName>ppt_x</p:attrName>
                                          <p:attrName>ppt_y</p:attrName>
                                        </p:attrNameLst>
                                      </p:cBhvr>
                                      <p:rCtr x="0" y="949"/>
                                    </p:animMotion>
                                  </p:childTnLst>
                                </p:cTn>
                              </p:par>
                              <p:par>
                                <p:cTn id="29" presetID="10" presetClass="entr" presetSubtype="0" fill="hold" nodeType="withEffect">
                                  <p:stCondLst>
                                    <p:cond delay="2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decel="100000" fill="hold" nodeType="withEffect">
                                  <p:stCondLst>
                                    <p:cond delay="200"/>
                                  </p:stCondLst>
                                  <p:childTnLst>
                                    <p:animMotion origin="layout" path="M 2.91667E-6 2.59259E-6 L 2.91667E-6 0.01898 " pathEditMode="relative" rAng="0" ptsTypes="AA">
                                      <p:cBhvr>
                                        <p:cTn id="33" dur="700" spd="-100000" fill="hold"/>
                                        <p:tgtEl>
                                          <p:spTgt spid="2"/>
                                        </p:tgtEl>
                                        <p:attrNameLst>
                                          <p:attrName>ppt_x</p:attrName>
                                          <p:attrName>ppt_y</p:attrName>
                                        </p:attrNameLst>
                                      </p:cBhvr>
                                      <p:rCtr x="0" y="949"/>
                                    </p:animMotion>
                                  </p:childTnLst>
                                </p:cTn>
                              </p:par>
                              <p:par>
                                <p:cTn id="34" presetID="10" presetClass="entr" presetSubtype="0"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42" presetClass="path" presetSubtype="0" decel="100000" fill="hold" grpId="1" nodeType="withEffect">
                                  <p:stCondLst>
                                    <p:cond delay="0"/>
                                  </p:stCondLst>
                                  <p:childTnLst>
                                    <p:animMotion origin="layout" path="M 0 -3.7037E-7 L 0 0.01898 " pathEditMode="relative" rAng="0" ptsTypes="AA">
                                      <p:cBhvr>
                                        <p:cTn id="38" dur="500" spd="-100000" fill="hold"/>
                                        <p:tgtEl>
                                          <p:spTgt spid="5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0" grpId="0"/>
      <p:bldP spid="50" grpId="1"/>
      <p:bldP spid="55" grpId="0" animBg="1"/>
      <p:bldP spid="5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BF2766-03B9-4497-B428-EFC91A59F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793" y="1235510"/>
            <a:ext cx="9048751" cy="3821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410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F26E97C8-23AC-411D-BB2B-AAAED88E828B}"/>
              </a:ext>
            </a:extLst>
          </p:cNvPr>
          <p:cNvSpPr/>
          <p:nvPr/>
        </p:nvSpPr>
        <p:spPr bwMode="auto">
          <a:xfrm>
            <a:off x="1961322" y="2437916"/>
            <a:ext cx="8613914" cy="3648863"/>
          </a:xfrm>
          <a:prstGeom prst="rect">
            <a:avLst/>
          </a:prstGeom>
          <a:noFill/>
          <a:ln>
            <a:solidFill>
              <a:srgbClr val="348E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B70EF1F3-F8F1-4C15-A4C6-9B186D410DA9}"/>
              </a:ext>
            </a:extLst>
          </p:cNvPr>
          <p:cNvSpPr/>
          <p:nvPr/>
        </p:nvSpPr>
        <p:spPr bwMode="auto">
          <a:xfrm>
            <a:off x="2555416" y="3175221"/>
            <a:ext cx="3462184" cy="24943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Rectangle 53">
            <a:extLst>
              <a:ext uri="{FF2B5EF4-FFF2-40B4-BE49-F238E27FC236}">
                <a16:creationId xmlns:a16="http://schemas.microsoft.com/office/drawing/2014/main" id="{51C5E5E3-BEE9-4E6B-B43B-F598AD4EFC60}"/>
              </a:ext>
            </a:extLst>
          </p:cNvPr>
          <p:cNvSpPr/>
          <p:nvPr/>
        </p:nvSpPr>
        <p:spPr bwMode="auto">
          <a:xfrm>
            <a:off x="6167763" y="3175221"/>
            <a:ext cx="3462184" cy="249439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 name="TextBox 54">
            <a:extLst>
              <a:ext uri="{FF2B5EF4-FFF2-40B4-BE49-F238E27FC236}">
                <a16:creationId xmlns:a16="http://schemas.microsoft.com/office/drawing/2014/main" id="{9E397804-6128-4954-AE68-7F3B5FF87729}"/>
              </a:ext>
            </a:extLst>
          </p:cNvPr>
          <p:cNvSpPr txBox="1"/>
          <p:nvPr/>
        </p:nvSpPr>
        <p:spPr>
          <a:xfrm>
            <a:off x="2439585" y="5937986"/>
            <a:ext cx="8054112" cy="246221"/>
          </a:xfrm>
          <a:prstGeom prst="rect">
            <a:avLst/>
          </a:prstGeom>
          <a:solidFill>
            <a:schemeClr val="bg1"/>
          </a:solid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48EE3"/>
                </a:solidFill>
                <a:effectLst/>
                <a:uLnTx/>
                <a:uFillTx/>
                <a:latin typeface="Segoe UI Semibold"/>
                <a:ea typeface="+mn-ea"/>
                <a:cs typeface="+mn-cs"/>
              </a:rPr>
              <a:t>Management   </a:t>
            </a:r>
            <a:r>
              <a:rPr kumimoji="0" lang="en-US" sz="1600" b="0" i="0" u="none" strike="noStrike" kern="1200" cap="none" spc="0" normalizeH="0" baseline="0" noProof="0">
                <a:ln>
                  <a:noFill/>
                </a:ln>
                <a:solidFill>
                  <a:srgbClr val="348EE3"/>
                </a:solidFill>
                <a:effectLst/>
                <a:uLnTx/>
                <a:uFillTx/>
                <a:latin typeface="Calibri" panose="020F0502020204030204"/>
                <a:ea typeface="+mn-ea"/>
                <a:cs typeface="+mn-cs"/>
              </a:rPr>
              <a:t>|</a:t>
            </a:r>
            <a:r>
              <a:rPr kumimoji="0" lang="en-US" sz="1600" b="0" i="0" u="none" strike="noStrike" kern="1200" cap="none" spc="0" normalizeH="0" baseline="0" noProof="0">
                <a:ln>
                  <a:noFill/>
                </a:ln>
                <a:solidFill>
                  <a:srgbClr val="348EE3"/>
                </a:solidFill>
                <a:effectLst/>
                <a:uLnTx/>
                <a:uFillTx/>
                <a:latin typeface="Segoe UI Semibold"/>
                <a:ea typeface="+mn-ea"/>
                <a:cs typeface="+mn-cs"/>
              </a:rPr>
              <a:t>  Security + Identity   </a:t>
            </a:r>
            <a:r>
              <a:rPr kumimoji="0" lang="en-US" sz="1600" b="0" i="0" u="none" strike="noStrike" kern="1200" cap="none" spc="0" normalizeH="0" baseline="0" noProof="0">
                <a:ln>
                  <a:noFill/>
                </a:ln>
                <a:solidFill>
                  <a:srgbClr val="348EE3"/>
                </a:solidFill>
                <a:effectLst/>
                <a:uLnTx/>
                <a:uFillTx/>
                <a:latin typeface="Calibri" panose="020F0502020204030204"/>
                <a:ea typeface="+mn-ea"/>
                <a:cs typeface="+mn-cs"/>
              </a:rPr>
              <a:t>|  </a:t>
            </a:r>
            <a:r>
              <a:rPr kumimoji="0" lang="en-US" sz="1600" b="0" i="0" u="none" strike="noStrike" kern="1200" cap="none" spc="0" normalizeH="0" baseline="0" noProof="0">
                <a:ln>
                  <a:noFill/>
                </a:ln>
                <a:solidFill>
                  <a:srgbClr val="348EE3"/>
                </a:solidFill>
                <a:effectLst/>
                <a:uLnTx/>
                <a:uFillTx/>
                <a:latin typeface="Segoe UI Semibold"/>
                <a:ea typeface="+mn-ea"/>
                <a:cs typeface="+mn-cs"/>
              </a:rPr>
              <a:t> App  + Data Services  </a:t>
            </a:r>
            <a:r>
              <a:rPr kumimoji="0" lang="en-US" sz="1600" b="0" i="0" u="none" strike="noStrike" kern="1200" cap="none" spc="0" normalizeH="0" baseline="0" noProof="0">
                <a:ln>
                  <a:noFill/>
                </a:ln>
                <a:solidFill>
                  <a:srgbClr val="348EE3"/>
                </a:solidFill>
                <a:effectLst/>
                <a:uLnTx/>
                <a:uFillTx/>
                <a:latin typeface="Segoe UI"/>
                <a:ea typeface="+mn-ea"/>
                <a:cs typeface="+mn-cs"/>
              </a:rPr>
              <a:t>|</a:t>
            </a:r>
            <a:r>
              <a:rPr kumimoji="0" lang="en-US" sz="1600" b="0" i="0" u="none" strike="noStrike" kern="1200" cap="none" spc="0" normalizeH="0" baseline="0" noProof="0">
                <a:ln>
                  <a:noFill/>
                </a:ln>
                <a:solidFill>
                  <a:srgbClr val="348EE3"/>
                </a:solidFill>
                <a:effectLst/>
                <a:uLnTx/>
                <a:uFillTx/>
                <a:latin typeface="Segoe UI Semibold"/>
                <a:ea typeface="+mn-ea"/>
                <a:cs typeface="+mn-cs"/>
              </a:rPr>
              <a:t>  Dev Tools + DevOps</a:t>
            </a:r>
          </a:p>
        </p:txBody>
      </p:sp>
      <p:sp>
        <p:nvSpPr>
          <p:cNvPr id="58" name="TextBox 57">
            <a:extLst>
              <a:ext uri="{FF2B5EF4-FFF2-40B4-BE49-F238E27FC236}">
                <a16:creationId xmlns:a16="http://schemas.microsoft.com/office/drawing/2014/main" id="{399D5D56-0E6F-429D-87E4-5848D35D16BF}"/>
              </a:ext>
            </a:extLst>
          </p:cNvPr>
          <p:cNvSpPr txBox="1"/>
          <p:nvPr/>
        </p:nvSpPr>
        <p:spPr>
          <a:xfrm>
            <a:off x="7342397" y="3623999"/>
            <a:ext cx="1112915" cy="255873"/>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6693857" y="4347571"/>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7221244" y="5238530"/>
            <a:ext cx="1354663"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Any edge device</a:t>
            </a:r>
          </a:p>
        </p:txBody>
      </p:sp>
      <p:sp>
        <p:nvSpPr>
          <p:cNvPr id="30" name="Rectangle 29">
            <a:extLst>
              <a:ext uri="{FF2B5EF4-FFF2-40B4-BE49-F238E27FC236}">
                <a16:creationId xmlns:a16="http://schemas.microsoft.com/office/drawing/2014/main" id="{7AC62082-46CD-48B4-97E1-040DD006DCC7}"/>
              </a:ext>
            </a:extLst>
          </p:cNvPr>
          <p:cNvSpPr/>
          <p:nvPr/>
        </p:nvSpPr>
        <p:spPr>
          <a:xfrm>
            <a:off x="3530070" y="5228868"/>
            <a:ext cx="1525778"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Integrated systems</a:t>
            </a:r>
          </a:p>
        </p:txBody>
      </p:sp>
      <p:sp>
        <p:nvSpPr>
          <p:cNvPr id="51" name="cloud 4" descr="cloud">
            <a:extLst>
              <a:ext uri="{FF2B5EF4-FFF2-40B4-BE49-F238E27FC236}">
                <a16:creationId xmlns:a16="http://schemas.microsoft.com/office/drawing/2014/main" id="{592F8096-09D3-4AA2-859A-EEFA63ECE55A}"/>
              </a:ext>
            </a:extLst>
          </p:cNvPr>
          <p:cNvSpPr>
            <a:spLocks noChangeAspect="1"/>
          </p:cNvSpPr>
          <p:nvPr/>
        </p:nvSpPr>
        <p:spPr bwMode="auto">
          <a:xfrm flipV="1">
            <a:off x="4995433" y="1723757"/>
            <a:ext cx="2201133" cy="12133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E309339F-DE35-42D8-AC3B-1E483798B5A3}"/>
              </a:ext>
            </a:extLst>
          </p:cNvPr>
          <p:cNvSpPr txBox="1"/>
          <p:nvPr/>
        </p:nvSpPr>
        <p:spPr>
          <a:xfrm>
            <a:off x="5351110" y="2309491"/>
            <a:ext cx="1663884" cy="246169"/>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Azure</a:t>
            </a:r>
          </a:p>
        </p:txBody>
      </p:sp>
      <p:sp>
        <p:nvSpPr>
          <p:cNvPr id="31" name="TextBox 30">
            <a:extLst>
              <a:ext uri="{FF2B5EF4-FFF2-40B4-BE49-F238E27FC236}">
                <a16:creationId xmlns:a16="http://schemas.microsoft.com/office/drawing/2014/main" id="{841BEBF1-44A4-428A-842D-45B4967C3926}"/>
              </a:ext>
            </a:extLst>
          </p:cNvPr>
          <p:cNvSpPr txBox="1"/>
          <p:nvPr/>
        </p:nvSpPr>
        <p:spPr>
          <a:xfrm>
            <a:off x="3633340" y="3565623"/>
            <a:ext cx="1315051" cy="255556"/>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Azure Stack</a:t>
            </a:r>
          </a:p>
        </p:txBody>
      </p:sp>
      <p:grpSp>
        <p:nvGrpSpPr>
          <p:cNvPr id="32" name="Group 31">
            <a:extLst>
              <a:ext uri="{FF2B5EF4-FFF2-40B4-BE49-F238E27FC236}">
                <a16:creationId xmlns:a16="http://schemas.microsoft.com/office/drawing/2014/main" id="{99C7E450-DFA1-48F6-B974-0205BF2086FE}"/>
              </a:ext>
            </a:extLst>
          </p:cNvPr>
          <p:cNvGrpSpPr/>
          <p:nvPr/>
        </p:nvGrpSpPr>
        <p:grpSpPr>
          <a:xfrm>
            <a:off x="3215185" y="4269437"/>
            <a:ext cx="2151365" cy="474660"/>
            <a:chOff x="1671850" y="4343940"/>
            <a:chExt cx="2072777" cy="457321"/>
          </a:xfrm>
        </p:grpSpPr>
        <p:pic>
          <p:nvPicPr>
            <p:cNvPr id="33" name="Graphic 32">
              <a:extLst>
                <a:ext uri="{FF2B5EF4-FFF2-40B4-BE49-F238E27FC236}">
                  <a16:creationId xmlns:a16="http://schemas.microsoft.com/office/drawing/2014/main" id="{0D7D72B6-0779-4653-833D-AEA722866A2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87304" y="4343940"/>
              <a:ext cx="457323" cy="457321"/>
            </a:xfrm>
            <a:prstGeom prst="rect">
              <a:avLst/>
            </a:prstGeom>
          </p:spPr>
        </p:pic>
        <p:pic>
          <p:nvPicPr>
            <p:cNvPr id="34" name="Graphic 33">
              <a:extLst>
                <a:ext uri="{FF2B5EF4-FFF2-40B4-BE49-F238E27FC236}">
                  <a16:creationId xmlns:a16="http://schemas.microsoft.com/office/drawing/2014/main" id="{BEF2798C-E52B-44DB-8EFD-7AE87813337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671850" y="4385299"/>
              <a:ext cx="374603" cy="374603"/>
            </a:xfrm>
            <a:prstGeom prst="rect">
              <a:avLst/>
            </a:prstGeom>
          </p:spPr>
        </p:pic>
        <p:grpSp>
          <p:nvGrpSpPr>
            <p:cNvPr id="35" name="Group 34">
              <a:extLst>
                <a:ext uri="{FF2B5EF4-FFF2-40B4-BE49-F238E27FC236}">
                  <a16:creationId xmlns:a16="http://schemas.microsoft.com/office/drawing/2014/main" id="{44F12B05-66F5-4372-A41C-C9C14AA7FD74}"/>
                </a:ext>
              </a:extLst>
            </p:cNvPr>
            <p:cNvGrpSpPr/>
            <p:nvPr/>
          </p:nvGrpSpPr>
          <p:grpSpPr>
            <a:xfrm>
              <a:off x="2430831" y="4352634"/>
              <a:ext cx="472088" cy="439946"/>
              <a:chOff x="2359869" y="4076771"/>
              <a:chExt cx="730945" cy="681176"/>
            </a:xfrm>
          </p:grpSpPr>
          <p:grpSp>
            <p:nvGrpSpPr>
              <p:cNvPr id="36" name="Group 35">
                <a:extLst>
                  <a:ext uri="{FF2B5EF4-FFF2-40B4-BE49-F238E27FC236}">
                    <a16:creationId xmlns:a16="http://schemas.microsoft.com/office/drawing/2014/main" id="{8C30BC0B-A866-44B5-8355-94FB424CDAAE}"/>
                  </a:ext>
                </a:extLst>
              </p:cNvPr>
              <p:cNvGrpSpPr/>
              <p:nvPr/>
            </p:nvGrpSpPr>
            <p:grpSpPr>
              <a:xfrm>
                <a:off x="2752518" y="4462681"/>
                <a:ext cx="338296" cy="295266"/>
                <a:chOff x="-1057937" y="4114455"/>
                <a:chExt cx="338296" cy="295266"/>
              </a:xfrm>
            </p:grpSpPr>
            <p:grpSp>
              <p:nvGrpSpPr>
                <p:cNvPr id="39" name="Group 38">
                  <a:extLst>
                    <a:ext uri="{FF2B5EF4-FFF2-40B4-BE49-F238E27FC236}">
                      <a16:creationId xmlns:a16="http://schemas.microsoft.com/office/drawing/2014/main" id="{C24D1B25-2ED0-41C9-B448-B030D4CFFC2C}"/>
                    </a:ext>
                  </a:extLst>
                </p:cNvPr>
                <p:cNvGrpSpPr/>
                <p:nvPr/>
              </p:nvGrpSpPr>
              <p:grpSpPr>
                <a:xfrm>
                  <a:off x="-1057937" y="4321624"/>
                  <a:ext cx="338296" cy="88097"/>
                  <a:chOff x="-1057937" y="4321624"/>
                  <a:chExt cx="338296" cy="88097"/>
                </a:xfrm>
              </p:grpSpPr>
              <p:sp>
                <p:nvSpPr>
                  <p:cNvPr id="46" name="Freeform: Shape 45">
                    <a:extLst>
                      <a:ext uri="{FF2B5EF4-FFF2-40B4-BE49-F238E27FC236}">
                        <a16:creationId xmlns:a16="http://schemas.microsoft.com/office/drawing/2014/main" id="{42D04ED3-08E5-436C-BCE5-EAE037E10095}"/>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E748CD9-886C-4BC2-8C2F-4AB625D29CAD}"/>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772F8BE4-63BE-4B4E-A3FD-CF899B79FB03}"/>
                    </a:ext>
                  </a:extLst>
                </p:cNvPr>
                <p:cNvGrpSpPr/>
                <p:nvPr/>
              </p:nvGrpSpPr>
              <p:grpSpPr>
                <a:xfrm>
                  <a:off x="-1057937" y="4218040"/>
                  <a:ext cx="338296" cy="88097"/>
                  <a:chOff x="-1057937" y="4321624"/>
                  <a:chExt cx="338296" cy="88097"/>
                </a:xfrm>
              </p:grpSpPr>
              <p:sp>
                <p:nvSpPr>
                  <p:cNvPr id="44" name="Freeform: Shape 43">
                    <a:extLst>
                      <a:ext uri="{FF2B5EF4-FFF2-40B4-BE49-F238E27FC236}">
                        <a16:creationId xmlns:a16="http://schemas.microsoft.com/office/drawing/2014/main" id="{190096FE-3758-47A6-AEFF-4CEAF9DE42AD}"/>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146B4CF-852C-46DD-AACF-9A6BCDEF11A4}"/>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F7981E9-2E98-4DA2-9E84-5EBBD1D06F16}"/>
                    </a:ext>
                  </a:extLst>
                </p:cNvPr>
                <p:cNvGrpSpPr/>
                <p:nvPr/>
              </p:nvGrpSpPr>
              <p:grpSpPr>
                <a:xfrm>
                  <a:off x="-1057937" y="4114455"/>
                  <a:ext cx="338296" cy="88097"/>
                  <a:chOff x="-1057937" y="4321624"/>
                  <a:chExt cx="338296" cy="88097"/>
                </a:xfrm>
              </p:grpSpPr>
              <p:sp>
                <p:nvSpPr>
                  <p:cNvPr id="42" name="Freeform: Shape 41">
                    <a:extLst>
                      <a:ext uri="{FF2B5EF4-FFF2-40B4-BE49-F238E27FC236}">
                        <a16:creationId xmlns:a16="http://schemas.microsoft.com/office/drawing/2014/main" id="{2AB4C1A7-92E8-4C8E-A599-416D338AAB7B}"/>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A0961FA-A4E5-4EBF-B70C-CCB06759013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7" name="Oval 15">
                <a:extLst>
                  <a:ext uri="{FF2B5EF4-FFF2-40B4-BE49-F238E27FC236}">
                    <a16:creationId xmlns:a16="http://schemas.microsoft.com/office/drawing/2014/main" id="{97757513-6AD7-4190-9331-40C592028367}"/>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27DE68C7-2D18-43AC-AA2A-AB9BC5D941E6}"/>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 name="Title 3">
            <a:extLst>
              <a:ext uri="{FF2B5EF4-FFF2-40B4-BE49-F238E27FC236}">
                <a16:creationId xmlns:a16="http://schemas.microsoft.com/office/drawing/2014/main" id="{E9D696AF-4EF7-4822-BC5B-B8CAFE33E8AC}"/>
              </a:ext>
            </a:extLst>
          </p:cNvPr>
          <p:cNvSpPr>
            <a:spLocks noGrp="1"/>
          </p:cNvSpPr>
          <p:nvPr>
            <p:ph type="title"/>
          </p:nvPr>
        </p:nvSpPr>
        <p:spPr>
          <a:xfrm>
            <a:off x="588263" y="457200"/>
            <a:ext cx="11018520" cy="492443"/>
          </a:xfrm>
        </p:spPr>
        <p:txBody>
          <a:bodyPr>
            <a:normAutofit fontScale="90000"/>
          </a:bodyPr>
          <a:lstStyle/>
          <a:p>
            <a:r>
              <a:rPr lang="en-US"/>
              <a:t>Azure Hybrid</a:t>
            </a:r>
          </a:p>
        </p:txBody>
      </p:sp>
    </p:spTree>
    <p:extLst>
      <p:ext uri="{BB962C8B-B14F-4D97-AF65-F5344CB8AC3E}">
        <p14:creationId xmlns:p14="http://schemas.microsoft.com/office/powerpoint/2010/main" val="3379628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544496-E0B5-488A-AA75-D54CB9B1236C}"/>
              </a:ext>
            </a:extLst>
          </p:cNvPr>
          <p:cNvSpPr/>
          <p:nvPr/>
        </p:nvSpPr>
        <p:spPr bwMode="auto">
          <a:xfrm>
            <a:off x="1554817" y="2660377"/>
            <a:ext cx="200920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10s - 1,000s of apps</a:t>
            </a:r>
          </a:p>
        </p:txBody>
      </p:sp>
      <p:sp>
        <p:nvSpPr>
          <p:cNvPr id="6" name="Rectangle 5">
            <a:extLst>
              <a:ext uri="{FF2B5EF4-FFF2-40B4-BE49-F238E27FC236}">
                <a16:creationId xmlns:a16="http://schemas.microsoft.com/office/drawing/2014/main" id="{24DDB980-3FD9-43AC-9B3F-B65A348E470C}"/>
              </a:ext>
            </a:extLst>
          </p:cNvPr>
          <p:cNvSpPr/>
          <p:nvPr/>
        </p:nvSpPr>
        <p:spPr bwMode="auto">
          <a:xfrm>
            <a:off x="4172483" y="2665354"/>
            <a:ext cx="4062984"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Diverse infrastructure</a:t>
            </a:r>
          </a:p>
        </p:txBody>
      </p:sp>
      <p:sp>
        <p:nvSpPr>
          <p:cNvPr id="7" name="Rectangle 6">
            <a:extLst>
              <a:ext uri="{FF2B5EF4-FFF2-40B4-BE49-F238E27FC236}">
                <a16:creationId xmlns:a16="http://schemas.microsoft.com/office/drawing/2014/main" id="{D2078E30-F879-4822-83CC-75CD0CE454FD}"/>
              </a:ext>
            </a:extLst>
          </p:cNvPr>
          <p:cNvSpPr/>
          <p:nvPr/>
        </p:nvSpPr>
        <p:spPr bwMode="auto">
          <a:xfrm>
            <a:off x="7990370" y="2665354"/>
            <a:ext cx="3385545" cy="485975"/>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Multi-cloud</a:t>
            </a:r>
          </a:p>
        </p:txBody>
      </p:sp>
      <p:pic>
        <p:nvPicPr>
          <p:cNvPr id="45" name="Picture 44">
            <a:extLst>
              <a:ext uri="{FF2B5EF4-FFF2-40B4-BE49-F238E27FC236}">
                <a16:creationId xmlns:a16="http://schemas.microsoft.com/office/drawing/2014/main" id="{16E05C6A-6838-4824-A468-ABF8DE0BF11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717367" y="3235652"/>
            <a:ext cx="2014290" cy="666243"/>
          </a:xfrm>
          <a:prstGeom prst="rect">
            <a:avLst/>
          </a:prstGeom>
        </p:spPr>
      </p:pic>
      <p:sp>
        <p:nvSpPr>
          <p:cNvPr id="28" name="Rectangle 27">
            <a:extLst>
              <a:ext uri="{FF2B5EF4-FFF2-40B4-BE49-F238E27FC236}">
                <a16:creationId xmlns:a16="http://schemas.microsoft.com/office/drawing/2014/main" id="{0538CA92-7AAA-4E55-A21B-5E5E95411104}"/>
              </a:ext>
            </a:extLst>
          </p:cNvPr>
          <p:cNvSpPr/>
          <p:nvPr/>
        </p:nvSpPr>
        <p:spPr bwMode="auto">
          <a:xfrm>
            <a:off x="4501787"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IoT devices</a:t>
            </a:r>
          </a:p>
        </p:txBody>
      </p:sp>
      <p:sp>
        <p:nvSpPr>
          <p:cNvPr id="29" name="Rectangle 28">
            <a:extLst>
              <a:ext uri="{FF2B5EF4-FFF2-40B4-BE49-F238E27FC236}">
                <a16:creationId xmlns:a16="http://schemas.microsoft.com/office/drawing/2014/main" id="{919ECF62-017D-45BE-BB3A-735377C62E61}"/>
              </a:ext>
            </a:extLst>
          </p:cNvPr>
          <p:cNvSpPr/>
          <p:nvPr/>
        </p:nvSpPr>
        <p:spPr bwMode="auto">
          <a:xfrm>
            <a:off x="6140526" y="4763399"/>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Edge</a:t>
            </a:r>
          </a:p>
        </p:txBody>
      </p:sp>
      <p:sp>
        <p:nvSpPr>
          <p:cNvPr id="24" name="Rectangle 23">
            <a:extLst>
              <a:ext uri="{FF2B5EF4-FFF2-40B4-BE49-F238E27FC236}">
                <a16:creationId xmlns:a16="http://schemas.microsoft.com/office/drawing/2014/main" id="{D70BA76C-C8BC-4696-B0B0-7B218F9370FC}"/>
              </a:ext>
            </a:extLst>
          </p:cNvPr>
          <p:cNvSpPr/>
          <p:nvPr/>
        </p:nvSpPr>
        <p:spPr bwMode="auto">
          <a:xfrm>
            <a:off x="4501787"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Datacenters</a:t>
            </a:r>
          </a:p>
        </p:txBody>
      </p:sp>
      <p:sp>
        <p:nvSpPr>
          <p:cNvPr id="25" name="Rectangle 24">
            <a:extLst>
              <a:ext uri="{FF2B5EF4-FFF2-40B4-BE49-F238E27FC236}">
                <a16:creationId xmlns:a16="http://schemas.microsoft.com/office/drawing/2014/main" id="{CE8963E3-D775-4052-A5EC-37E3883302CA}"/>
              </a:ext>
            </a:extLst>
          </p:cNvPr>
          <p:cNvSpPr/>
          <p:nvPr/>
        </p:nvSpPr>
        <p:spPr bwMode="auto">
          <a:xfrm>
            <a:off x="4501787"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Branch offices</a:t>
            </a:r>
          </a:p>
        </p:txBody>
      </p:sp>
      <p:sp>
        <p:nvSpPr>
          <p:cNvPr id="26" name="Rectangle 25">
            <a:extLst>
              <a:ext uri="{FF2B5EF4-FFF2-40B4-BE49-F238E27FC236}">
                <a16:creationId xmlns:a16="http://schemas.microsoft.com/office/drawing/2014/main" id="{4DE22AAE-F920-4FE2-A883-83598E2E4961}"/>
              </a:ext>
            </a:extLst>
          </p:cNvPr>
          <p:cNvSpPr/>
          <p:nvPr/>
        </p:nvSpPr>
        <p:spPr bwMode="auto">
          <a:xfrm>
            <a:off x="6140526" y="3457475"/>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Segoe UI" pitchFamily="34" charset="0"/>
                <a:cs typeface="Segoe UI" pitchFamily="34" charset="0"/>
              </a:rPr>
              <a:t>Hosters</a:t>
            </a:r>
            <a:endPar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447F676D-AD4B-418B-B33B-9AA88A3AC010}"/>
              </a:ext>
            </a:extLst>
          </p:cNvPr>
          <p:cNvSpPr/>
          <p:nvPr/>
        </p:nvSpPr>
        <p:spPr bwMode="auto">
          <a:xfrm>
            <a:off x="6140526" y="4110437"/>
            <a:ext cx="1680050" cy="612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OEM hardware</a:t>
            </a:r>
          </a:p>
        </p:txBody>
      </p:sp>
      <p:grpSp>
        <p:nvGrpSpPr>
          <p:cNvPr id="85" name="IoT" descr=" IoT">
            <a:extLst>
              <a:ext uri="{FF2B5EF4-FFF2-40B4-BE49-F238E27FC236}">
                <a16:creationId xmlns:a16="http://schemas.microsoft.com/office/drawing/2014/main" id="{65B5D02B-6FC4-47ED-BBA6-5B66F50906E7}"/>
              </a:ext>
            </a:extLst>
          </p:cNvPr>
          <p:cNvGrpSpPr/>
          <p:nvPr/>
        </p:nvGrpSpPr>
        <p:grpSpPr>
          <a:xfrm>
            <a:off x="6354362" y="4904462"/>
            <a:ext cx="312052" cy="331707"/>
            <a:chOff x="11072775" y="1225438"/>
            <a:chExt cx="429593" cy="429591"/>
          </a:xfrm>
        </p:grpSpPr>
        <p:sp>
          <p:nvSpPr>
            <p:cNvPr id="86" name="Freeform: Shape 85">
              <a:extLst>
                <a:ext uri="{FF2B5EF4-FFF2-40B4-BE49-F238E27FC236}">
                  <a16:creationId xmlns:a16="http://schemas.microsoft.com/office/drawing/2014/main" id="{3D94179B-6EA3-49BE-B68B-DF36D800567C}"/>
                </a:ext>
              </a:extLst>
            </p:cNvPr>
            <p:cNvSpPr/>
            <p:nvPr/>
          </p:nvSpPr>
          <p:spPr>
            <a:xfrm>
              <a:off x="11072775" y="1416024"/>
              <a:ext cx="429593" cy="44749"/>
            </a:xfrm>
            <a:custGeom>
              <a:avLst/>
              <a:gdLst>
                <a:gd name="connsiteX0" fmla="*/ 407739 w 429593"/>
                <a:gd name="connsiteY0" fmla="*/ 1557 h 44749"/>
                <a:gd name="connsiteX1" fmla="*/ 385684 w 429593"/>
                <a:gd name="connsiteY1" fmla="*/ 19397 h 44749"/>
                <a:gd name="connsiteX2" fmla="*/ 46120 w 429593"/>
                <a:gd name="connsiteY2" fmla="*/ 19397 h 44749"/>
                <a:gd name="connsiteX3" fmla="*/ 24064 w 429593"/>
                <a:gd name="connsiteY3" fmla="*/ 1557 h 44749"/>
                <a:gd name="connsiteX4" fmla="*/ 1557 w 429593"/>
                <a:gd name="connsiteY4" fmla="*/ 24064 h 44749"/>
                <a:gd name="connsiteX5" fmla="*/ 24064 w 429593"/>
                <a:gd name="connsiteY5" fmla="*/ 46571 h 44749"/>
                <a:gd name="connsiteX6" fmla="*/ 45593 w 429593"/>
                <a:gd name="connsiteY6" fmla="*/ 30613 h 44749"/>
                <a:gd name="connsiteX7" fmla="*/ 386136 w 429593"/>
                <a:gd name="connsiteY7" fmla="*/ 30613 h 44749"/>
                <a:gd name="connsiteX8" fmla="*/ 407664 w 429593"/>
                <a:gd name="connsiteY8" fmla="*/ 46571 h 44749"/>
                <a:gd name="connsiteX9" fmla="*/ 430171 w 429593"/>
                <a:gd name="connsiteY9" fmla="*/ 24064 h 44749"/>
                <a:gd name="connsiteX10" fmla="*/ 407739 w 429593"/>
                <a:gd name="connsiteY10" fmla="*/ 1557 h 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9593" h="44749">
                  <a:moveTo>
                    <a:pt x="407739" y="1557"/>
                  </a:moveTo>
                  <a:cubicBezTo>
                    <a:pt x="396900" y="1557"/>
                    <a:pt x="387867" y="9235"/>
                    <a:pt x="385684" y="19397"/>
                  </a:cubicBezTo>
                  <a:lnTo>
                    <a:pt x="46120" y="19397"/>
                  </a:lnTo>
                  <a:cubicBezTo>
                    <a:pt x="43937" y="9235"/>
                    <a:pt x="34904" y="1557"/>
                    <a:pt x="24064" y="1557"/>
                  </a:cubicBezTo>
                  <a:cubicBezTo>
                    <a:pt x="11644" y="1557"/>
                    <a:pt x="1557" y="11643"/>
                    <a:pt x="1557" y="24064"/>
                  </a:cubicBezTo>
                  <a:cubicBezTo>
                    <a:pt x="1557" y="36484"/>
                    <a:pt x="11644" y="46571"/>
                    <a:pt x="24064" y="46571"/>
                  </a:cubicBezTo>
                  <a:cubicBezTo>
                    <a:pt x="34226" y="46571"/>
                    <a:pt x="42808" y="39872"/>
                    <a:pt x="45593" y="30613"/>
                  </a:cubicBezTo>
                  <a:lnTo>
                    <a:pt x="386136" y="30613"/>
                  </a:lnTo>
                  <a:cubicBezTo>
                    <a:pt x="388996" y="39872"/>
                    <a:pt x="397578" y="46571"/>
                    <a:pt x="407664" y="46571"/>
                  </a:cubicBezTo>
                  <a:cubicBezTo>
                    <a:pt x="420085" y="46571"/>
                    <a:pt x="430171" y="36484"/>
                    <a:pt x="430171" y="24064"/>
                  </a:cubicBezTo>
                  <a:cubicBezTo>
                    <a:pt x="430322" y="11643"/>
                    <a:pt x="420160" y="1557"/>
                    <a:pt x="407739" y="1557"/>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7863689F-FF68-44C8-8E37-8802C7F27260}"/>
                </a:ext>
              </a:extLst>
            </p:cNvPr>
            <p:cNvSpPr/>
            <p:nvPr/>
          </p:nvSpPr>
          <p:spPr>
            <a:xfrm>
              <a:off x="11282865" y="1269925"/>
              <a:ext cx="174522" cy="174521"/>
            </a:xfrm>
            <a:custGeom>
              <a:avLst/>
              <a:gdLst>
                <a:gd name="connsiteX0" fmla="*/ 152107 w 174522"/>
                <a:gd name="connsiteY0" fmla="*/ 1557 h 174521"/>
                <a:gd name="connsiteX1" fmla="*/ 129599 w 174522"/>
                <a:gd name="connsiteY1" fmla="*/ 24064 h 174521"/>
                <a:gd name="connsiteX2" fmla="*/ 132911 w 174522"/>
                <a:gd name="connsiteY2" fmla="*/ 35882 h 174521"/>
                <a:gd name="connsiteX3" fmla="*/ 1557 w 174522"/>
                <a:gd name="connsiteY3" fmla="*/ 167236 h 174521"/>
                <a:gd name="connsiteX4" fmla="*/ 9536 w 174522"/>
                <a:gd name="connsiteY4" fmla="*/ 175215 h 174521"/>
                <a:gd name="connsiteX5" fmla="*/ 141041 w 174522"/>
                <a:gd name="connsiteY5" fmla="*/ 43711 h 174521"/>
                <a:gd name="connsiteX6" fmla="*/ 152107 w 174522"/>
                <a:gd name="connsiteY6" fmla="*/ 46647 h 174521"/>
                <a:gd name="connsiteX7" fmla="*/ 174614 w 174522"/>
                <a:gd name="connsiteY7" fmla="*/ 24140 h 174521"/>
                <a:gd name="connsiteX8" fmla="*/ 152107 w 174522"/>
                <a:gd name="connsiteY8" fmla="*/ 1557 h 17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522" h="174521">
                  <a:moveTo>
                    <a:pt x="152107" y="1557"/>
                  </a:moveTo>
                  <a:cubicBezTo>
                    <a:pt x="139686" y="1557"/>
                    <a:pt x="129599" y="11644"/>
                    <a:pt x="129599" y="24064"/>
                  </a:cubicBezTo>
                  <a:cubicBezTo>
                    <a:pt x="129599" y="28430"/>
                    <a:pt x="130804" y="32420"/>
                    <a:pt x="132911" y="35882"/>
                  </a:cubicBezTo>
                  <a:lnTo>
                    <a:pt x="1557" y="167236"/>
                  </a:lnTo>
                  <a:lnTo>
                    <a:pt x="9536" y="175215"/>
                  </a:lnTo>
                  <a:lnTo>
                    <a:pt x="141041" y="43711"/>
                  </a:lnTo>
                  <a:cubicBezTo>
                    <a:pt x="144278" y="45593"/>
                    <a:pt x="148117" y="46647"/>
                    <a:pt x="152107" y="46647"/>
                  </a:cubicBezTo>
                  <a:cubicBezTo>
                    <a:pt x="164527" y="46647"/>
                    <a:pt x="174614" y="36560"/>
                    <a:pt x="174614" y="24140"/>
                  </a:cubicBezTo>
                  <a:cubicBezTo>
                    <a:pt x="174689" y="11644"/>
                    <a:pt x="164527" y="1557"/>
                    <a:pt x="152107" y="155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872334E-E4B5-4E95-BC65-0EA89C943167}"/>
                </a:ext>
              </a:extLst>
            </p:cNvPr>
            <p:cNvSpPr/>
            <p:nvPr/>
          </p:nvSpPr>
          <p:spPr>
            <a:xfrm>
              <a:off x="11118014" y="1442226"/>
              <a:ext cx="165572" cy="165572"/>
            </a:xfrm>
            <a:custGeom>
              <a:avLst/>
              <a:gdLst>
                <a:gd name="connsiteX0" fmla="*/ 159785 w 165572"/>
                <a:gd name="connsiteY0" fmla="*/ 1557 h 165571"/>
                <a:gd name="connsiteX1" fmla="*/ 35656 w 165572"/>
                <a:gd name="connsiteY1" fmla="*/ 125685 h 165571"/>
                <a:gd name="connsiteX2" fmla="*/ 24064 w 165572"/>
                <a:gd name="connsiteY2" fmla="*/ 122448 h 165571"/>
                <a:gd name="connsiteX3" fmla="*/ 1557 w 165572"/>
                <a:gd name="connsiteY3" fmla="*/ 144955 h 165571"/>
                <a:gd name="connsiteX4" fmla="*/ 24064 w 165572"/>
                <a:gd name="connsiteY4" fmla="*/ 167462 h 165571"/>
                <a:gd name="connsiteX5" fmla="*/ 46571 w 165572"/>
                <a:gd name="connsiteY5" fmla="*/ 144955 h 165571"/>
                <a:gd name="connsiteX6" fmla="*/ 43560 w 165572"/>
                <a:gd name="connsiteY6" fmla="*/ 133739 h 165571"/>
                <a:gd name="connsiteX7" fmla="*/ 167763 w 165572"/>
                <a:gd name="connsiteY7" fmla="*/ 9536 h 165571"/>
                <a:gd name="connsiteX8" fmla="*/ 159785 w 165572"/>
                <a:gd name="connsiteY8" fmla="*/ 1557 h 16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72" h="165571">
                  <a:moveTo>
                    <a:pt x="159785" y="1557"/>
                  </a:moveTo>
                  <a:lnTo>
                    <a:pt x="35656" y="125685"/>
                  </a:lnTo>
                  <a:cubicBezTo>
                    <a:pt x="32269" y="123652"/>
                    <a:pt x="28279" y="122448"/>
                    <a:pt x="24064" y="122448"/>
                  </a:cubicBezTo>
                  <a:cubicBezTo>
                    <a:pt x="11644" y="122448"/>
                    <a:pt x="1557" y="132535"/>
                    <a:pt x="1557" y="144955"/>
                  </a:cubicBezTo>
                  <a:cubicBezTo>
                    <a:pt x="1557" y="157375"/>
                    <a:pt x="11644" y="167462"/>
                    <a:pt x="24064" y="167462"/>
                  </a:cubicBezTo>
                  <a:cubicBezTo>
                    <a:pt x="36484" y="167462"/>
                    <a:pt x="46571" y="157375"/>
                    <a:pt x="46571" y="144955"/>
                  </a:cubicBezTo>
                  <a:cubicBezTo>
                    <a:pt x="46571" y="140890"/>
                    <a:pt x="45442" y="137051"/>
                    <a:pt x="43560" y="133739"/>
                  </a:cubicBezTo>
                  <a:lnTo>
                    <a:pt x="167763" y="9536"/>
                  </a:lnTo>
                  <a:lnTo>
                    <a:pt x="159785" y="155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C170E28-3038-4CCB-9875-E6062858448A}"/>
                </a:ext>
              </a:extLst>
            </p:cNvPr>
            <p:cNvSpPr/>
            <p:nvPr/>
          </p:nvSpPr>
          <p:spPr>
            <a:xfrm>
              <a:off x="11117940" y="1269925"/>
              <a:ext cx="340095" cy="340093"/>
            </a:xfrm>
            <a:custGeom>
              <a:avLst/>
              <a:gdLst>
                <a:gd name="connsiteX0" fmla="*/ 317259 w 340094"/>
                <a:gd name="connsiteY0" fmla="*/ 295203 h 340092"/>
                <a:gd name="connsiteX1" fmla="*/ 306194 w 340094"/>
                <a:gd name="connsiteY1" fmla="*/ 298138 h 340092"/>
                <a:gd name="connsiteX2" fmla="*/ 43485 w 340094"/>
                <a:gd name="connsiteY2" fmla="*/ 35431 h 340092"/>
                <a:gd name="connsiteX3" fmla="*/ 46571 w 340094"/>
                <a:gd name="connsiteY3" fmla="*/ 24064 h 340092"/>
                <a:gd name="connsiteX4" fmla="*/ 24064 w 340094"/>
                <a:gd name="connsiteY4" fmla="*/ 1557 h 340092"/>
                <a:gd name="connsiteX5" fmla="*/ 1557 w 340094"/>
                <a:gd name="connsiteY5" fmla="*/ 24064 h 340092"/>
                <a:gd name="connsiteX6" fmla="*/ 24064 w 340094"/>
                <a:gd name="connsiteY6" fmla="*/ 46571 h 340092"/>
                <a:gd name="connsiteX7" fmla="*/ 35581 w 340094"/>
                <a:gd name="connsiteY7" fmla="*/ 43410 h 340092"/>
                <a:gd name="connsiteX8" fmla="*/ 298140 w 340094"/>
                <a:gd name="connsiteY8" fmla="*/ 305967 h 340092"/>
                <a:gd name="connsiteX9" fmla="*/ 294828 w 340094"/>
                <a:gd name="connsiteY9" fmla="*/ 317785 h 340092"/>
                <a:gd name="connsiteX10" fmla="*/ 317335 w 340094"/>
                <a:gd name="connsiteY10" fmla="*/ 340292 h 340092"/>
                <a:gd name="connsiteX11" fmla="*/ 339842 w 340094"/>
                <a:gd name="connsiteY11" fmla="*/ 317785 h 340092"/>
                <a:gd name="connsiteX12" fmla="*/ 317259 w 340094"/>
                <a:gd name="connsiteY12" fmla="*/ 295203 h 34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094" h="340092">
                  <a:moveTo>
                    <a:pt x="317259" y="295203"/>
                  </a:moveTo>
                  <a:cubicBezTo>
                    <a:pt x="313195" y="295203"/>
                    <a:pt x="309431" y="296257"/>
                    <a:pt x="306194" y="298138"/>
                  </a:cubicBezTo>
                  <a:lnTo>
                    <a:pt x="43485" y="35431"/>
                  </a:lnTo>
                  <a:cubicBezTo>
                    <a:pt x="45442" y="32118"/>
                    <a:pt x="46571" y="28204"/>
                    <a:pt x="46571" y="24064"/>
                  </a:cubicBezTo>
                  <a:cubicBezTo>
                    <a:pt x="46571" y="11644"/>
                    <a:pt x="36484" y="1557"/>
                    <a:pt x="24064" y="1557"/>
                  </a:cubicBezTo>
                  <a:cubicBezTo>
                    <a:pt x="11644" y="1557"/>
                    <a:pt x="1557" y="11644"/>
                    <a:pt x="1557" y="24064"/>
                  </a:cubicBezTo>
                  <a:cubicBezTo>
                    <a:pt x="1557" y="36485"/>
                    <a:pt x="11644" y="46571"/>
                    <a:pt x="24064" y="46571"/>
                  </a:cubicBezTo>
                  <a:cubicBezTo>
                    <a:pt x="28279" y="46571"/>
                    <a:pt x="32194" y="45442"/>
                    <a:pt x="35581" y="43410"/>
                  </a:cubicBezTo>
                  <a:lnTo>
                    <a:pt x="298140" y="305967"/>
                  </a:lnTo>
                  <a:cubicBezTo>
                    <a:pt x="296032" y="309430"/>
                    <a:pt x="294828" y="313419"/>
                    <a:pt x="294828" y="317785"/>
                  </a:cubicBezTo>
                  <a:cubicBezTo>
                    <a:pt x="294828" y="330205"/>
                    <a:pt x="304914" y="340292"/>
                    <a:pt x="317335" y="340292"/>
                  </a:cubicBezTo>
                  <a:cubicBezTo>
                    <a:pt x="329755" y="340292"/>
                    <a:pt x="339842" y="330205"/>
                    <a:pt x="339842" y="317785"/>
                  </a:cubicBezTo>
                  <a:cubicBezTo>
                    <a:pt x="339767" y="305365"/>
                    <a:pt x="329680" y="295203"/>
                    <a:pt x="317259" y="295203"/>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1E7459-A078-4A0A-9E41-25A3B241AC89}"/>
                </a:ext>
              </a:extLst>
            </p:cNvPr>
            <p:cNvSpPr/>
            <p:nvPr/>
          </p:nvSpPr>
          <p:spPr>
            <a:xfrm>
              <a:off x="11264800" y="1225438"/>
              <a:ext cx="44749" cy="429591"/>
            </a:xfrm>
            <a:custGeom>
              <a:avLst/>
              <a:gdLst>
                <a:gd name="connsiteX0" fmla="*/ 29860 w 44749"/>
                <a:gd name="connsiteY0" fmla="*/ 385532 h 429591"/>
                <a:gd name="connsiteX1" fmla="*/ 29860 w 44749"/>
                <a:gd name="connsiteY1" fmla="*/ 45818 h 429591"/>
                <a:gd name="connsiteX2" fmla="*/ 46571 w 44749"/>
                <a:gd name="connsiteY2" fmla="*/ 24064 h 429591"/>
                <a:gd name="connsiteX3" fmla="*/ 24064 w 44749"/>
                <a:gd name="connsiteY3" fmla="*/ 1557 h 429591"/>
                <a:gd name="connsiteX4" fmla="*/ 1557 w 44749"/>
                <a:gd name="connsiteY4" fmla="*/ 24064 h 429591"/>
                <a:gd name="connsiteX5" fmla="*/ 18644 w 44749"/>
                <a:gd name="connsiteY5" fmla="*/ 45969 h 429591"/>
                <a:gd name="connsiteX6" fmla="*/ 18644 w 44749"/>
                <a:gd name="connsiteY6" fmla="*/ 385456 h 429591"/>
                <a:gd name="connsiteX7" fmla="*/ 1557 w 44749"/>
                <a:gd name="connsiteY7" fmla="*/ 407361 h 429591"/>
                <a:gd name="connsiteX8" fmla="*/ 24064 w 44749"/>
                <a:gd name="connsiteY8" fmla="*/ 429869 h 429591"/>
                <a:gd name="connsiteX9" fmla="*/ 46571 w 44749"/>
                <a:gd name="connsiteY9" fmla="*/ 407361 h 429591"/>
                <a:gd name="connsiteX10" fmla="*/ 29860 w 44749"/>
                <a:gd name="connsiteY10" fmla="*/ 385532 h 429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49" h="429591">
                  <a:moveTo>
                    <a:pt x="29860" y="385532"/>
                  </a:moveTo>
                  <a:lnTo>
                    <a:pt x="29860" y="45818"/>
                  </a:lnTo>
                  <a:cubicBezTo>
                    <a:pt x="39495" y="43259"/>
                    <a:pt x="46571" y="34452"/>
                    <a:pt x="46571" y="24064"/>
                  </a:cubicBezTo>
                  <a:cubicBezTo>
                    <a:pt x="46571" y="11644"/>
                    <a:pt x="36484" y="1557"/>
                    <a:pt x="24064" y="1557"/>
                  </a:cubicBezTo>
                  <a:cubicBezTo>
                    <a:pt x="11643" y="1557"/>
                    <a:pt x="1557" y="11644"/>
                    <a:pt x="1557" y="24064"/>
                  </a:cubicBezTo>
                  <a:cubicBezTo>
                    <a:pt x="1557" y="34602"/>
                    <a:pt x="8858" y="43485"/>
                    <a:pt x="18644" y="45969"/>
                  </a:cubicBezTo>
                  <a:lnTo>
                    <a:pt x="18644" y="385456"/>
                  </a:lnTo>
                  <a:cubicBezTo>
                    <a:pt x="8858" y="387865"/>
                    <a:pt x="1557" y="396748"/>
                    <a:pt x="1557" y="407361"/>
                  </a:cubicBezTo>
                  <a:cubicBezTo>
                    <a:pt x="1557" y="419782"/>
                    <a:pt x="11643" y="429869"/>
                    <a:pt x="24064" y="429869"/>
                  </a:cubicBezTo>
                  <a:cubicBezTo>
                    <a:pt x="36484" y="429869"/>
                    <a:pt x="46571" y="419782"/>
                    <a:pt x="46571" y="407361"/>
                  </a:cubicBezTo>
                  <a:cubicBezTo>
                    <a:pt x="46571" y="396898"/>
                    <a:pt x="39495" y="388091"/>
                    <a:pt x="29860" y="38553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B2A2018-D82F-45EB-B36D-9E3D1ECEF2E2}"/>
                </a:ext>
              </a:extLst>
            </p:cNvPr>
            <p:cNvSpPr/>
            <p:nvPr/>
          </p:nvSpPr>
          <p:spPr>
            <a:xfrm>
              <a:off x="11241844" y="1393300"/>
              <a:ext cx="89499" cy="89498"/>
            </a:xfrm>
            <a:custGeom>
              <a:avLst/>
              <a:gdLst>
                <a:gd name="connsiteX0" fmla="*/ 91736 w 89498"/>
                <a:gd name="connsiteY0" fmla="*/ 46647 h 89498"/>
                <a:gd name="connsiteX1" fmla="*/ 46646 w 89498"/>
                <a:gd name="connsiteY1" fmla="*/ 91736 h 89498"/>
                <a:gd name="connsiteX2" fmla="*/ 1557 w 89498"/>
                <a:gd name="connsiteY2" fmla="*/ 46647 h 89498"/>
                <a:gd name="connsiteX3" fmla="*/ 46646 w 89498"/>
                <a:gd name="connsiteY3" fmla="*/ 1557 h 89498"/>
                <a:gd name="connsiteX4" fmla="*/ 91736 w 89498"/>
                <a:gd name="connsiteY4" fmla="*/ 46647 h 8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98" h="89498">
                  <a:moveTo>
                    <a:pt x="91736" y="46647"/>
                  </a:moveTo>
                  <a:cubicBezTo>
                    <a:pt x="91736" y="71562"/>
                    <a:pt x="71562" y="91736"/>
                    <a:pt x="46646" y="91736"/>
                  </a:cubicBezTo>
                  <a:cubicBezTo>
                    <a:pt x="21730" y="91736"/>
                    <a:pt x="1557" y="71562"/>
                    <a:pt x="1557" y="46647"/>
                  </a:cubicBezTo>
                  <a:cubicBezTo>
                    <a:pt x="1557" y="21731"/>
                    <a:pt x="21730" y="1557"/>
                    <a:pt x="46646" y="1557"/>
                  </a:cubicBezTo>
                  <a:cubicBezTo>
                    <a:pt x="71562" y="1557"/>
                    <a:pt x="91736" y="21731"/>
                    <a:pt x="91736" y="46647"/>
                  </a:cubicBez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location 1" descr="location">
            <a:extLst>
              <a:ext uri="{FF2B5EF4-FFF2-40B4-BE49-F238E27FC236}">
                <a16:creationId xmlns:a16="http://schemas.microsoft.com/office/drawing/2014/main" id="{0E6001AB-3F61-41B1-90A4-86794AE18EC9}"/>
              </a:ext>
            </a:extLst>
          </p:cNvPr>
          <p:cNvGrpSpPr/>
          <p:nvPr/>
        </p:nvGrpSpPr>
        <p:grpSpPr>
          <a:xfrm>
            <a:off x="4727022" y="4260858"/>
            <a:ext cx="203869" cy="311814"/>
            <a:chOff x="798318" y="5778597"/>
            <a:chExt cx="268482" cy="386300"/>
          </a:xfrm>
        </p:grpSpPr>
        <p:sp>
          <p:nvSpPr>
            <p:cNvPr id="93" name="Freeform 113">
              <a:extLst>
                <a:ext uri="{FF2B5EF4-FFF2-40B4-BE49-F238E27FC236}">
                  <a16:creationId xmlns:a16="http://schemas.microsoft.com/office/drawing/2014/main" id="{75001D27-FCF1-4749-B538-17A502892CF0}"/>
                </a:ext>
              </a:extLst>
            </p:cNvPr>
            <p:cNvSpPr>
              <a:spLocks/>
            </p:cNvSpPr>
            <p:nvPr/>
          </p:nvSpPr>
          <p:spPr bwMode="auto">
            <a:xfrm>
              <a:off x="798318"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94" name="Oval 93">
              <a:extLst>
                <a:ext uri="{FF2B5EF4-FFF2-40B4-BE49-F238E27FC236}">
                  <a16:creationId xmlns:a16="http://schemas.microsoft.com/office/drawing/2014/main" id="{D2B31DE1-B016-47C5-95A4-6EDEFD14606F}"/>
                </a:ext>
              </a:extLst>
            </p:cNvPr>
            <p:cNvSpPr>
              <a:spLocks noChangeArrowheads="1"/>
            </p:cNvSpPr>
            <p:nvPr/>
          </p:nvSpPr>
          <p:spPr bwMode="auto">
            <a:xfrm>
              <a:off x="875579" y="5857788"/>
              <a:ext cx="110097"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E16B082E-C081-4419-8181-4F55BD6D3B7A}"/>
              </a:ext>
            </a:extLst>
          </p:cNvPr>
          <p:cNvGrpSpPr/>
          <p:nvPr/>
        </p:nvGrpSpPr>
        <p:grpSpPr>
          <a:xfrm>
            <a:off x="4693067" y="3558903"/>
            <a:ext cx="271778" cy="409799"/>
            <a:chOff x="9260963" y="3966650"/>
            <a:chExt cx="435950" cy="618391"/>
          </a:xfrm>
        </p:grpSpPr>
        <p:grpSp>
          <p:nvGrpSpPr>
            <p:cNvPr id="95" name="server 1" descr="server">
              <a:extLst>
                <a:ext uri="{FF2B5EF4-FFF2-40B4-BE49-F238E27FC236}">
                  <a16:creationId xmlns:a16="http://schemas.microsoft.com/office/drawing/2014/main" id="{ADCBA607-6278-40A5-9867-EAA0866DF3C2}"/>
                </a:ext>
              </a:extLst>
            </p:cNvPr>
            <p:cNvGrpSpPr/>
            <p:nvPr/>
          </p:nvGrpSpPr>
          <p:grpSpPr>
            <a:xfrm>
              <a:off x="9260963" y="3966650"/>
              <a:ext cx="261778" cy="451476"/>
              <a:chOff x="789783" y="2138184"/>
              <a:chExt cx="261778" cy="451476"/>
            </a:xfrm>
          </p:grpSpPr>
          <p:sp>
            <p:nvSpPr>
              <p:cNvPr id="96" name="Rectangle 95">
                <a:extLst>
                  <a:ext uri="{FF2B5EF4-FFF2-40B4-BE49-F238E27FC236}">
                    <a16:creationId xmlns:a16="http://schemas.microsoft.com/office/drawing/2014/main" id="{35DF9839-29DE-4B61-B30E-14C2BE251BA8}"/>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B255035-410B-4000-9060-8877613314A0}"/>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26D240F0-C8E2-4FDB-BF48-441EB2648A0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4DFA97FD-4812-451B-A0BF-F17D43AC4B3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100" name="server 1" descr="server">
              <a:extLst>
                <a:ext uri="{FF2B5EF4-FFF2-40B4-BE49-F238E27FC236}">
                  <a16:creationId xmlns:a16="http://schemas.microsoft.com/office/drawing/2014/main" id="{ED353EF5-7EC1-4E20-9E16-62523DF71923}"/>
                </a:ext>
              </a:extLst>
            </p:cNvPr>
            <p:cNvGrpSpPr/>
            <p:nvPr/>
          </p:nvGrpSpPr>
          <p:grpSpPr>
            <a:xfrm>
              <a:off x="9435135" y="4133565"/>
              <a:ext cx="261778" cy="451476"/>
              <a:chOff x="789783" y="2138184"/>
              <a:chExt cx="261778" cy="451476"/>
            </a:xfrm>
          </p:grpSpPr>
          <p:sp>
            <p:nvSpPr>
              <p:cNvPr id="101" name="Rectangle 100">
                <a:extLst>
                  <a:ext uri="{FF2B5EF4-FFF2-40B4-BE49-F238E27FC236}">
                    <a16:creationId xmlns:a16="http://schemas.microsoft.com/office/drawing/2014/main" id="{E7BB8B3C-216D-4480-80FD-A7FAB4DEE213}"/>
                  </a:ext>
                </a:extLst>
              </p:cNvPr>
              <p:cNvSpPr/>
              <p:nvPr/>
            </p:nvSpPr>
            <p:spPr bwMode="auto">
              <a:xfrm>
                <a:off x="789783" y="2138184"/>
                <a:ext cx="261778" cy="4514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135ABAF7-152F-4E74-887B-FCD61CC1B9B2}"/>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4D96190A-F8BB-44B2-A55D-6596FBA91EFA}"/>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6C30AB3C-1D89-4F38-9663-D3D5AAD4701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06" name="windows server licenses" descr="windows server licenses">
            <a:extLst>
              <a:ext uri="{FF2B5EF4-FFF2-40B4-BE49-F238E27FC236}">
                <a16:creationId xmlns:a16="http://schemas.microsoft.com/office/drawing/2014/main" id="{F40766D6-815D-4D69-85B4-D9BE91DF1DE9}"/>
              </a:ext>
            </a:extLst>
          </p:cNvPr>
          <p:cNvGrpSpPr/>
          <p:nvPr/>
        </p:nvGrpSpPr>
        <p:grpSpPr>
          <a:xfrm>
            <a:off x="6356080" y="3598865"/>
            <a:ext cx="308583" cy="327811"/>
            <a:chOff x="8263236" y="2194878"/>
            <a:chExt cx="336190" cy="335972"/>
          </a:xfrm>
        </p:grpSpPr>
        <p:sp>
          <p:nvSpPr>
            <p:cNvPr id="107" name="Freeform: Shape 106">
              <a:extLst>
                <a:ext uri="{FF2B5EF4-FFF2-40B4-BE49-F238E27FC236}">
                  <a16:creationId xmlns:a16="http://schemas.microsoft.com/office/drawing/2014/main" id="{A3A67B0E-E355-4FCB-A1FF-7EF31D99B8F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6A96C08-A35F-47CC-9014-886C8A974277}"/>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3C4ED7BD-EC2C-4398-895A-6CE05AD76B69}"/>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67154FB1-07FA-4007-B910-0FA528721F2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A2811DE-4B08-4006-B3A2-92861AB1FD16}"/>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2" name="backup" descr="backup, recovery">
            <a:extLst>
              <a:ext uri="{FF2B5EF4-FFF2-40B4-BE49-F238E27FC236}">
                <a16:creationId xmlns:a16="http://schemas.microsoft.com/office/drawing/2014/main" id="{6856E9F3-1271-46AC-B22F-344375FB7BCF}"/>
              </a:ext>
            </a:extLst>
          </p:cNvPr>
          <p:cNvGrpSpPr/>
          <p:nvPr/>
        </p:nvGrpSpPr>
        <p:grpSpPr>
          <a:xfrm>
            <a:off x="6354977" y="4251616"/>
            <a:ext cx="310516" cy="328141"/>
            <a:chOff x="11091501" y="3125849"/>
            <a:chExt cx="338296" cy="336310"/>
          </a:xfrm>
        </p:grpSpPr>
        <p:sp>
          <p:nvSpPr>
            <p:cNvPr id="113" name="Freeform: Shape 112">
              <a:extLst>
                <a:ext uri="{FF2B5EF4-FFF2-40B4-BE49-F238E27FC236}">
                  <a16:creationId xmlns:a16="http://schemas.microsoft.com/office/drawing/2014/main" id="{10C38B55-CB2E-4DAF-BFBA-005B8FF2066D}"/>
                </a:ext>
              </a:extLst>
            </p:cNvPr>
            <p:cNvSpPr/>
            <p:nvPr/>
          </p:nvSpPr>
          <p:spPr>
            <a:xfrm>
              <a:off x="11091501" y="3233162"/>
              <a:ext cx="338296" cy="88097"/>
            </a:xfrm>
            <a:custGeom>
              <a:avLst/>
              <a:gdLst>
                <a:gd name="connsiteX0" fmla="*/ 320841 w 338296"/>
                <a:gd name="connsiteY0" fmla="*/ 89312 h 88096"/>
                <a:gd name="connsiteX1" fmla="*/ 339250 w 338296"/>
                <a:gd name="connsiteY1" fmla="*/ 89312 h 88096"/>
                <a:gd name="connsiteX2" fmla="*/ 339250 w 338296"/>
                <a:gd name="connsiteY2" fmla="*/ 954 h 88096"/>
                <a:gd name="connsiteX3" fmla="*/ 954 w 338296"/>
                <a:gd name="connsiteY3" fmla="*/ 954 h 88096"/>
                <a:gd name="connsiteX4" fmla="*/ 954 w 338296"/>
                <a:gd name="connsiteY4" fmla="*/ 89372 h 88096"/>
                <a:gd name="connsiteX5" fmla="*/ 196794 w 338296"/>
                <a:gd name="connsiteY5" fmla="*/ 89372 h 88096"/>
                <a:gd name="connsiteX6" fmla="*/ 258788 w 338296"/>
                <a:gd name="connsiteY6" fmla="*/ 64075 h 88096"/>
                <a:gd name="connsiteX7" fmla="*/ 320841 w 338296"/>
                <a:gd name="connsiteY7" fmla="*/ 89312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8296" h="88096">
                  <a:moveTo>
                    <a:pt x="320841" y="89312"/>
                  </a:moveTo>
                  <a:lnTo>
                    <a:pt x="339250" y="89312"/>
                  </a:lnTo>
                  <a:lnTo>
                    <a:pt x="339250" y="954"/>
                  </a:lnTo>
                  <a:lnTo>
                    <a:pt x="954" y="954"/>
                  </a:lnTo>
                  <a:lnTo>
                    <a:pt x="954" y="89372"/>
                  </a:lnTo>
                  <a:lnTo>
                    <a:pt x="196794" y="89372"/>
                  </a:lnTo>
                  <a:cubicBezTo>
                    <a:pt x="212767" y="73695"/>
                    <a:pt x="234679" y="64075"/>
                    <a:pt x="258788" y="64075"/>
                  </a:cubicBezTo>
                  <a:cubicBezTo>
                    <a:pt x="282897" y="64075"/>
                    <a:pt x="304868" y="73695"/>
                    <a:pt x="320841" y="8931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90C9985-1A7D-44D0-94EC-2D09874AF40F}"/>
                </a:ext>
              </a:extLst>
            </p:cNvPr>
            <p:cNvSpPr/>
            <p:nvPr/>
          </p:nvSpPr>
          <p:spPr>
            <a:xfrm>
              <a:off x="11091501" y="3339759"/>
              <a:ext cx="183244" cy="88097"/>
            </a:xfrm>
            <a:custGeom>
              <a:avLst/>
              <a:gdLst>
                <a:gd name="connsiteX0" fmla="*/ 182483 w 183243"/>
                <a:gd name="connsiteY0" fmla="*/ 954 h 88096"/>
                <a:gd name="connsiteX1" fmla="*/ 954 w 183243"/>
                <a:gd name="connsiteY1" fmla="*/ 954 h 88096"/>
                <a:gd name="connsiteX2" fmla="*/ 954 w 183243"/>
                <a:gd name="connsiteY2" fmla="*/ 89372 h 88096"/>
                <a:gd name="connsiteX3" fmla="*/ 181414 w 183243"/>
                <a:gd name="connsiteY3" fmla="*/ 89372 h 88096"/>
                <a:gd name="connsiteX4" fmla="*/ 170131 w 183243"/>
                <a:gd name="connsiteY4" fmla="*/ 46083 h 88096"/>
                <a:gd name="connsiteX5" fmla="*/ 182483 w 183243"/>
                <a:gd name="connsiteY5" fmla="*/ 954 h 8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43" h="88096">
                  <a:moveTo>
                    <a:pt x="182483" y="954"/>
                  </a:moveTo>
                  <a:lnTo>
                    <a:pt x="954" y="954"/>
                  </a:lnTo>
                  <a:lnTo>
                    <a:pt x="954" y="89372"/>
                  </a:lnTo>
                  <a:lnTo>
                    <a:pt x="181414" y="89372"/>
                  </a:lnTo>
                  <a:cubicBezTo>
                    <a:pt x="174229" y="76545"/>
                    <a:pt x="170131" y="61819"/>
                    <a:pt x="170131" y="46083"/>
                  </a:cubicBezTo>
                  <a:cubicBezTo>
                    <a:pt x="170131" y="29634"/>
                    <a:pt x="174644" y="14196"/>
                    <a:pt x="182483" y="954"/>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BDF908D-C956-4BFD-BB89-21ABCCACA4BE}"/>
                </a:ext>
              </a:extLst>
            </p:cNvPr>
            <p:cNvSpPr/>
            <p:nvPr/>
          </p:nvSpPr>
          <p:spPr>
            <a:xfrm>
              <a:off x="11091501" y="3125849"/>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5304B77-82ED-4DB2-9682-36248D8B45F3}"/>
                </a:ext>
              </a:extLst>
            </p:cNvPr>
            <p:cNvSpPr/>
            <p:nvPr/>
          </p:nvSpPr>
          <p:spPr>
            <a:xfrm>
              <a:off x="11128255" y="3152168"/>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4E3678D-3AEA-46A4-BDAD-AE04C345ED9E}"/>
                </a:ext>
              </a:extLst>
            </p:cNvPr>
            <p:cNvSpPr/>
            <p:nvPr/>
          </p:nvSpPr>
          <p:spPr>
            <a:xfrm>
              <a:off x="11128255" y="3366051"/>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E47BD38-1657-42FE-BA4D-30B64FDA8058}"/>
                </a:ext>
              </a:extLst>
            </p:cNvPr>
            <p:cNvSpPr/>
            <p:nvPr/>
          </p:nvSpPr>
          <p:spPr>
            <a:xfrm>
              <a:off x="11128255" y="325945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01A412A-826D-4DDE-B068-B2B368F316C4}"/>
                </a:ext>
              </a:extLst>
            </p:cNvPr>
            <p:cNvSpPr/>
            <p:nvPr/>
          </p:nvSpPr>
          <p:spPr>
            <a:xfrm>
              <a:off x="11284931" y="3307329"/>
              <a:ext cx="95146" cy="130383"/>
            </a:xfrm>
            <a:custGeom>
              <a:avLst/>
              <a:gdLst>
                <a:gd name="connsiteX0" fmla="*/ 17441 w 95145"/>
                <a:gd name="connsiteY0" fmla="*/ 95072 h 130383"/>
                <a:gd name="connsiteX1" fmla="*/ 18688 w 95145"/>
                <a:gd name="connsiteY1" fmla="*/ 56653 h 130383"/>
                <a:gd name="connsiteX2" fmla="*/ 46716 w 95145"/>
                <a:gd name="connsiteY2" fmla="*/ 30347 h 130383"/>
                <a:gd name="connsiteX3" fmla="*/ 69400 w 95145"/>
                <a:gd name="connsiteY3" fmla="*/ 27378 h 130383"/>
                <a:gd name="connsiteX4" fmla="*/ 67203 w 95145"/>
                <a:gd name="connsiteY4" fmla="*/ 39670 h 130383"/>
                <a:gd name="connsiteX5" fmla="*/ 94518 w 95145"/>
                <a:gd name="connsiteY5" fmla="*/ 24825 h 130383"/>
                <a:gd name="connsiteX6" fmla="*/ 74091 w 95145"/>
                <a:gd name="connsiteY6" fmla="*/ 954 h 130383"/>
                <a:gd name="connsiteX7" fmla="*/ 71716 w 95145"/>
                <a:gd name="connsiteY7" fmla="*/ 14374 h 130383"/>
                <a:gd name="connsiteX8" fmla="*/ 42084 w 95145"/>
                <a:gd name="connsiteY8" fmla="*/ 17996 h 130383"/>
                <a:gd name="connsiteX9" fmla="*/ 6633 w 95145"/>
                <a:gd name="connsiteY9" fmla="*/ 51249 h 130383"/>
                <a:gd name="connsiteX10" fmla="*/ 5090 w 95145"/>
                <a:gd name="connsiteY10" fmla="*/ 99823 h 130383"/>
                <a:gd name="connsiteX11" fmla="*/ 26526 w 95145"/>
                <a:gd name="connsiteY11" fmla="*/ 128266 h 130383"/>
                <a:gd name="connsiteX12" fmla="*/ 28901 w 95145"/>
                <a:gd name="connsiteY12" fmla="*/ 130047 h 130383"/>
                <a:gd name="connsiteX13" fmla="*/ 36740 w 95145"/>
                <a:gd name="connsiteY13" fmla="*/ 119359 h 130383"/>
                <a:gd name="connsiteX14" fmla="*/ 34365 w 95145"/>
                <a:gd name="connsiteY14" fmla="*/ 117577 h 130383"/>
                <a:gd name="connsiteX15" fmla="*/ 17441 w 95145"/>
                <a:gd name="connsiteY15" fmla="*/ 95072 h 13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5" h="130383">
                  <a:moveTo>
                    <a:pt x="17441" y="95072"/>
                  </a:moveTo>
                  <a:cubicBezTo>
                    <a:pt x="12690" y="82543"/>
                    <a:pt x="13106" y="68885"/>
                    <a:pt x="18688" y="56653"/>
                  </a:cubicBezTo>
                  <a:cubicBezTo>
                    <a:pt x="24210" y="44420"/>
                    <a:pt x="34187" y="35098"/>
                    <a:pt x="46716" y="30347"/>
                  </a:cubicBezTo>
                  <a:cubicBezTo>
                    <a:pt x="54079" y="27556"/>
                    <a:pt x="61680" y="26547"/>
                    <a:pt x="69400" y="27378"/>
                  </a:cubicBezTo>
                  <a:lnTo>
                    <a:pt x="67203" y="39670"/>
                  </a:lnTo>
                  <a:lnTo>
                    <a:pt x="94518" y="24825"/>
                  </a:lnTo>
                  <a:lnTo>
                    <a:pt x="74091" y="954"/>
                  </a:lnTo>
                  <a:lnTo>
                    <a:pt x="71716" y="14374"/>
                  </a:lnTo>
                  <a:cubicBezTo>
                    <a:pt x="61680" y="13186"/>
                    <a:pt x="51526" y="14433"/>
                    <a:pt x="42084" y="17996"/>
                  </a:cubicBezTo>
                  <a:cubicBezTo>
                    <a:pt x="26229" y="23993"/>
                    <a:pt x="13640" y="35810"/>
                    <a:pt x="6633" y="51249"/>
                  </a:cubicBezTo>
                  <a:cubicBezTo>
                    <a:pt x="-374" y="66688"/>
                    <a:pt x="-908" y="83968"/>
                    <a:pt x="5090" y="99823"/>
                  </a:cubicBezTo>
                  <a:cubicBezTo>
                    <a:pt x="9365" y="111223"/>
                    <a:pt x="16788" y="121081"/>
                    <a:pt x="26526" y="128266"/>
                  </a:cubicBezTo>
                  <a:lnTo>
                    <a:pt x="28901" y="130047"/>
                  </a:lnTo>
                  <a:lnTo>
                    <a:pt x="36740" y="119359"/>
                  </a:lnTo>
                  <a:lnTo>
                    <a:pt x="34365" y="117577"/>
                  </a:lnTo>
                  <a:cubicBezTo>
                    <a:pt x="26704" y="111877"/>
                    <a:pt x="20826" y="104039"/>
                    <a:pt x="17441" y="95072"/>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09A3D6D-5AE0-463F-BFA8-69EDFA8CFB8E}"/>
                </a:ext>
              </a:extLst>
            </p:cNvPr>
            <p:cNvSpPr/>
            <p:nvPr/>
          </p:nvSpPr>
          <p:spPr>
            <a:xfrm>
              <a:off x="11327604" y="3335299"/>
              <a:ext cx="84574" cy="126860"/>
            </a:xfrm>
            <a:custGeom>
              <a:avLst/>
              <a:gdLst>
                <a:gd name="connsiteX0" fmla="*/ 81178 w 84574"/>
                <a:gd name="connsiteY0" fmla="*/ 26903 h 126859"/>
                <a:gd name="connsiteX1" fmla="*/ 62889 w 84574"/>
                <a:gd name="connsiteY1" fmla="*/ 954 h 126859"/>
                <a:gd name="connsiteX2" fmla="*/ 54278 w 84574"/>
                <a:gd name="connsiteY2" fmla="*/ 10929 h 126859"/>
                <a:gd name="connsiteX3" fmla="*/ 68767 w 84574"/>
                <a:gd name="connsiteY3" fmla="*/ 31535 h 126859"/>
                <a:gd name="connsiteX4" fmla="*/ 39492 w 84574"/>
                <a:gd name="connsiteY4" fmla="*/ 96319 h 126859"/>
                <a:gd name="connsiteX5" fmla="*/ 25716 w 84574"/>
                <a:gd name="connsiteY5" fmla="*/ 99347 h 126859"/>
                <a:gd name="connsiteX6" fmla="*/ 26488 w 84574"/>
                <a:gd name="connsiteY6" fmla="*/ 85868 h 126859"/>
                <a:gd name="connsiteX7" fmla="*/ 954 w 84574"/>
                <a:gd name="connsiteY7" fmla="*/ 103564 h 126859"/>
                <a:gd name="connsiteX8" fmla="*/ 23994 w 84574"/>
                <a:gd name="connsiteY8" fmla="*/ 127375 h 126859"/>
                <a:gd name="connsiteX9" fmla="*/ 24884 w 84574"/>
                <a:gd name="connsiteY9" fmla="*/ 112708 h 126859"/>
                <a:gd name="connsiteX10" fmla="*/ 44124 w 84574"/>
                <a:gd name="connsiteY10" fmla="*/ 108730 h 126859"/>
                <a:gd name="connsiteX11" fmla="*/ 81178 w 84574"/>
                <a:gd name="connsiteY11" fmla="*/ 26903 h 12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574" h="126859">
                  <a:moveTo>
                    <a:pt x="81178" y="26903"/>
                  </a:moveTo>
                  <a:cubicBezTo>
                    <a:pt x="77378" y="16808"/>
                    <a:pt x="71083" y="7901"/>
                    <a:pt x="62889" y="954"/>
                  </a:cubicBezTo>
                  <a:lnTo>
                    <a:pt x="54278" y="10929"/>
                  </a:lnTo>
                  <a:cubicBezTo>
                    <a:pt x="60751" y="16452"/>
                    <a:pt x="65739" y="23459"/>
                    <a:pt x="68767" y="31535"/>
                  </a:cubicBezTo>
                  <a:cubicBezTo>
                    <a:pt x="78565" y="57484"/>
                    <a:pt x="65442" y="86521"/>
                    <a:pt x="39492" y="96319"/>
                  </a:cubicBezTo>
                  <a:cubicBezTo>
                    <a:pt x="35098" y="97982"/>
                    <a:pt x="30466" y="98991"/>
                    <a:pt x="25716" y="99347"/>
                  </a:cubicBezTo>
                  <a:lnTo>
                    <a:pt x="26488" y="85868"/>
                  </a:lnTo>
                  <a:lnTo>
                    <a:pt x="954" y="103564"/>
                  </a:lnTo>
                  <a:lnTo>
                    <a:pt x="23994" y="127375"/>
                  </a:lnTo>
                  <a:lnTo>
                    <a:pt x="24884" y="112708"/>
                  </a:lnTo>
                  <a:cubicBezTo>
                    <a:pt x="31476" y="112352"/>
                    <a:pt x="37948" y="111046"/>
                    <a:pt x="44124" y="108730"/>
                  </a:cubicBezTo>
                  <a:cubicBezTo>
                    <a:pt x="76903" y="96378"/>
                    <a:pt x="93529" y="59681"/>
                    <a:pt x="81178" y="26903"/>
                  </a:cubicBez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1" name="devices" descr="devices">
            <a:extLst>
              <a:ext uri="{FF2B5EF4-FFF2-40B4-BE49-F238E27FC236}">
                <a16:creationId xmlns:a16="http://schemas.microsoft.com/office/drawing/2014/main" id="{6295B95A-70FC-4456-9C85-AE5B23E48A5E}"/>
              </a:ext>
            </a:extLst>
          </p:cNvPr>
          <p:cNvGrpSpPr/>
          <p:nvPr/>
        </p:nvGrpSpPr>
        <p:grpSpPr>
          <a:xfrm>
            <a:off x="4638016" y="4908135"/>
            <a:ext cx="381879" cy="323184"/>
            <a:chOff x="6192798" y="5102604"/>
            <a:chExt cx="537707" cy="428090"/>
          </a:xfrm>
        </p:grpSpPr>
        <p:grpSp>
          <p:nvGrpSpPr>
            <p:cNvPr id="122" name="Group 121">
              <a:extLst>
                <a:ext uri="{FF2B5EF4-FFF2-40B4-BE49-F238E27FC236}">
                  <a16:creationId xmlns:a16="http://schemas.microsoft.com/office/drawing/2014/main" id="{C26CD242-0BB9-49AB-904C-127C68B1B19A}"/>
                </a:ext>
              </a:extLst>
            </p:cNvPr>
            <p:cNvGrpSpPr/>
            <p:nvPr/>
          </p:nvGrpSpPr>
          <p:grpSpPr>
            <a:xfrm>
              <a:off x="6462844" y="5102604"/>
              <a:ext cx="267661" cy="197718"/>
              <a:chOff x="5056189" y="1363664"/>
              <a:chExt cx="315913" cy="233363"/>
            </a:xfrm>
          </p:grpSpPr>
          <p:sp>
            <p:nvSpPr>
              <p:cNvPr id="132" name="Freeform 44">
                <a:extLst>
                  <a:ext uri="{FF2B5EF4-FFF2-40B4-BE49-F238E27FC236}">
                    <a16:creationId xmlns:a16="http://schemas.microsoft.com/office/drawing/2014/main" id="{3B95358B-143E-4F8C-956A-F1FBE814504F}"/>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45">
                <a:extLst>
                  <a:ext uri="{FF2B5EF4-FFF2-40B4-BE49-F238E27FC236}">
                    <a16:creationId xmlns:a16="http://schemas.microsoft.com/office/drawing/2014/main" id="{12E86C06-1C36-4FC0-AF27-CD95F8BEAE0B}"/>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46">
                <a:extLst>
                  <a:ext uri="{FF2B5EF4-FFF2-40B4-BE49-F238E27FC236}">
                    <a16:creationId xmlns:a16="http://schemas.microsoft.com/office/drawing/2014/main" id="{0D113C5E-AC7F-46EA-B00A-0E873B2B9307}"/>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6922BB17-C976-45E6-8B33-208AFC74A45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72">
                <a:extLst>
                  <a:ext uri="{FF2B5EF4-FFF2-40B4-BE49-F238E27FC236}">
                    <a16:creationId xmlns:a16="http://schemas.microsoft.com/office/drawing/2014/main" id="{6939CA1E-B57F-40FE-9886-218EB080D257}"/>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91CF8430-AE18-4899-8532-480C4D8F596A}"/>
                </a:ext>
              </a:extLst>
            </p:cNvPr>
            <p:cNvGrpSpPr/>
            <p:nvPr/>
          </p:nvGrpSpPr>
          <p:grpSpPr>
            <a:xfrm>
              <a:off x="6192798" y="5232998"/>
              <a:ext cx="407642" cy="297696"/>
              <a:chOff x="5884864" y="1174751"/>
              <a:chExt cx="382588" cy="279400"/>
            </a:xfrm>
          </p:grpSpPr>
          <p:sp>
            <p:nvSpPr>
              <p:cNvPr id="129" name="Freeform 51">
                <a:extLst>
                  <a:ext uri="{FF2B5EF4-FFF2-40B4-BE49-F238E27FC236}">
                    <a16:creationId xmlns:a16="http://schemas.microsoft.com/office/drawing/2014/main" id="{37CB4B14-6AB1-4EBD-9E5A-2F445F728D62}"/>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52">
                <a:extLst>
                  <a:ext uri="{FF2B5EF4-FFF2-40B4-BE49-F238E27FC236}">
                    <a16:creationId xmlns:a16="http://schemas.microsoft.com/office/drawing/2014/main" id="{5896721E-9118-488B-AE22-373FFA994151}"/>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174">
                <a:extLst>
                  <a:ext uri="{FF2B5EF4-FFF2-40B4-BE49-F238E27FC236}">
                    <a16:creationId xmlns:a16="http://schemas.microsoft.com/office/drawing/2014/main" id="{5E3EC702-B259-4192-8ED9-7B9D900E84DF}"/>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DA5B8D4B-48E9-4683-95D5-2D69395535E8}"/>
                </a:ext>
              </a:extLst>
            </p:cNvPr>
            <p:cNvGrpSpPr/>
            <p:nvPr/>
          </p:nvGrpSpPr>
          <p:grpSpPr>
            <a:xfrm>
              <a:off x="6613123" y="5331563"/>
              <a:ext cx="117382" cy="199131"/>
              <a:chOff x="6597743" y="5280126"/>
              <a:chExt cx="117382" cy="199131"/>
            </a:xfrm>
          </p:grpSpPr>
          <p:sp>
            <p:nvSpPr>
              <p:cNvPr id="125" name="Freeform 48">
                <a:extLst>
                  <a:ext uri="{FF2B5EF4-FFF2-40B4-BE49-F238E27FC236}">
                    <a16:creationId xmlns:a16="http://schemas.microsoft.com/office/drawing/2014/main" id="{DC0B65A7-EF93-4B04-942B-028E1DF610BE}"/>
                  </a:ext>
                </a:extLst>
              </p:cNvPr>
              <p:cNvSpPr>
                <a:spLocks/>
              </p:cNvSpPr>
              <p:nvPr/>
            </p:nvSpPr>
            <p:spPr bwMode="auto">
              <a:xfrm>
                <a:off x="6597743" y="5418470"/>
                <a:ext cx="117382" cy="60787"/>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93E2FF34-28EE-4C4D-9BF2-CF8DC5C4E6B4}"/>
                  </a:ext>
                </a:extLst>
              </p:cNvPr>
              <p:cNvSpPr>
                <a:spLocks noChangeArrowheads="1"/>
              </p:cNvSpPr>
              <p:nvPr/>
            </p:nvSpPr>
            <p:spPr bwMode="auto">
              <a:xfrm>
                <a:off x="6645953" y="5450960"/>
                <a:ext cx="22009" cy="12577"/>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50">
                <a:extLst>
                  <a:ext uri="{FF2B5EF4-FFF2-40B4-BE49-F238E27FC236}">
                    <a16:creationId xmlns:a16="http://schemas.microsoft.com/office/drawing/2014/main" id="{C0604835-0B2B-4EA0-9597-263CCED6F517}"/>
                  </a:ext>
                </a:extLst>
              </p:cNvPr>
              <p:cNvSpPr>
                <a:spLocks/>
              </p:cNvSpPr>
              <p:nvPr/>
            </p:nvSpPr>
            <p:spPr bwMode="auto">
              <a:xfrm>
                <a:off x="6597743" y="5280126"/>
                <a:ext cx="117382" cy="156161"/>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175">
                <a:extLst>
                  <a:ext uri="{FF2B5EF4-FFF2-40B4-BE49-F238E27FC236}">
                    <a16:creationId xmlns:a16="http://schemas.microsoft.com/office/drawing/2014/main" id="{9998EDE6-A5A1-4CDD-8B7D-DB68D1367CC7}"/>
                  </a:ext>
                </a:extLst>
              </p:cNvPr>
              <p:cNvSpPr>
                <a:spLocks/>
              </p:cNvSpPr>
              <p:nvPr/>
            </p:nvSpPr>
            <p:spPr bwMode="auto">
              <a:xfrm>
                <a:off x="6597743" y="5280126"/>
                <a:ext cx="117382" cy="155113"/>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 name="Rectangle 17">
            <a:extLst>
              <a:ext uri="{FF2B5EF4-FFF2-40B4-BE49-F238E27FC236}">
                <a16:creationId xmlns:a16="http://schemas.microsoft.com/office/drawing/2014/main" id="{161FFED1-7E5B-4960-940E-8EFA9154D74B}"/>
              </a:ext>
            </a:extLst>
          </p:cNvPr>
          <p:cNvSpPr/>
          <p:nvPr/>
        </p:nvSpPr>
        <p:spPr bwMode="auto">
          <a:xfrm>
            <a:off x="1083068"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VMs</a:t>
            </a:r>
          </a:p>
        </p:txBody>
      </p:sp>
      <p:sp>
        <p:nvSpPr>
          <p:cNvPr id="19" name="Rectangle 18">
            <a:extLst>
              <a:ext uri="{FF2B5EF4-FFF2-40B4-BE49-F238E27FC236}">
                <a16:creationId xmlns:a16="http://schemas.microsoft.com/office/drawing/2014/main" id="{346531B5-A0C6-40E6-A1D9-02B7636F1961}"/>
              </a:ext>
            </a:extLst>
          </p:cNvPr>
          <p:cNvSpPr/>
          <p:nvPr/>
        </p:nvSpPr>
        <p:spPr bwMode="auto">
          <a:xfrm>
            <a:off x="1083068"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20" name="Rectangle 19">
            <a:extLst>
              <a:ext uri="{FF2B5EF4-FFF2-40B4-BE49-F238E27FC236}">
                <a16:creationId xmlns:a16="http://schemas.microsoft.com/office/drawing/2014/main" id="{9606454F-9117-4C58-8940-5B30B544797D}"/>
              </a:ext>
            </a:extLst>
          </p:cNvPr>
          <p:cNvSpPr/>
          <p:nvPr/>
        </p:nvSpPr>
        <p:spPr bwMode="auto">
          <a:xfrm>
            <a:off x="2568779" y="3472062"/>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Databases</a:t>
            </a:r>
          </a:p>
        </p:txBody>
      </p:sp>
      <p:sp>
        <p:nvSpPr>
          <p:cNvPr id="21" name="Rectangle 20">
            <a:extLst>
              <a:ext uri="{FF2B5EF4-FFF2-40B4-BE49-F238E27FC236}">
                <a16:creationId xmlns:a16="http://schemas.microsoft.com/office/drawing/2014/main" id="{D6758504-72E9-4B44-BCEC-62E4E26676E8}"/>
              </a:ext>
            </a:extLst>
          </p:cNvPr>
          <p:cNvSpPr/>
          <p:nvPr/>
        </p:nvSpPr>
        <p:spPr bwMode="auto">
          <a:xfrm>
            <a:off x="2568779" y="4125024"/>
            <a:ext cx="1680050" cy="612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64008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Serverless</a:t>
            </a:r>
          </a:p>
        </p:txBody>
      </p:sp>
      <p:grpSp>
        <p:nvGrpSpPr>
          <p:cNvPr id="49" name="Group 48">
            <a:extLst>
              <a:ext uri="{FF2B5EF4-FFF2-40B4-BE49-F238E27FC236}">
                <a16:creationId xmlns:a16="http://schemas.microsoft.com/office/drawing/2014/main" id="{BF481925-44F5-433F-A356-179D07136885}"/>
              </a:ext>
            </a:extLst>
          </p:cNvPr>
          <p:cNvGrpSpPr/>
          <p:nvPr/>
        </p:nvGrpSpPr>
        <p:grpSpPr>
          <a:xfrm>
            <a:off x="1322282" y="4923757"/>
            <a:ext cx="2715768" cy="431372"/>
            <a:chOff x="335533" y="4622982"/>
            <a:chExt cx="3198243" cy="477900"/>
          </a:xfrm>
        </p:grpSpPr>
        <p:pic>
          <p:nvPicPr>
            <p:cNvPr id="1030" name="Picture 6" descr="Related image">
              <a:extLst>
                <a:ext uri="{FF2B5EF4-FFF2-40B4-BE49-F238E27FC236}">
                  <a16:creationId xmlns:a16="http://schemas.microsoft.com/office/drawing/2014/main" id="{6B743BBD-92CA-4F5A-805D-088F089329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533" y="4688387"/>
              <a:ext cx="347092" cy="3470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javascript logo png">
              <a:extLst>
                <a:ext uri="{FF2B5EF4-FFF2-40B4-BE49-F238E27FC236}">
                  <a16:creationId xmlns:a16="http://schemas.microsoft.com/office/drawing/2014/main" id="{7C220DD9-3607-4DD1-845E-27EE6EB77EB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9846" y="4681430"/>
              <a:ext cx="361006" cy="3610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python logo png">
              <a:extLst>
                <a:ext uri="{FF2B5EF4-FFF2-40B4-BE49-F238E27FC236}">
                  <a16:creationId xmlns:a16="http://schemas.microsoft.com/office/drawing/2014/main" id="{7384BD40-60F5-4ED3-BA71-ACAF3C6A64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073" y="4692651"/>
              <a:ext cx="338564" cy="3385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java logo png">
              <a:extLst>
                <a:ext uri="{FF2B5EF4-FFF2-40B4-BE49-F238E27FC236}">
                  <a16:creationId xmlns:a16="http://schemas.microsoft.com/office/drawing/2014/main" id="{DD1D16A6-427E-4929-8DCA-AD921D8A01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0724" r="20724"/>
            <a:stretch/>
          </p:blipFill>
          <p:spPr bwMode="auto">
            <a:xfrm>
              <a:off x="1943858" y="4622982"/>
              <a:ext cx="279818" cy="4779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go code logo png">
              <a:extLst>
                <a:ext uri="{FF2B5EF4-FFF2-40B4-BE49-F238E27FC236}">
                  <a16:creationId xmlns:a16="http://schemas.microsoft.com/office/drawing/2014/main" id="{E651ED4F-D1EB-4626-884E-F53CB40E4AC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0897" y="4770120"/>
              <a:ext cx="486964" cy="1836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hp logo png">
              <a:extLst>
                <a:ext uri="{FF2B5EF4-FFF2-40B4-BE49-F238E27FC236}">
                  <a16:creationId xmlns:a16="http://schemas.microsoft.com/office/drawing/2014/main" id="{84509149-B83B-4601-969E-01AA83EA55B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85082" y="4740814"/>
              <a:ext cx="448694" cy="242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DB77377-7357-456E-887A-9BD5583FC8E2}"/>
              </a:ext>
            </a:extLst>
          </p:cNvPr>
          <p:cNvGrpSpPr/>
          <p:nvPr/>
        </p:nvGrpSpPr>
        <p:grpSpPr>
          <a:xfrm>
            <a:off x="1243435" y="3628974"/>
            <a:ext cx="344951" cy="298832"/>
            <a:chOff x="911674" y="3283088"/>
            <a:chExt cx="375812" cy="306271"/>
          </a:xfrm>
        </p:grpSpPr>
        <p:grpSp>
          <p:nvGrpSpPr>
            <p:cNvPr id="62" name="monitor 1" descr="monitor, desktop">
              <a:extLst>
                <a:ext uri="{FF2B5EF4-FFF2-40B4-BE49-F238E27FC236}">
                  <a16:creationId xmlns:a16="http://schemas.microsoft.com/office/drawing/2014/main" id="{AC786E9B-BC42-4034-99A4-867A167DD725}"/>
                </a:ext>
              </a:extLst>
            </p:cNvPr>
            <p:cNvGrpSpPr/>
            <p:nvPr/>
          </p:nvGrpSpPr>
          <p:grpSpPr>
            <a:xfrm>
              <a:off x="911674" y="3283088"/>
              <a:ext cx="375812" cy="306271"/>
              <a:chOff x="4233864" y="1827214"/>
              <a:chExt cx="403225" cy="328613"/>
            </a:xfrm>
          </p:grpSpPr>
          <p:sp>
            <p:nvSpPr>
              <p:cNvPr id="63" name="Freeform 53">
                <a:extLst>
                  <a:ext uri="{FF2B5EF4-FFF2-40B4-BE49-F238E27FC236}">
                    <a16:creationId xmlns:a16="http://schemas.microsoft.com/office/drawing/2014/main" id="{8EC58E04-9B14-4A30-A203-70A4E481A50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DB25CDBB-A59B-4C8A-B6AC-19D9774C4757}"/>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73">
                <a:extLst>
                  <a:ext uri="{FF2B5EF4-FFF2-40B4-BE49-F238E27FC236}">
                    <a16:creationId xmlns:a16="http://schemas.microsoft.com/office/drawing/2014/main" id="{E2F74541-378C-4FBE-83CB-3B5DF5270459}"/>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391FF353-A587-4511-8760-C25EE7802247}"/>
                </a:ext>
              </a:extLst>
            </p:cNvPr>
            <p:cNvGrpSpPr/>
            <p:nvPr/>
          </p:nvGrpSpPr>
          <p:grpSpPr>
            <a:xfrm>
              <a:off x="1040456" y="3311396"/>
              <a:ext cx="118248" cy="127820"/>
              <a:chOff x="1031896" y="3342896"/>
              <a:chExt cx="135369" cy="146327"/>
            </a:xfrm>
            <a:solidFill>
              <a:schemeClr val="accent1"/>
            </a:solidFill>
          </p:grpSpPr>
          <p:sp>
            <p:nvSpPr>
              <p:cNvPr id="55" name="Freeform: Shape 54">
                <a:extLst>
                  <a:ext uri="{FF2B5EF4-FFF2-40B4-BE49-F238E27FC236}">
                    <a16:creationId xmlns:a16="http://schemas.microsoft.com/office/drawing/2014/main" id="{A8C15F55-048D-4A2A-BDF9-A6EBE9C044F3}"/>
                  </a:ext>
                  <a:ext uri="{C183D7F6-B498-43B3-948B-1728B52AA6E4}">
                    <adec:decorative xmlns:adec="http://schemas.microsoft.com/office/drawing/2017/decorative" val="1"/>
                  </a:ext>
                </a:extLst>
              </p:cNvPr>
              <p:cNvSpPr/>
              <p:nvPr/>
            </p:nvSpPr>
            <p:spPr>
              <a:xfrm>
                <a:off x="1040479" y="3342896"/>
                <a:ext cx="114045" cy="68427"/>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A4031CA-0544-4B11-8C80-F6C0899663B1}"/>
                  </a:ext>
                  <a:ext uri="{C183D7F6-B498-43B3-948B-1728B52AA6E4}">
                    <adec:decorative xmlns:adec="http://schemas.microsoft.com/office/drawing/2017/decorative" val="1"/>
                  </a:ext>
                </a:extLst>
              </p:cNvPr>
              <p:cNvSpPr/>
              <p:nvPr/>
            </p:nvSpPr>
            <p:spPr>
              <a:xfrm>
                <a:off x="1031896" y="3389717"/>
                <a:ext cx="60824" cy="9883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EDA2EB0-C770-4AE9-9858-A4107CC1C946}"/>
                  </a:ext>
                  <a:ext uri="{C183D7F6-B498-43B3-948B-1728B52AA6E4}">
                    <adec:decorative xmlns:adec="http://schemas.microsoft.com/office/drawing/2017/decorative" val="1"/>
                  </a:ext>
                </a:extLst>
              </p:cNvPr>
              <p:cNvSpPr/>
              <p:nvPr/>
            </p:nvSpPr>
            <p:spPr>
              <a:xfrm>
                <a:off x="1106441" y="3390385"/>
                <a:ext cx="60824" cy="9883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grpFill/>
              <a:ln w="390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7" name="server 2" descr="server">
            <a:extLst>
              <a:ext uri="{FF2B5EF4-FFF2-40B4-BE49-F238E27FC236}">
                <a16:creationId xmlns:a16="http://schemas.microsoft.com/office/drawing/2014/main" id="{E61C2F18-DC45-452A-8083-EE910C976A83}"/>
              </a:ext>
            </a:extLst>
          </p:cNvPr>
          <p:cNvGrpSpPr>
            <a:grpSpLocks noChangeAspect="1"/>
          </p:cNvGrpSpPr>
          <p:nvPr/>
        </p:nvGrpSpPr>
        <p:grpSpPr bwMode="auto">
          <a:xfrm>
            <a:off x="2723890" y="3628590"/>
            <a:ext cx="316531" cy="299599"/>
            <a:chOff x="1608" y="1359"/>
            <a:chExt cx="292" cy="260"/>
          </a:xfrm>
        </p:grpSpPr>
        <p:sp>
          <p:nvSpPr>
            <p:cNvPr id="68" name="AutoShape 11">
              <a:extLst>
                <a:ext uri="{FF2B5EF4-FFF2-40B4-BE49-F238E27FC236}">
                  <a16:creationId xmlns:a16="http://schemas.microsoft.com/office/drawing/2014/main" id="{F4E9E677-A534-4AC7-833C-CD7C4CFA5537}"/>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3">
              <a:extLst>
                <a:ext uri="{FF2B5EF4-FFF2-40B4-BE49-F238E27FC236}">
                  <a16:creationId xmlns:a16="http://schemas.microsoft.com/office/drawing/2014/main" id="{FBD04DA7-5786-4E6F-86B5-6EBC862DCE6B}"/>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Rectangle 14">
              <a:extLst>
                <a:ext uri="{FF2B5EF4-FFF2-40B4-BE49-F238E27FC236}">
                  <a16:creationId xmlns:a16="http://schemas.microsoft.com/office/drawing/2014/main" id="{75CD691D-B851-4D27-8374-49984A5180D5}"/>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15">
              <a:extLst>
                <a:ext uri="{FF2B5EF4-FFF2-40B4-BE49-F238E27FC236}">
                  <a16:creationId xmlns:a16="http://schemas.microsoft.com/office/drawing/2014/main" id="{C65AA8FD-DA0F-4F2D-9B20-82344D4A9355}"/>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16">
              <a:extLst>
                <a:ext uri="{FF2B5EF4-FFF2-40B4-BE49-F238E27FC236}">
                  <a16:creationId xmlns:a16="http://schemas.microsoft.com/office/drawing/2014/main" id="{48E92782-95C5-418C-8FA1-70514416FA06}"/>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17">
              <a:extLst>
                <a:ext uri="{FF2B5EF4-FFF2-40B4-BE49-F238E27FC236}">
                  <a16:creationId xmlns:a16="http://schemas.microsoft.com/office/drawing/2014/main" id="{D13D8F12-A040-4EE7-89E7-44C030DA865D}"/>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18">
              <a:extLst>
                <a:ext uri="{FF2B5EF4-FFF2-40B4-BE49-F238E27FC236}">
                  <a16:creationId xmlns:a16="http://schemas.microsoft.com/office/drawing/2014/main" id="{EC16AC13-E643-4B48-8BBF-E52D7FA20BED}"/>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19">
              <a:extLst>
                <a:ext uri="{FF2B5EF4-FFF2-40B4-BE49-F238E27FC236}">
                  <a16:creationId xmlns:a16="http://schemas.microsoft.com/office/drawing/2014/main" id="{EF69554E-DC73-43D2-B1CD-58C19CDB0C96}"/>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20">
              <a:extLst>
                <a:ext uri="{FF2B5EF4-FFF2-40B4-BE49-F238E27FC236}">
                  <a16:creationId xmlns:a16="http://schemas.microsoft.com/office/drawing/2014/main" id="{5B13EEAB-0E47-4D6C-9C84-E0E83BFCB7B0}"/>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21">
              <a:extLst>
                <a:ext uri="{FF2B5EF4-FFF2-40B4-BE49-F238E27FC236}">
                  <a16:creationId xmlns:a16="http://schemas.microsoft.com/office/drawing/2014/main" id="{A80B0B36-795E-412A-892C-DA1E74D72BAE}"/>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22">
              <a:extLst>
                <a:ext uri="{FF2B5EF4-FFF2-40B4-BE49-F238E27FC236}">
                  <a16:creationId xmlns:a16="http://schemas.microsoft.com/office/drawing/2014/main" id="{BB63CF7A-78B9-497C-B508-1E6129C979C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23">
              <a:extLst>
                <a:ext uri="{FF2B5EF4-FFF2-40B4-BE49-F238E27FC236}">
                  <a16:creationId xmlns:a16="http://schemas.microsoft.com/office/drawing/2014/main" id="{21348ACD-2B44-4BBC-B5F3-531C13915D1C}"/>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24">
              <a:extLst>
                <a:ext uri="{FF2B5EF4-FFF2-40B4-BE49-F238E27FC236}">
                  <a16:creationId xmlns:a16="http://schemas.microsoft.com/office/drawing/2014/main" id="{4AAFB7FD-F1EA-4F41-8D1C-650C3471B0F2}"/>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1" name="storage3" descr="storage">
            <a:extLst>
              <a:ext uri="{FF2B5EF4-FFF2-40B4-BE49-F238E27FC236}">
                <a16:creationId xmlns:a16="http://schemas.microsoft.com/office/drawing/2014/main" id="{C6BF4FA2-5BC2-4D1F-9C52-22FC6CF14D17}"/>
              </a:ext>
            </a:extLst>
          </p:cNvPr>
          <p:cNvGrpSpPr/>
          <p:nvPr/>
        </p:nvGrpSpPr>
        <p:grpSpPr>
          <a:xfrm>
            <a:off x="1308176" y="4279221"/>
            <a:ext cx="215470" cy="304261"/>
            <a:chOff x="19547751" y="2337953"/>
            <a:chExt cx="652743" cy="867099"/>
          </a:xfrm>
        </p:grpSpPr>
        <p:sp>
          <p:nvSpPr>
            <p:cNvPr id="82" name="Freeform: Shape 81">
              <a:extLst>
                <a:ext uri="{FF2B5EF4-FFF2-40B4-BE49-F238E27FC236}">
                  <a16:creationId xmlns:a16="http://schemas.microsoft.com/office/drawing/2014/main" id="{7A015CAD-A04E-41F6-B3F4-90A047B9101D}"/>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6F58D62-6053-41B8-A662-86B911F4245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C19D57CD-C520-4252-8D0B-04EC836315E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7" name="download" descr="download">
            <a:extLst>
              <a:ext uri="{FF2B5EF4-FFF2-40B4-BE49-F238E27FC236}">
                <a16:creationId xmlns:a16="http://schemas.microsoft.com/office/drawing/2014/main" id="{051B04CF-F1EC-47F0-82C7-5F787E0DD7DE}"/>
              </a:ext>
            </a:extLst>
          </p:cNvPr>
          <p:cNvGrpSpPr/>
          <p:nvPr/>
        </p:nvGrpSpPr>
        <p:grpSpPr>
          <a:xfrm>
            <a:off x="2725693" y="4192195"/>
            <a:ext cx="312923" cy="478314"/>
            <a:chOff x="5313116" y="2458002"/>
            <a:chExt cx="499452" cy="718186"/>
          </a:xfrm>
        </p:grpSpPr>
        <p:grpSp>
          <p:nvGrpSpPr>
            <p:cNvPr id="138" name="Group 137">
              <a:extLst>
                <a:ext uri="{FF2B5EF4-FFF2-40B4-BE49-F238E27FC236}">
                  <a16:creationId xmlns:a16="http://schemas.microsoft.com/office/drawing/2014/main" id="{C8D13CB2-5DD6-49C0-833D-8B6643E3AAB8}"/>
                </a:ext>
              </a:extLst>
            </p:cNvPr>
            <p:cNvGrpSpPr/>
            <p:nvPr/>
          </p:nvGrpSpPr>
          <p:grpSpPr>
            <a:xfrm>
              <a:off x="5313116" y="2793058"/>
              <a:ext cx="499452" cy="383130"/>
              <a:chOff x="-521811" y="6917198"/>
              <a:chExt cx="676958" cy="519294"/>
            </a:xfrm>
          </p:grpSpPr>
          <p:grpSp>
            <p:nvGrpSpPr>
              <p:cNvPr id="142" name="Group 141">
                <a:extLst>
                  <a:ext uri="{FF2B5EF4-FFF2-40B4-BE49-F238E27FC236}">
                    <a16:creationId xmlns:a16="http://schemas.microsoft.com/office/drawing/2014/main" id="{97921304-3834-47DC-A584-880E1B8F4F49}"/>
                  </a:ext>
                </a:extLst>
              </p:cNvPr>
              <p:cNvGrpSpPr/>
              <p:nvPr/>
            </p:nvGrpSpPr>
            <p:grpSpPr>
              <a:xfrm>
                <a:off x="-521811" y="6917198"/>
                <a:ext cx="579992" cy="423562"/>
                <a:chOff x="5884864" y="1174751"/>
                <a:chExt cx="382588" cy="279400"/>
              </a:xfrm>
            </p:grpSpPr>
            <p:sp>
              <p:nvSpPr>
                <p:cNvPr id="149" name="Freeform 51">
                  <a:extLst>
                    <a:ext uri="{FF2B5EF4-FFF2-40B4-BE49-F238E27FC236}">
                      <a16:creationId xmlns:a16="http://schemas.microsoft.com/office/drawing/2014/main" id="{E6E0FEE3-A08C-42DF-A119-4A5CE27004CA}"/>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52">
                  <a:extLst>
                    <a:ext uri="{FF2B5EF4-FFF2-40B4-BE49-F238E27FC236}">
                      <a16:creationId xmlns:a16="http://schemas.microsoft.com/office/drawing/2014/main" id="{ABA2A5FA-2B84-4B13-AA16-084FD044E83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74">
                  <a:extLst>
                    <a:ext uri="{FF2B5EF4-FFF2-40B4-BE49-F238E27FC236}">
                      <a16:creationId xmlns:a16="http://schemas.microsoft.com/office/drawing/2014/main" id="{EF61A7F8-59B7-497C-8AD2-9C828FEFF9DA}"/>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F2291A97-2E25-4E4D-99EB-E00463B303E6}"/>
                  </a:ext>
                </a:extLst>
              </p:cNvPr>
              <p:cNvGrpSpPr/>
              <p:nvPr/>
            </p:nvGrpSpPr>
            <p:grpSpPr>
              <a:xfrm>
                <a:off x="-225680" y="7155179"/>
                <a:ext cx="380827" cy="281313"/>
                <a:chOff x="5056189" y="1363664"/>
                <a:chExt cx="315913" cy="233363"/>
              </a:xfrm>
            </p:grpSpPr>
            <p:sp>
              <p:nvSpPr>
                <p:cNvPr id="144" name="Freeform 44">
                  <a:extLst>
                    <a:ext uri="{FF2B5EF4-FFF2-40B4-BE49-F238E27FC236}">
                      <a16:creationId xmlns:a16="http://schemas.microsoft.com/office/drawing/2014/main" id="{34DE724F-5026-48B7-96D5-D97EB7CD2163}"/>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45">
                  <a:extLst>
                    <a:ext uri="{FF2B5EF4-FFF2-40B4-BE49-F238E27FC236}">
                      <a16:creationId xmlns:a16="http://schemas.microsoft.com/office/drawing/2014/main" id="{93F97339-FADD-4DA9-B322-6391B3978549}"/>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46">
                  <a:extLst>
                    <a:ext uri="{FF2B5EF4-FFF2-40B4-BE49-F238E27FC236}">
                      <a16:creationId xmlns:a16="http://schemas.microsoft.com/office/drawing/2014/main" id="{4FEF91E0-CD69-44FB-BD70-EF8D9EE8C22A}"/>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94DCA8F0-095C-4857-ACE7-172CAEDDA4A5}"/>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72">
                  <a:extLst>
                    <a:ext uri="{FF2B5EF4-FFF2-40B4-BE49-F238E27FC236}">
                      <a16:creationId xmlns:a16="http://schemas.microsoft.com/office/drawing/2014/main" id="{D1273859-1EA4-433C-A949-5BF2AE34711C}"/>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9" name="Group 138">
              <a:extLst>
                <a:ext uri="{FF2B5EF4-FFF2-40B4-BE49-F238E27FC236}">
                  <a16:creationId xmlns:a16="http://schemas.microsoft.com/office/drawing/2014/main" id="{0A428B9F-41BF-4B2A-948D-DBD0D2D2BDF2}"/>
                </a:ext>
              </a:extLst>
            </p:cNvPr>
            <p:cNvGrpSpPr/>
            <p:nvPr/>
          </p:nvGrpSpPr>
          <p:grpSpPr>
            <a:xfrm>
              <a:off x="5386223" y="2458002"/>
              <a:ext cx="420218" cy="243940"/>
              <a:chOff x="5332883" y="2396558"/>
              <a:chExt cx="526897" cy="305868"/>
            </a:xfrm>
          </p:grpSpPr>
          <p:sp>
            <p:nvSpPr>
              <p:cNvPr id="140" name="Freeform: Shape 139">
                <a:extLst>
                  <a:ext uri="{FF2B5EF4-FFF2-40B4-BE49-F238E27FC236}">
                    <a16:creationId xmlns:a16="http://schemas.microsoft.com/office/drawing/2014/main" id="{3B4C69CC-9CF0-4C36-82CD-407997A9E340}"/>
                  </a:ext>
                </a:extLst>
              </p:cNvPr>
              <p:cNvSpPr/>
              <p:nvPr/>
            </p:nvSpPr>
            <p:spPr bwMode="auto">
              <a:xfrm>
                <a:off x="5332883" y="2396558"/>
                <a:ext cx="526897" cy="289945"/>
              </a:xfrm>
              <a:custGeom>
                <a:avLst/>
                <a:gdLst>
                  <a:gd name="connsiteX0" fmla="*/ 981078 w 1992667"/>
                  <a:gd name="connsiteY0" fmla="*/ 0 h 1096542"/>
                  <a:gd name="connsiteX1" fmla="*/ 1412538 w 1992667"/>
                  <a:gd name="connsiteY1" fmla="*/ 285990 h 1096542"/>
                  <a:gd name="connsiteX2" fmla="*/ 1417175 w 1992667"/>
                  <a:gd name="connsiteY2" fmla="*/ 298661 h 1096542"/>
                  <a:gd name="connsiteX3" fmla="*/ 1454224 w 1992667"/>
                  <a:gd name="connsiteY3" fmla="*/ 285100 h 1096542"/>
                  <a:gd name="connsiteX4" fmla="*/ 1577640 w 1992667"/>
                  <a:gd name="connsiteY4" fmla="*/ 266442 h 1096542"/>
                  <a:gd name="connsiteX5" fmla="*/ 1992667 w 1992667"/>
                  <a:gd name="connsiteY5" fmla="*/ 681468 h 1096542"/>
                  <a:gd name="connsiteX6" fmla="*/ 1620074 w 1992667"/>
                  <a:gd name="connsiteY6" fmla="*/ 1094351 h 1096542"/>
                  <a:gd name="connsiteX7" fmla="*/ 1590334 w 1992667"/>
                  <a:gd name="connsiteY7" fmla="*/ 1095853 h 1096542"/>
                  <a:gd name="connsiteX8" fmla="*/ 1590334 w 1992667"/>
                  <a:gd name="connsiteY8" fmla="*/ 1096192 h 1096542"/>
                  <a:gd name="connsiteX9" fmla="*/ 1583603 w 1992667"/>
                  <a:gd name="connsiteY9" fmla="*/ 1096192 h 1096542"/>
                  <a:gd name="connsiteX10" fmla="*/ 1577640 w 1992667"/>
                  <a:gd name="connsiteY10" fmla="*/ 1096494 h 1096542"/>
                  <a:gd name="connsiteX11" fmla="*/ 1573299 w 1992667"/>
                  <a:gd name="connsiteY11" fmla="*/ 1096192 h 1096542"/>
                  <a:gd name="connsiteX12" fmla="*/ 238530 w 1992667"/>
                  <a:gd name="connsiteY12" fmla="*/ 1096192 h 1096542"/>
                  <a:gd name="connsiteX13" fmla="*/ 236607 w 1992667"/>
                  <a:gd name="connsiteY13" fmla="*/ 1096364 h 1096542"/>
                  <a:gd name="connsiteX14" fmla="*/ 168631 w 1992667"/>
                  <a:gd name="connsiteY14" fmla="*/ 1088736 h 1096542"/>
                  <a:gd name="connsiteX15" fmla="*/ 7807 w 1992667"/>
                  <a:gd name="connsiteY15" fmla="*/ 810181 h 1096542"/>
                  <a:gd name="connsiteX16" fmla="*/ 218387 w 1992667"/>
                  <a:gd name="connsiteY16" fmla="*/ 641729 h 1096542"/>
                  <a:gd name="connsiteX17" fmla="*/ 252228 w 1992667"/>
                  <a:gd name="connsiteY17" fmla="*/ 642923 h 1096542"/>
                  <a:gd name="connsiteX18" fmla="*/ 257696 w 1992667"/>
                  <a:gd name="connsiteY18" fmla="*/ 643954 h 1096542"/>
                  <a:gd name="connsiteX19" fmla="*/ 253437 w 1992667"/>
                  <a:gd name="connsiteY19" fmla="*/ 618570 h 1096542"/>
                  <a:gd name="connsiteX20" fmla="*/ 288663 w 1992667"/>
                  <a:gd name="connsiteY20" fmla="*/ 466160 h 1096542"/>
                  <a:gd name="connsiteX21" fmla="*/ 527577 w 1992667"/>
                  <a:gd name="connsiteY21" fmla="*/ 332417 h 1096542"/>
                  <a:gd name="connsiteX22" fmla="*/ 532893 w 1992667"/>
                  <a:gd name="connsiteY22" fmla="*/ 332815 h 1096542"/>
                  <a:gd name="connsiteX23" fmla="*/ 533871 w 1992667"/>
                  <a:gd name="connsiteY23" fmla="*/ 329012 h 1096542"/>
                  <a:gd name="connsiteX24" fmla="*/ 981078 w 1992667"/>
                  <a:gd name="connsiteY24" fmla="*/ 0 h 109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92667" h="1096542">
                    <a:moveTo>
                      <a:pt x="981078" y="0"/>
                    </a:moveTo>
                    <a:cubicBezTo>
                      <a:pt x="1175037" y="0"/>
                      <a:pt x="1341453" y="117926"/>
                      <a:pt x="1412538" y="285990"/>
                    </a:cubicBezTo>
                    <a:lnTo>
                      <a:pt x="1417175" y="298661"/>
                    </a:lnTo>
                    <a:lnTo>
                      <a:pt x="1454224" y="285100"/>
                    </a:lnTo>
                    <a:cubicBezTo>
                      <a:pt x="1493211" y="272974"/>
                      <a:pt x="1534662" y="266442"/>
                      <a:pt x="1577640" y="266442"/>
                    </a:cubicBezTo>
                    <a:cubicBezTo>
                      <a:pt x="1806853" y="266442"/>
                      <a:pt x="1992667" y="452255"/>
                      <a:pt x="1992667" y="681468"/>
                    </a:cubicBezTo>
                    <a:cubicBezTo>
                      <a:pt x="1992667" y="896354"/>
                      <a:pt x="1829354" y="1073097"/>
                      <a:pt x="1620074" y="1094351"/>
                    </a:cubicBezTo>
                    <a:lnTo>
                      <a:pt x="1590334" y="1095853"/>
                    </a:lnTo>
                    <a:lnTo>
                      <a:pt x="1590334" y="1096192"/>
                    </a:lnTo>
                    <a:lnTo>
                      <a:pt x="1583603" y="1096192"/>
                    </a:lnTo>
                    <a:lnTo>
                      <a:pt x="1577640" y="1096494"/>
                    </a:lnTo>
                    <a:lnTo>
                      <a:pt x="1573299" y="1096192"/>
                    </a:lnTo>
                    <a:lnTo>
                      <a:pt x="238530" y="1096192"/>
                    </a:lnTo>
                    <a:lnTo>
                      <a:pt x="236607" y="1096364"/>
                    </a:lnTo>
                    <a:cubicBezTo>
                      <a:pt x="214249" y="1097253"/>
                      <a:pt x="191381" y="1094832"/>
                      <a:pt x="168631" y="1088736"/>
                    </a:cubicBezTo>
                    <a:cubicBezTo>
                      <a:pt x="47299" y="1056225"/>
                      <a:pt x="-24704" y="931512"/>
                      <a:pt x="7807" y="810181"/>
                    </a:cubicBezTo>
                    <a:cubicBezTo>
                      <a:pt x="34222" y="711599"/>
                      <a:pt x="121505" y="645582"/>
                      <a:pt x="218387" y="641729"/>
                    </a:cubicBezTo>
                    <a:cubicBezTo>
                      <a:pt x="229566" y="641284"/>
                      <a:pt x="240872" y="641667"/>
                      <a:pt x="252228" y="642923"/>
                    </a:cubicBezTo>
                    <a:lnTo>
                      <a:pt x="257696" y="643954"/>
                    </a:lnTo>
                    <a:lnTo>
                      <a:pt x="253437" y="618570"/>
                    </a:lnTo>
                    <a:cubicBezTo>
                      <a:pt x="249804" y="567160"/>
                      <a:pt x="260955" y="514152"/>
                      <a:pt x="288663" y="466160"/>
                    </a:cubicBezTo>
                    <a:cubicBezTo>
                      <a:pt x="339462" y="378174"/>
                      <a:pt x="432686" y="329953"/>
                      <a:pt x="527577" y="332417"/>
                    </a:cubicBezTo>
                    <a:lnTo>
                      <a:pt x="532893" y="332815"/>
                    </a:lnTo>
                    <a:lnTo>
                      <a:pt x="533871" y="329012"/>
                    </a:lnTo>
                    <a:cubicBezTo>
                      <a:pt x="593157" y="138399"/>
                      <a:pt x="770955" y="0"/>
                      <a:pt x="981078"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err="1">
                  <a:ln>
                    <a:noFill/>
                  </a:ln>
                  <a:solidFill>
                    <a:srgbClr val="000000"/>
                  </a:solidFill>
                  <a:effectLst/>
                  <a:uLnTx/>
                  <a:uFillTx/>
                  <a:latin typeface="Segoe UI"/>
                  <a:ea typeface="+mn-ea"/>
                  <a:cs typeface="+mn-cs"/>
                </a:endParaRPr>
              </a:p>
            </p:txBody>
          </p:sp>
          <p:sp>
            <p:nvSpPr>
              <p:cNvPr id="141" name="Freeform 1085">
                <a:extLst>
                  <a:ext uri="{FF2B5EF4-FFF2-40B4-BE49-F238E27FC236}">
                    <a16:creationId xmlns:a16="http://schemas.microsoft.com/office/drawing/2014/main" id="{7275195F-A9D0-48B1-8EFC-8D51B575CCAD}"/>
                  </a:ext>
                </a:extLst>
              </p:cNvPr>
              <p:cNvSpPr>
                <a:spLocks/>
              </p:cNvSpPr>
              <p:nvPr/>
            </p:nvSpPr>
            <p:spPr bwMode="auto">
              <a:xfrm flipV="1">
                <a:off x="5515867" y="2545964"/>
                <a:ext cx="160931" cy="156462"/>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rgbClr val="0078D7"/>
              </a:solidFill>
              <a:ln>
                <a:noFill/>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026" name="Picture 2">
            <a:extLst>
              <a:ext uri="{FF2B5EF4-FFF2-40B4-BE49-F238E27FC236}">
                <a16:creationId xmlns:a16="http://schemas.microsoft.com/office/drawing/2014/main" id="{186E5363-CBC2-4C16-AE8D-FBC9EE5396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p:blipFill>
        <p:spPr bwMode="auto">
          <a:xfrm>
            <a:off x="8868278" y="4840527"/>
            <a:ext cx="1712468" cy="4370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11EE2C2-2522-45B0-B48E-9E3E32470B1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p:blipFill>
        <p:spPr bwMode="auto">
          <a:xfrm>
            <a:off x="9377802" y="4163763"/>
            <a:ext cx="693420" cy="41489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3">
            <a:extLst>
              <a:ext uri="{FF2B5EF4-FFF2-40B4-BE49-F238E27FC236}">
                <a16:creationId xmlns:a16="http://schemas.microsoft.com/office/drawing/2014/main" id="{DCEDCE56-5723-44C3-B6BF-5B14E177A6EA}"/>
              </a:ext>
            </a:extLst>
          </p:cNvPr>
          <p:cNvSpPr>
            <a:spLocks noGrp="1"/>
          </p:cNvSpPr>
          <p:nvPr>
            <p:ph type="title"/>
          </p:nvPr>
        </p:nvSpPr>
        <p:spPr>
          <a:xfrm>
            <a:off x="588263" y="457200"/>
            <a:ext cx="11018520" cy="553998"/>
          </a:xfrm>
        </p:spPr>
        <p:txBody>
          <a:bodyPr>
            <a:normAutofit/>
          </a:bodyPr>
          <a:lstStyle/>
          <a:p>
            <a:r>
              <a:rPr lang="en-US" b="0"/>
              <a:t>Customer environments are increasingly complex</a:t>
            </a:r>
            <a:endParaRPr lang="en-US"/>
          </a:p>
        </p:txBody>
      </p:sp>
      <p:pic>
        <p:nvPicPr>
          <p:cNvPr id="157" name="Picture 156">
            <a:extLst>
              <a:ext uri="{FF2B5EF4-FFF2-40B4-BE49-F238E27FC236}">
                <a16:creationId xmlns:a16="http://schemas.microsoft.com/office/drawing/2014/main" id="{23A4F882-A2F5-4FE0-8A44-B0AA3292672E}"/>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144779" y="1509290"/>
            <a:ext cx="419924" cy="530364"/>
          </a:xfrm>
          <a:prstGeom prst="rect">
            <a:avLst/>
          </a:prstGeom>
        </p:spPr>
      </p:pic>
      <p:sp>
        <p:nvSpPr>
          <p:cNvPr id="158" name="TextBox 157">
            <a:extLst>
              <a:ext uri="{FF2B5EF4-FFF2-40B4-BE49-F238E27FC236}">
                <a16:creationId xmlns:a16="http://schemas.microsoft.com/office/drawing/2014/main" id="{E0CA6142-54E4-4512-9B80-DE44B56F4960}"/>
              </a:ext>
            </a:extLst>
          </p:cNvPr>
          <p:cNvSpPr txBox="1"/>
          <p:nvPr/>
        </p:nvSpPr>
        <p:spPr>
          <a:xfrm>
            <a:off x="3745930" y="1654263"/>
            <a:ext cx="38887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Central IT                       Cloud Custodian</a:t>
            </a:r>
          </a:p>
        </p:txBody>
      </p:sp>
    </p:spTree>
    <p:extLst>
      <p:ext uri="{BB962C8B-B14F-4D97-AF65-F5344CB8AC3E}">
        <p14:creationId xmlns:p14="http://schemas.microsoft.com/office/powerpoint/2010/main" val="42302796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49CA3A-95A0-4264-B89A-3009C006CE9A}"/>
              </a:ext>
            </a:extLst>
          </p:cNvPr>
          <p:cNvSpPr txBox="1"/>
          <p:nvPr/>
        </p:nvSpPr>
        <p:spPr>
          <a:xfrm>
            <a:off x="4858610" y="681038"/>
            <a:ext cx="2474780"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sp>
        <p:nvSpPr>
          <p:cNvPr id="65" name="TextBox 64">
            <a:extLst>
              <a:ext uri="{FF2B5EF4-FFF2-40B4-BE49-F238E27FC236}">
                <a16:creationId xmlns:a16="http://schemas.microsoft.com/office/drawing/2014/main" id="{F2BA83A0-03C6-4D40-97D0-512B245521B4}"/>
              </a:ext>
            </a:extLst>
          </p:cNvPr>
          <p:cNvSpPr txBox="1"/>
          <p:nvPr/>
        </p:nvSpPr>
        <p:spPr>
          <a:xfrm>
            <a:off x="2641785" y="1567498"/>
            <a:ext cx="690843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services and management to any infrastructure</a:t>
            </a:r>
          </a:p>
        </p:txBody>
      </p:sp>
      <p:cxnSp>
        <p:nvCxnSpPr>
          <p:cNvPr id="7" name="Straight Connector 6">
            <a:extLst>
              <a:ext uri="{FF2B5EF4-FFF2-40B4-BE49-F238E27FC236}">
                <a16:creationId xmlns:a16="http://schemas.microsoft.com/office/drawing/2014/main" id="{F244B6EC-6706-42EC-AEDC-609390B94D2A}"/>
              </a:ext>
            </a:extLst>
          </p:cNvPr>
          <p:cNvCxnSpPr/>
          <p:nvPr/>
        </p:nvCxnSpPr>
        <p:spPr>
          <a:xfrm>
            <a:off x="561975" y="4613275"/>
            <a:ext cx="11049000"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TextBox 73">
            <a:extLst>
              <a:ext uri="{FF2B5EF4-FFF2-40B4-BE49-F238E27FC236}">
                <a16:creationId xmlns:a16="http://schemas.microsoft.com/office/drawing/2014/main" id="{8A7FB669-DCC0-4652-9D24-498096D230D3}"/>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 is a set of technologies that extends Azure management and enables Azure services </a:t>
            </a:r>
            <a:b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to run across on-premises, multi-cloud, and edge. </a:t>
            </a:r>
          </a:p>
        </p:txBody>
      </p:sp>
      <p:grpSp>
        <p:nvGrpSpPr>
          <p:cNvPr id="6" name="Group 5">
            <a:extLst>
              <a:ext uri="{FF2B5EF4-FFF2-40B4-BE49-F238E27FC236}">
                <a16:creationId xmlns:a16="http://schemas.microsoft.com/office/drawing/2014/main" id="{DF002CBE-0A2D-4974-9907-2E1BF6F9CC22}"/>
              </a:ext>
            </a:extLst>
          </p:cNvPr>
          <p:cNvGrpSpPr/>
          <p:nvPr/>
        </p:nvGrpSpPr>
        <p:grpSpPr>
          <a:xfrm>
            <a:off x="584200" y="2533251"/>
            <a:ext cx="11027664" cy="1684935"/>
            <a:chOff x="584200" y="2533251"/>
            <a:chExt cx="11027664" cy="1684935"/>
          </a:xfrm>
        </p:grpSpPr>
        <p:grpSp>
          <p:nvGrpSpPr>
            <p:cNvPr id="161" name="Graphic 252" descr="manage, cloud-based hardware, security">
              <a:extLst>
                <a:ext uri="{FF2B5EF4-FFF2-40B4-BE49-F238E27FC236}">
                  <a16:creationId xmlns:a16="http://schemas.microsoft.com/office/drawing/2014/main" id="{43FDF2E3-B80E-4D50-A44A-6AFE52532108}"/>
                </a:ext>
              </a:extLst>
            </p:cNvPr>
            <p:cNvGrpSpPr/>
            <p:nvPr/>
          </p:nvGrpSpPr>
          <p:grpSpPr>
            <a:xfrm>
              <a:off x="9917779" y="2592834"/>
              <a:ext cx="696088" cy="700790"/>
              <a:chOff x="4477326" y="5668469"/>
              <a:chExt cx="397725" cy="400412"/>
            </a:xfrm>
          </p:grpSpPr>
          <p:sp>
            <p:nvSpPr>
              <p:cNvPr id="162" name="Freeform: Shape 161">
                <a:extLst>
                  <a:ext uri="{FF2B5EF4-FFF2-40B4-BE49-F238E27FC236}">
                    <a16:creationId xmlns:a16="http://schemas.microsoft.com/office/drawing/2014/main" id="{0F07C82B-9360-47B5-8A4A-5875F0A2C356}"/>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64685136-55ED-4A39-AD60-22A61122202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2CE2BE89-3DCD-4D7C-B801-D49B087E76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F543E078-9471-4E55-A585-AF9976DA8DA0}"/>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A133B81F-D175-40E7-BD6A-CF349EE47A9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98139767-3147-47DC-9906-9FFB3A17E6E2}"/>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DE6C5D85-C39D-44CB-8BF7-E691E07B9902}"/>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A3F84F66-E58B-4115-86ED-CD37FE686AD1}"/>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FD958238-5E7E-47A7-83A9-FE505E8727C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52D550D1-B105-4C0F-951F-62A82D7562E0}"/>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862D17E-FF32-494F-B4E4-709D13322AD5}"/>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937821E6-522F-4D11-B80A-EA189C28803A}"/>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4" name="Rectangle 3">
              <a:extLst>
                <a:ext uri="{FF2B5EF4-FFF2-40B4-BE49-F238E27FC236}">
                  <a16:creationId xmlns:a16="http://schemas.microsoft.com/office/drawing/2014/main" id="{1A0B47C2-491F-4D13-BDA3-2249A5FBEB08}"/>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67" name="Rectangle 66">
              <a:extLst>
                <a:ext uri="{FF2B5EF4-FFF2-40B4-BE49-F238E27FC236}">
                  <a16:creationId xmlns:a16="http://schemas.microsoft.com/office/drawing/2014/main" id="{A19DDDF3-021B-409D-982E-847BD3756412}"/>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16" name="Group 15">
              <a:extLst>
                <a:ext uri="{FF2B5EF4-FFF2-40B4-BE49-F238E27FC236}">
                  <a16:creationId xmlns:a16="http://schemas.microsoft.com/office/drawing/2014/main" id="{7E9F0F84-CEAE-4C3E-8DF6-D81EFCEBE447}"/>
                </a:ext>
              </a:extLst>
            </p:cNvPr>
            <p:cNvGrpSpPr/>
            <p:nvPr/>
          </p:nvGrpSpPr>
          <p:grpSpPr>
            <a:xfrm>
              <a:off x="4298790" y="2533251"/>
              <a:ext cx="819958" cy="819956"/>
              <a:chOff x="4368403" y="2889653"/>
              <a:chExt cx="469107" cy="469107"/>
            </a:xfrm>
          </p:grpSpPr>
          <p:grpSp>
            <p:nvGrpSpPr>
              <p:cNvPr id="15" name="Group 14">
                <a:extLst>
                  <a:ext uri="{FF2B5EF4-FFF2-40B4-BE49-F238E27FC236}">
                    <a16:creationId xmlns:a16="http://schemas.microsoft.com/office/drawing/2014/main" id="{08E74CE9-915B-4C55-B740-BC0121E4FE04}"/>
                  </a:ext>
                </a:extLst>
              </p:cNvPr>
              <p:cNvGrpSpPr/>
              <p:nvPr/>
            </p:nvGrpSpPr>
            <p:grpSpPr>
              <a:xfrm rot="18900000">
                <a:off x="4368403" y="2889653"/>
                <a:ext cx="469107" cy="469107"/>
                <a:chOff x="4368403" y="2889653"/>
                <a:chExt cx="469107" cy="469107"/>
              </a:xfrm>
            </p:grpSpPr>
            <p:grpSp>
              <p:nvGrpSpPr>
                <p:cNvPr id="14" name="Group 13">
                  <a:extLst>
                    <a:ext uri="{FF2B5EF4-FFF2-40B4-BE49-F238E27FC236}">
                      <a16:creationId xmlns:a16="http://schemas.microsoft.com/office/drawing/2014/main" id="{0A094F2B-7C66-48F0-B9C7-F1ACE7A88352}"/>
                    </a:ext>
                  </a:extLst>
                </p:cNvPr>
                <p:cNvGrpSpPr/>
                <p:nvPr/>
              </p:nvGrpSpPr>
              <p:grpSpPr>
                <a:xfrm>
                  <a:off x="4573913" y="2889653"/>
                  <a:ext cx="58087" cy="469107"/>
                  <a:chOff x="4557244" y="2889653"/>
                  <a:chExt cx="58087" cy="469107"/>
                </a:xfrm>
              </p:grpSpPr>
              <p:grpSp>
                <p:nvGrpSpPr>
                  <p:cNvPr id="13" name="Group 12">
                    <a:extLst>
                      <a:ext uri="{FF2B5EF4-FFF2-40B4-BE49-F238E27FC236}">
                        <a16:creationId xmlns:a16="http://schemas.microsoft.com/office/drawing/2014/main" id="{E7C40B3C-01BD-4D61-9041-C6E521C54E83}"/>
                      </a:ext>
                    </a:extLst>
                  </p:cNvPr>
                  <p:cNvGrpSpPr/>
                  <p:nvPr/>
                </p:nvGrpSpPr>
                <p:grpSpPr>
                  <a:xfrm>
                    <a:off x="4557244" y="2889653"/>
                    <a:ext cx="58087" cy="176213"/>
                    <a:chOff x="4581056" y="2770591"/>
                    <a:chExt cx="58087" cy="176213"/>
                  </a:xfrm>
                </p:grpSpPr>
                <p:cxnSp>
                  <p:nvCxnSpPr>
                    <p:cNvPr id="11" name="Straight Connector 10">
                      <a:extLst>
                        <a:ext uri="{FF2B5EF4-FFF2-40B4-BE49-F238E27FC236}">
                          <a16:creationId xmlns:a16="http://schemas.microsoft.com/office/drawing/2014/main" id="{83650D27-564E-483F-B8EC-638A7DC70863}"/>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C3AF970-9082-43FD-BA18-82E5519BE78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499B2E2B-05FB-4E30-BEC7-4296C86E1B2B}"/>
                      </a:ext>
                    </a:extLst>
                  </p:cNvPr>
                  <p:cNvGrpSpPr/>
                  <p:nvPr/>
                </p:nvGrpSpPr>
                <p:grpSpPr>
                  <a:xfrm flipV="1">
                    <a:off x="4557244" y="3182547"/>
                    <a:ext cx="58087" cy="176213"/>
                    <a:chOff x="4581056" y="2770591"/>
                    <a:chExt cx="58087" cy="176213"/>
                  </a:xfrm>
                </p:grpSpPr>
                <p:cxnSp>
                  <p:nvCxnSpPr>
                    <p:cNvPr id="105" name="Straight Connector 104">
                      <a:extLst>
                        <a:ext uri="{FF2B5EF4-FFF2-40B4-BE49-F238E27FC236}">
                          <a16:creationId xmlns:a16="http://schemas.microsoft.com/office/drawing/2014/main" id="{E21E748D-E323-4AB0-9C79-3D1F927909BE}"/>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1">
                      <a:extLst>
                        <a:ext uri="{FF2B5EF4-FFF2-40B4-BE49-F238E27FC236}">
                          <a16:creationId xmlns:a16="http://schemas.microsoft.com/office/drawing/2014/main" id="{806D5D2F-9817-4E60-8B04-229B3CA09D8E}"/>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7" name="Group 106">
                  <a:extLst>
                    <a:ext uri="{FF2B5EF4-FFF2-40B4-BE49-F238E27FC236}">
                      <a16:creationId xmlns:a16="http://schemas.microsoft.com/office/drawing/2014/main" id="{B2083043-DEB6-4ECD-B2C2-1F8ED02A86F9}"/>
                    </a:ext>
                  </a:extLst>
                </p:cNvPr>
                <p:cNvGrpSpPr/>
                <p:nvPr/>
              </p:nvGrpSpPr>
              <p:grpSpPr>
                <a:xfrm rot="5400000">
                  <a:off x="4573913" y="2889653"/>
                  <a:ext cx="58087" cy="469107"/>
                  <a:chOff x="4557244" y="2889653"/>
                  <a:chExt cx="58087" cy="469107"/>
                </a:xfrm>
              </p:grpSpPr>
              <p:grpSp>
                <p:nvGrpSpPr>
                  <p:cNvPr id="108" name="Group 107">
                    <a:extLst>
                      <a:ext uri="{FF2B5EF4-FFF2-40B4-BE49-F238E27FC236}">
                        <a16:creationId xmlns:a16="http://schemas.microsoft.com/office/drawing/2014/main" id="{F50915BF-73CF-4CE1-8266-E1DFF46F3603}"/>
                      </a:ext>
                    </a:extLst>
                  </p:cNvPr>
                  <p:cNvGrpSpPr/>
                  <p:nvPr/>
                </p:nvGrpSpPr>
                <p:grpSpPr>
                  <a:xfrm>
                    <a:off x="4557244" y="2889653"/>
                    <a:ext cx="58087" cy="176213"/>
                    <a:chOff x="4581056" y="2770591"/>
                    <a:chExt cx="58087" cy="176213"/>
                  </a:xfrm>
                </p:grpSpPr>
                <p:cxnSp>
                  <p:nvCxnSpPr>
                    <p:cNvPr id="112" name="Straight Connector 111">
                      <a:extLst>
                        <a:ext uri="{FF2B5EF4-FFF2-40B4-BE49-F238E27FC236}">
                          <a16:creationId xmlns:a16="http://schemas.microsoft.com/office/drawing/2014/main" id="{223F63AD-27FB-406F-BAA9-F030AE39A1B9}"/>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 name="Rectangle 11">
                      <a:extLst>
                        <a:ext uri="{FF2B5EF4-FFF2-40B4-BE49-F238E27FC236}">
                          <a16:creationId xmlns:a16="http://schemas.microsoft.com/office/drawing/2014/main" id="{0078C90E-1920-4723-BA5C-C31827D8F02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B8EA91FB-0E94-4CC3-9AB4-F8BCAB1766DC}"/>
                      </a:ext>
                    </a:extLst>
                  </p:cNvPr>
                  <p:cNvGrpSpPr/>
                  <p:nvPr/>
                </p:nvGrpSpPr>
                <p:grpSpPr>
                  <a:xfrm flipV="1">
                    <a:off x="4557244" y="3182547"/>
                    <a:ext cx="58087" cy="176213"/>
                    <a:chOff x="4581056" y="2770591"/>
                    <a:chExt cx="58087" cy="176213"/>
                  </a:xfrm>
                </p:grpSpPr>
                <p:cxnSp>
                  <p:nvCxnSpPr>
                    <p:cNvPr id="110" name="Straight Connector 109">
                      <a:extLst>
                        <a:ext uri="{FF2B5EF4-FFF2-40B4-BE49-F238E27FC236}">
                          <a16:creationId xmlns:a16="http://schemas.microsoft.com/office/drawing/2014/main" id="{435FDFC0-1544-4EAD-89E7-F818631F368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1" name="Rectangle 11">
                      <a:extLst>
                        <a:ext uri="{FF2B5EF4-FFF2-40B4-BE49-F238E27FC236}">
                          <a16:creationId xmlns:a16="http://schemas.microsoft.com/office/drawing/2014/main" id="{E25247C0-1770-4848-B11C-23BBFB6B847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87" name="server" descr="server">
                <a:extLst>
                  <a:ext uri="{FF2B5EF4-FFF2-40B4-BE49-F238E27FC236}">
                    <a16:creationId xmlns:a16="http://schemas.microsoft.com/office/drawing/2014/main" id="{F7953917-8848-44C8-969A-8FD8EDE20AD6}"/>
                  </a:ext>
                </a:extLst>
              </p:cNvPr>
              <p:cNvGrpSpPr>
                <a:grpSpLocks noChangeAspect="1"/>
              </p:cNvGrpSpPr>
              <p:nvPr/>
            </p:nvGrpSpPr>
            <p:grpSpPr bwMode="auto">
              <a:xfrm>
                <a:off x="4474743" y="3028168"/>
                <a:ext cx="256426" cy="192076"/>
                <a:chOff x="441" y="2518"/>
                <a:chExt cx="263" cy="197"/>
              </a:xfrm>
            </p:grpSpPr>
            <p:sp>
              <p:nvSpPr>
                <p:cNvPr id="88" name="AutoShape 49">
                  <a:extLst>
                    <a:ext uri="{FF2B5EF4-FFF2-40B4-BE49-F238E27FC236}">
                      <a16:creationId xmlns:a16="http://schemas.microsoft.com/office/drawing/2014/main" id="{30F22417-D69E-4902-AAB0-497684BA06A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51">
                  <a:extLst>
                    <a:ext uri="{FF2B5EF4-FFF2-40B4-BE49-F238E27FC236}">
                      <a16:creationId xmlns:a16="http://schemas.microsoft.com/office/drawing/2014/main" id="{431682C2-E8F8-4EB2-8DE3-B3571AB055E0}"/>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52">
                  <a:extLst>
                    <a:ext uri="{FF2B5EF4-FFF2-40B4-BE49-F238E27FC236}">
                      <a16:creationId xmlns:a16="http://schemas.microsoft.com/office/drawing/2014/main" id="{6A90F31B-53C2-4A44-8321-3CBC111873AC}"/>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53">
                  <a:extLst>
                    <a:ext uri="{FF2B5EF4-FFF2-40B4-BE49-F238E27FC236}">
                      <a16:creationId xmlns:a16="http://schemas.microsoft.com/office/drawing/2014/main" id="{F831E179-A11C-4FDE-A19C-547FB41434EA}"/>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54">
                  <a:extLst>
                    <a:ext uri="{FF2B5EF4-FFF2-40B4-BE49-F238E27FC236}">
                      <a16:creationId xmlns:a16="http://schemas.microsoft.com/office/drawing/2014/main" id="{316460DA-3A84-4CC9-8FDB-6D8F8945F261}"/>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8" name="Rectangle 67">
              <a:extLst>
                <a:ext uri="{FF2B5EF4-FFF2-40B4-BE49-F238E27FC236}">
                  <a16:creationId xmlns:a16="http://schemas.microsoft.com/office/drawing/2014/main" id="{146CB011-C1C6-4989-92AD-89EE9157EF50}"/>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70" name="Group 69" descr="broad application support">
              <a:extLst>
                <a:ext uri="{FF2B5EF4-FFF2-40B4-BE49-F238E27FC236}">
                  <a16:creationId xmlns:a16="http://schemas.microsoft.com/office/drawing/2014/main" id="{F33CC7BB-892C-47D1-A777-F689A01AB801}"/>
                </a:ext>
              </a:extLst>
            </p:cNvPr>
            <p:cNvGrpSpPr/>
            <p:nvPr/>
          </p:nvGrpSpPr>
          <p:grpSpPr>
            <a:xfrm>
              <a:off x="1479644" y="2683330"/>
              <a:ext cx="901196" cy="519800"/>
              <a:chOff x="6313882" y="1370180"/>
              <a:chExt cx="443543" cy="261457"/>
            </a:xfrm>
          </p:grpSpPr>
          <p:sp>
            <p:nvSpPr>
              <p:cNvPr id="71" name="Freeform 907">
                <a:extLst>
                  <a:ext uri="{FF2B5EF4-FFF2-40B4-BE49-F238E27FC236}">
                    <a16:creationId xmlns:a16="http://schemas.microsoft.com/office/drawing/2014/main" id="{E793047E-CFB4-459B-9B4E-7D4E7F43618B}"/>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908">
                <a:extLst>
                  <a:ext uri="{FF2B5EF4-FFF2-40B4-BE49-F238E27FC236}">
                    <a16:creationId xmlns:a16="http://schemas.microsoft.com/office/drawing/2014/main" id="{D4A3C83F-416F-4DFF-9413-8AA0F63DCE65}"/>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Oval 909">
                <a:extLst>
                  <a:ext uri="{FF2B5EF4-FFF2-40B4-BE49-F238E27FC236}">
                    <a16:creationId xmlns:a16="http://schemas.microsoft.com/office/drawing/2014/main" id="{7D5A77E0-CEDF-4AC6-B456-4E750C967645}"/>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910">
                <a:extLst>
                  <a:ext uri="{FF2B5EF4-FFF2-40B4-BE49-F238E27FC236}">
                    <a16:creationId xmlns:a16="http://schemas.microsoft.com/office/drawing/2014/main" id="{D74E3E3D-DB64-40EB-913D-9EEA067819B7}"/>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11">
                <a:extLst>
                  <a:ext uri="{FF2B5EF4-FFF2-40B4-BE49-F238E27FC236}">
                    <a16:creationId xmlns:a16="http://schemas.microsoft.com/office/drawing/2014/main" id="{354B05EF-2853-4DA3-B922-CFE36729DD5A}"/>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48D4306D-111F-4F3B-8C26-9F3CA06EB667}"/>
                </a:ext>
              </a:extLst>
            </p:cNvPr>
            <p:cNvGrpSpPr/>
            <p:nvPr/>
          </p:nvGrpSpPr>
          <p:grpSpPr>
            <a:xfrm>
              <a:off x="7025827" y="2658283"/>
              <a:ext cx="922938" cy="659404"/>
              <a:chOff x="7065331" y="2726314"/>
              <a:chExt cx="732496" cy="523341"/>
            </a:xfrm>
          </p:grpSpPr>
          <p:sp>
            <p:nvSpPr>
              <p:cNvPr id="80" name="AutoShape 11">
                <a:extLst>
                  <a:ext uri="{FF2B5EF4-FFF2-40B4-BE49-F238E27FC236}">
                    <a16:creationId xmlns:a16="http://schemas.microsoft.com/office/drawing/2014/main" id="{69878A48-7C6E-41DE-9E13-A6D8B3E36BD7}"/>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AutoShape 8">
                <a:extLst>
                  <a:ext uri="{FF2B5EF4-FFF2-40B4-BE49-F238E27FC236}">
                    <a16:creationId xmlns:a16="http://schemas.microsoft.com/office/drawing/2014/main" id="{DD584948-A629-4989-8B09-A83F05590776}"/>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10">
                <a:extLst>
                  <a:ext uri="{FF2B5EF4-FFF2-40B4-BE49-F238E27FC236}">
                    <a16:creationId xmlns:a16="http://schemas.microsoft.com/office/drawing/2014/main" id="{47EF0C8E-C99E-4B47-8EB6-87DDA65B6303}"/>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11">
                <a:extLst>
                  <a:ext uri="{FF2B5EF4-FFF2-40B4-BE49-F238E27FC236}">
                    <a16:creationId xmlns:a16="http://schemas.microsoft.com/office/drawing/2014/main" id="{22C69D2B-BFBD-442D-8D60-0C6149B56B5F}"/>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E0DAA213-5749-47C4-9365-D39C6D71D90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3">
                <a:extLst>
                  <a:ext uri="{FF2B5EF4-FFF2-40B4-BE49-F238E27FC236}">
                    <a16:creationId xmlns:a16="http://schemas.microsoft.com/office/drawing/2014/main" id="{F0B90A33-8734-4F8C-9CC2-009D45D13A7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4">
                <a:extLst>
                  <a:ext uri="{FF2B5EF4-FFF2-40B4-BE49-F238E27FC236}">
                    <a16:creationId xmlns:a16="http://schemas.microsoft.com/office/drawing/2014/main" id="{2812A5A3-1035-4C3E-8545-65E9AF966AB6}"/>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5">
                <a:extLst>
                  <a:ext uri="{FF2B5EF4-FFF2-40B4-BE49-F238E27FC236}">
                    <a16:creationId xmlns:a16="http://schemas.microsoft.com/office/drawing/2014/main" id="{D29318C5-4D0D-4B53-BD6D-9DB9FC0D33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16">
                <a:extLst>
                  <a:ext uri="{FF2B5EF4-FFF2-40B4-BE49-F238E27FC236}">
                    <a16:creationId xmlns:a16="http://schemas.microsoft.com/office/drawing/2014/main" id="{08C2535A-AA12-49EC-B055-8A21914BD9ED}"/>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17">
                <a:extLst>
                  <a:ext uri="{FF2B5EF4-FFF2-40B4-BE49-F238E27FC236}">
                    <a16:creationId xmlns:a16="http://schemas.microsoft.com/office/drawing/2014/main" id="{7510D76F-44B4-4846-8248-05AA584824B6}"/>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18">
                <a:extLst>
                  <a:ext uri="{FF2B5EF4-FFF2-40B4-BE49-F238E27FC236}">
                    <a16:creationId xmlns:a16="http://schemas.microsoft.com/office/drawing/2014/main" id="{429FD7B3-C340-41FB-B318-F17D9D217539}"/>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19">
                <a:extLst>
                  <a:ext uri="{FF2B5EF4-FFF2-40B4-BE49-F238E27FC236}">
                    <a16:creationId xmlns:a16="http://schemas.microsoft.com/office/drawing/2014/main" id="{D2D828CB-C409-4E72-80EA-A2E338525856}"/>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411916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3"/>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65"/>
                                        </p:tgtEl>
                                        <p:attrNameLst>
                                          <p:attrName>ppt_x</p:attrName>
                                          <p:attrName>ppt_y</p:attrName>
                                        </p:attrNameLst>
                                      </p:cBhvr>
                                      <p:rCtr x="0" y="949"/>
                                    </p:animMotion>
                                  </p:childTnLst>
                                </p:cTn>
                              </p:par>
                              <p:par>
                                <p:cTn id="15" presetID="16" presetClass="entr" presetSubtype="37" fill="hold"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500"/>
                                        <p:tgtEl>
                                          <p:spTgt spid="7"/>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par>
                                <p:cTn id="21" presetID="42" presetClass="path" presetSubtype="0" decel="100000" fill="hold" grpId="1" nodeType="withEffect">
                                  <p:stCondLst>
                                    <p:cond delay="400"/>
                                  </p:stCondLst>
                                  <p:childTnLst>
                                    <p:animMotion origin="layout" path="M 0 -4.44444E-6 L 0 0.01899 " pathEditMode="relative" rAng="0" ptsTypes="AA">
                                      <p:cBhvr>
                                        <p:cTn id="22" dur="700" spd="-100000" fill="hold"/>
                                        <p:tgtEl>
                                          <p:spTgt spid="74"/>
                                        </p:tgtEl>
                                        <p:attrNameLst>
                                          <p:attrName>ppt_x</p:attrName>
                                          <p:attrName>ppt_y</p:attrName>
                                        </p:attrNameLst>
                                      </p:cBhvr>
                                      <p:rCtr x="0" y="949"/>
                                    </p:animMotion>
                                  </p:childTnLst>
                                </p:cTn>
                              </p:par>
                              <p:par>
                                <p:cTn id="23" presetID="10" presetClass="entr" presetSubtype="0" fill="hold"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nodeType="withEffect">
                                  <p:stCondLst>
                                    <p:cond delay="200"/>
                                  </p:stCondLst>
                                  <p:childTnLst>
                                    <p:animMotion origin="layout" path="M 0 4.07407E-6 L 0 0.01898 " pathEditMode="relative" rAng="0" ptsTypes="AA">
                                      <p:cBhvr>
                                        <p:cTn id="27"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5" grpId="0"/>
      <p:bldP spid="65" grpId="1"/>
      <p:bldP spid="74" grpId="0"/>
      <p:bldP spid="7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A69914-2832-4B93-8515-24A2879E8393}"/>
              </a:ext>
            </a:extLst>
          </p:cNvPr>
          <p:cNvSpPr/>
          <p:nvPr/>
        </p:nvSpPr>
        <p:spPr bwMode="auto">
          <a:xfrm>
            <a:off x="587375" y="1436605"/>
            <a:ext cx="11017250" cy="2997415"/>
          </a:xfrm>
          <a:prstGeom prst="rect">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6120AA40-DCA6-451A-9AF5-DFEF94A7A04F}"/>
              </a:ext>
            </a:extLst>
          </p:cNvPr>
          <p:cNvSpPr/>
          <p:nvPr/>
        </p:nvSpPr>
        <p:spPr bwMode="auto">
          <a:xfrm>
            <a:off x="5390866" y="1361543"/>
            <a:ext cx="1657789" cy="1964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9E397804-6128-4954-AE68-7F3B5FF87729}"/>
              </a:ext>
            </a:extLst>
          </p:cNvPr>
          <p:cNvSpPr txBox="1"/>
          <p:nvPr/>
        </p:nvSpPr>
        <p:spPr>
          <a:xfrm>
            <a:off x="2068944" y="4304581"/>
            <a:ext cx="8054112" cy="246221"/>
          </a:xfrm>
          <a:prstGeom prst="rect">
            <a:avLst/>
          </a:prstGeom>
          <a:solidFill>
            <a:schemeClr val="bg1"/>
          </a:solidFill>
        </p:spPr>
        <p:txBody>
          <a:bodyPr wrap="squar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Management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Security + Identity</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App  + Data Services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a:ea typeface="+mn-ea"/>
                <a:cs typeface="+mn-cs"/>
              </a:rPr>
              <a:t>|</a:t>
            </a:r>
            <a:r>
              <a:rPr kumimoji="0" lang="en-US" sz="1600" b="0" i="0" u="none" strike="noStrike" kern="1200" cap="none" spc="0" normalizeH="0" baseline="0" noProof="0">
                <a:ln>
                  <a:noFill/>
                </a:ln>
                <a:gradFill>
                  <a:gsLst>
                    <a:gs pos="2917">
                      <a:srgbClr val="D9D9D9"/>
                    </a:gs>
                    <a:gs pos="100000">
                      <a:srgbClr val="D9D9D9"/>
                    </a:gs>
                  </a:gsLst>
                  <a:lin ang="54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Dev Tools + DevOps</a:t>
            </a:r>
          </a:p>
        </p:txBody>
      </p:sp>
      <p:grpSp>
        <p:nvGrpSpPr>
          <p:cNvPr id="8" name="Group 7">
            <a:extLst>
              <a:ext uri="{FF2B5EF4-FFF2-40B4-BE49-F238E27FC236}">
                <a16:creationId xmlns:a16="http://schemas.microsoft.com/office/drawing/2014/main" id="{E69A84E1-6528-49ED-BF70-490F48B410F0}"/>
              </a:ext>
            </a:extLst>
          </p:cNvPr>
          <p:cNvGrpSpPr/>
          <p:nvPr/>
        </p:nvGrpSpPr>
        <p:grpSpPr>
          <a:xfrm>
            <a:off x="7883920" y="2028801"/>
            <a:ext cx="3462184" cy="2119588"/>
            <a:chOff x="7883920" y="3193576"/>
            <a:chExt cx="3462184" cy="2119588"/>
          </a:xfrm>
        </p:grpSpPr>
        <p:sp>
          <p:nvSpPr>
            <p:cNvPr id="54" name="Rectangle 53">
              <a:extLst>
                <a:ext uri="{FF2B5EF4-FFF2-40B4-BE49-F238E27FC236}">
                  <a16:creationId xmlns:a16="http://schemas.microsoft.com/office/drawing/2014/main" id="{51C5E5E3-BEE9-4E6B-B43B-F598AD4EFC60}"/>
                </a:ext>
              </a:extLst>
            </p:cNvPr>
            <p:cNvSpPr/>
            <p:nvPr/>
          </p:nvSpPr>
          <p:spPr bwMode="auto">
            <a:xfrm>
              <a:off x="7883920"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399D5D56-0E6F-429D-87E4-5848D35D16BF}"/>
                </a:ext>
              </a:extLst>
            </p:cNvPr>
            <p:cNvSpPr txBox="1"/>
            <p:nvPr/>
          </p:nvSpPr>
          <p:spPr>
            <a:xfrm>
              <a:off x="9058555" y="3487593"/>
              <a:ext cx="1112915" cy="255873"/>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IoT</a:t>
              </a:r>
            </a:p>
          </p:txBody>
        </p:sp>
        <p:grpSp>
          <p:nvGrpSpPr>
            <p:cNvPr id="59" name="Group 58">
              <a:extLst>
                <a:ext uri="{FF2B5EF4-FFF2-40B4-BE49-F238E27FC236}">
                  <a16:creationId xmlns:a16="http://schemas.microsoft.com/office/drawing/2014/main" id="{1E9A5BA8-FF19-4508-8EF5-2D0EAA38C34D}"/>
                </a:ext>
              </a:extLst>
            </p:cNvPr>
            <p:cNvGrpSpPr/>
            <p:nvPr/>
          </p:nvGrpSpPr>
          <p:grpSpPr>
            <a:xfrm>
              <a:off x="8410005" y="4274058"/>
              <a:ext cx="2410015" cy="510546"/>
              <a:chOff x="8366269" y="4641175"/>
              <a:chExt cx="2319103" cy="491287"/>
            </a:xfrm>
          </p:grpSpPr>
          <p:pic>
            <p:nvPicPr>
              <p:cNvPr id="60" name="Graphic 59">
                <a:extLst>
                  <a:ext uri="{FF2B5EF4-FFF2-40B4-BE49-F238E27FC236}">
                    <a16:creationId xmlns:a16="http://schemas.microsoft.com/office/drawing/2014/main" id="{2DB8DAB2-B912-424F-BEB9-27ED29DCD5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9395" y="4656862"/>
                <a:ext cx="459913" cy="459911"/>
              </a:xfrm>
              <a:prstGeom prst="rect">
                <a:avLst/>
              </a:prstGeom>
            </p:spPr>
          </p:pic>
          <p:pic>
            <p:nvPicPr>
              <p:cNvPr id="61" name="Graphic 60">
                <a:extLst>
                  <a:ext uri="{FF2B5EF4-FFF2-40B4-BE49-F238E27FC236}">
                    <a16:creationId xmlns:a16="http://schemas.microsoft.com/office/drawing/2014/main" id="{424080E0-D010-4BA4-B408-88148818AE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94085" y="4641175"/>
                <a:ext cx="491287" cy="491287"/>
              </a:xfrm>
              <a:prstGeom prst="rect">
                <a:avLst/>
              </a:prstGeom>
            </p:spPr>
          </p:pic>
          <p:pic>
            <p:nvPicPr>
              <p:cNvPr id="62" name="Graphic 61">
                <a:extLst>
                  <a:ext uri="{FF2B5EF4-FFF2-40B4-BE49-F238E27FC236}">
                    <a16:creationId xmlns:a16="http://schemas.microsoft.com/office/drawing/2014/main" id="{D169D50F-C9F6-45BB-80AA-C73A39EC9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6269" y="4647645"/>
                <a:ext cx="478348" cy="478348"/>
              </a:xfrm>
              <a:prstGeom prst="rect">
                <a:avLst/>
              </a:prstGeom>
            </p:spPr>
          </p:pic>
        </p:grpSp>
        <p:sp>
          <p:nvSpPr>
            <p:cNvPr id="29" name="Rectangle 28">
              <a:extLst>
                <a:ext uri="{FF2B5EF4-FFF2-40B4-BE49-F238E27FC236}">
                  <a16:creationId xmlns:a16="http://schemas.microsoft.com/office/drawing/2014/main" id="{11CC164C-D21B-42EB-B073-1349DF5AD3EB}"/>
                </a:ext>
              </a:extLst>
            </p:cNvPr>
            <p:cNvSpPr/>
            <p:nvPr/>
          </p:nvSpPr>
          <p:spPr>
            <a:xfrm>
              <a:off x="8937401" y="3751342"/>
              <a:ext cx="1354663"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edge device</a:t>
              </a:r>
            </a:p>
          </p:txBody>
        </p:sp>
      </p:grpSp>
      <p:grpSp>
        <p:nvGrpSpPr>
          <p:cNvPr id="5" name="Group 4">
            <a:extLst>
              <a:ext uri="{FF2B5EF4-FFF2-40B4-BE49-F238E27FC236}">
                <a16:creationId xmlns:a16="http://schemas.microsoft.com/office/drawing/2014/main" id="{C35F261B-2FFD-4FE5-BD4C-997FEF13F1BA}"/>
              </a:ext>
            </a:extLst>
          </p:cNvPr>
          <p:cNvGrpSpPr/>
          <p:nvPr/>
        </p:nvGrpSpPr>
        <p:grpSpPr>
          <a:xfrm>
            <a:off x="4364908" y="2028801"/>
            <a:ext cx="3462184" cy="2119588"/>
            <a:chOff x="4364908" y="3193576"/>
            <a:chExt cx="3462184" cy="2119588"/>
          </a:xfrm>
        </p:grpSpPr>
        <p:sp>
          <p:nvSpPr>
            <p:cNvPr id="53" name="Rectangle 52">
              <a:extLst>
                <a:ext uri="{FF2B5EF4-FFF2-40B4-BE49-F238E27FC236}">
                  <a16:creationId xmlns:a16="http://schemas.microsoft.com/office/drawing/2014/main" id="{DC064227-35BD-48AC-9978-59D190E85373}"/>
                </a:ext>
              </a:extLst>
            </p:cNvPr>
            <p:cNvSpPr/>
            <p:nvPr/>
          </p:nvSpPr>
          <p:spPr bwMode="auto">
            <a:xfrm>
              <a:off x="4364908"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0000"/>
                </a:solidFill>
                <a:effectLst/>
                <a:uLnTx/>
                <a:uFillTx/>
                <a:latin typeface="Segoe UI"/>
                <a:ea typeface="+mn-ea"/>
                <a:cs typeface="Segoe UI" pitchFamily="34" charset="0"/>
              </a:endParaRPr>
            </a:p>
          </p:txBody>
        </p:sp>
        <p:sp>
          <p:nvSpPr>
            <p:cNvPr id="57" name="TextBox 56">
              <a:extLst>
                <a:ext uri="{FF2B5EF4-FFF2-40B4-BE49-F238E27FC236}">
                  <a16:creationId xmlns:a16="http://schemas.microsoft.com/office/drawing/2014/main" id="{174EAF36-C284-4397-BFA0-2FF8D3413FB1}"/>
                </a:ext>
              </a:extLst>
            </p:cNvPr>
            <p:cNvSpPr txBox="1"/>
            <p:nvPr/>
          </p:nvSpPr>
          <p:spPr>
            <a:xfrm>
              <a:off x="5554217" y="3497245"/>
              <a:ext cx="1083566" cy="246221"/>
            </a:xfrm>
            <a:prstGeom prst="rect">
              <a:avLst/>
            </a:prstGeom>
            <a:noFill/>
          </p:spPr>
          <p:txBody>
            <a:bodyPr wrap="none" lIns="91440" tIns="0" rIns="9144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Segoe UI Semibold"/>
                </a:rPr>
                <a:t>Azure Arc</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839F950-18EC-4515-99E2-C64D166D29DE}"/>
                </a:ext>
              </a:extLst>
            </p:cNvPr>
            <p:cNvSpPr/>
            <p:nvPr/>
          </p:nvSpPr>
          <p:spPr>
            <a:xfrm>
              <a:off x="5146531" y="3751342"/>
              <a:ext cx="1928478"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Any datacenter, any cloud</a:t>
              </a:r>
            </a:p>
          </p:txBody>
        </p:sp>
        <p:grpSp>
          <p:nvGrpSpPr>
            <p:cNvPr id="9" name="Group 8">
              <a:extLst>
                <a:ext uri="{FF2B5EF4-FFF2-40B4-BE49-F238E27FC236}">
                  <a16:creationId xmlns:a16="http://schemas.microsoft.com/office/drawing/2014/main" id="{99687370-2D6E-468A-8CD3-1B405A04FA62}"/>
                </a:ext>
              </a:extLst>
            </p:cNvPr>
            <p:cNvGrpSpPr/>
            <p:nvPr/>
          </p:nvGrpSpPr>
          <p:grpSpPr>
            <a:xfrm>
              <a:off x="4655038" y="4284149"/>
              <a:ext cx="2881925" cy="489336"/>
              <a:chOff x="4655038" y="4318269"/>
              <a:chExt cx="2881925" cy="489336"/>
            </a:xfrm>
          </p:grpSpPr>
          <p:pic>
            <p:nvPicPr>
              <p:cNvPr id="63" name="Graphic 62">
                <a:extLst>
                  <a:ext uri="{FF2B5EF4-FFF2-40B4-BE49-F238E27FC236}">
                    <a16:creationId xmlns:a16="http://schemas.microsoft.com/office/drawing/2014/main" id="{D722B555-41A8-430A-B8C6-F8961EBC042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55038" y="4349471"/>
                <a:ext cx="427959" cy="427958"/>
              </a:xfrm>
              <a:prstGeom prst="rect">
                <a:avLst/>
              </a:prstGeom>
            </p:spPr>
          </p:pic>
          <p:pic>
            <p:nvPicPr>
              <p:cNvPr id="64" name="Graphic 32">
                <a:extLst>
                  <a:ext uri="{FF2B5EF4-FFF2-40B4-BE49-F238E27FC236}">
                    <a16:creationId xmlns:a16="http://schemas.microsoft.com/office/drawing/2014/main" id="{BF9C2545-3070-43E4-91C6-383905D4A04B}"/>
                  </a:ext>
                </a:extLst>
              </p:cNvPr>
              <p:cNvPicPr>
                <a:picLocks noChangeAspect="1"/>
              </p:cNvPicPr>
              <p:nvPr/>
            </p:nvPicPr>
            <p:blipFill>
              <a:blip r:embed="rId11"/>
              <a:srcRect/>
              <a:stretch/>
            </p:blipFill>
            <p:spPr>
              <a:xfrm>
                <a:off x="6222487" y="4319297"/>
                <a:ext cx="488308" cy="488308"/>
              </a:xfrm>
              <a:prstGeom prst="rect">
                <a:avLst/>
              </a:prstGeom>
            </p:spPr>
          </p:pic>
          <p:pic>
            <p:nvPicPr>
              <p:cNvPr id="65" name="Graphic 64">
                <a:extLst>
                  <a:ext uri="{FF2B5EF4-FFF2-40B4-BE49-F238E27FC236}">
                    <a16:creationId xmlns:a16="http://schemas.microsoft.com/office/drawing/2014/main" id="{B8864437-8F8A-4B1D-B3FB-0D1CC1A304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048655" y="4319297"/>
                <a:ext cx="488308" cy="488308"/>
              </a:xfrm>
              <a:prstGeom prst="rect">
                <a:avLst/>
              </a:prstGeom>
            </p:spPr>
          </p:pic>
          <p:pic>
            <p:nvPicPr>
              <p:cNvPr id="48" name="Kubernetes" descr="Kubernetes">
                <a:extLst>
                  <a:ext uri="{FF2B5EF4-FFF2-40B4-BE49-F238E27FC236}">
                    <a16:creationId xmlns:a16="http://schemas.microsoft.com/office/drawing/2014/main" id="{EC1F850F-D0E6-4D4D-85D5-4CD83435B99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7077" y="4318269"/>
                <a:ext cx="457550" cy="457550"/>
              </a:xfrm>
              <a:prstGeom prst="rect">
                <a:avLst/>
              </a:prstGeom>
            </p:spPr>
          </p:pic>
        </p:grpSp>
      </p:grpSp>
      <p:grpSp>
        <p:nvGrpSpPr>
          <p:cNvPr id="4" name="Group 3">
            <a:extLst>
              <a:ext uri="{FF2B5EF4-FFF2-40B4-BE49-F238E27FC236}">
                <a16:creationId xmlns:a16="http://schemas.microsoft.com/office/drawing/2014/main" id="{534D41AA-3107-490A-A939-773289B7FF9B}"/>
              </a:ext>
            </a:extLst>
          </p:cNvPr>
          <p:cNvGrpSpPr/>
          <p:nvPr/>
        </p:nvGrpSpPr>
        <p:grpSpPr>
          <a:xfrm>
            <a:off x="845896" y="2028801"/>
            <a:ext cx="3462184" cy="2119588"/>
            <a:chOff x="845896" y="3193576"/>
            <a:chExt cx="3462184" cy="2119588"/>
          </a:xfrm>
        </p:grpSpPr>
        <p:sp>
          <p:nvSpPr>
            <p:cNvPr id="52" name="Rectangle 51">
              <a:extLst>
                <a:ext uri="{FF2B5EF4-FFF2-40B4-BE49-F238E27FC236}">
                  <a16:creationId xmlns:a16="http://schemas.microsoft.com/office/drawing/2014/main" id="{B70EF1F3-F8F1-4C15-A4C6-9B186D410DA9}"/>
                </a:ext>
              </a:extLst>
            </p:cNvPr>
            <p:cNvSpPr/>
            <p:nvPr/>
          </p:nvSpPr>
          <p:spPr bwMode="auto">
            <a:xfrm>
              <a:off x="845896" y="3193576"/>
              <a:ext cx="3462184" cy="211958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7AC62082-46CD-48B4-97E1-040DD006DCC7}"/>
                </a:ext>
              </a:extLst>
            </p:cNvPr>
            <p:cNvSpPr/>
            <p:nvPr/>
          </p:nvSpPr>
          <p:spPr>
            <a:xfrm>
              <a:off x="1820550" y="3751342"/>
              <a:ext cx="1525778" cy="28785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Integrated systems</a:t>
              </a:r>
            </a:p>
          </p:txBody>
        </p:sp>
        <p:sp>
          <p:nvSpPr>
            <p:cNvPr id="31" name="TextBox 30">
              <a:extLst>
                <a:ext uri="{FF2B5EF4-FFF2-40B4-BE49-F238E27FC236}">
                  <a16:creationId xmlns:a16="http://schemas.microsoft.com/office/drawing/2014/main" id="{841BEBF1-44A4-428A-842D-45B4967C3926}"/>
                </a:ext>
              </a:extLst>
            </p:cNvPr>
            <p:cNvSpPr txBox="1"/>
            <p:nvPr/>
          </p:nvSpPr>
          <p:spPr>
            <a:xfrm>
              <a:off x="1943481" y="3497245"/>
              <a:ext cx="1267014"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Stack</a:t>
              </a:r>
            </a:p>
          </p:txBody>
        </p:sp>
        <p:grpSp>
          <p:nvGrpSpPr>
            <p:cNvPr id="49" name="Group 48">
              <a:extLst>
                <a:ext uri="{FF2B5EF4-FFF2-40B4-BE49-F238E27FC236}">
                  <a16:creationId xmlns:a16="http://schemas.microsoft.com/office/drawing/2014/main" id="{1F08B200-E0E9-494A-9F85-8AF66B5654EB}"/>
                </a:ext>
              </a:extLst>
            </p:cNvPr>
            <p:cNvGrpSpPr/>
            <p:nvPr/>
          </p:nvGrpSpPr>
          <p:grpSpPr>
            <a:xfrm>
              <a:off x="1540180" y="4204948"/>
              <a:ext cx="2073617" cy="487401"/>
              <a:chOff x="3206776" y="4278461"/>
              <a:chExt cx="2073617" cy="487401"/>
            </a:xfrm>
          </p:grpSpPr>
          <p:grpSp>
            <p:nvGrpSpPr>
              <p:cNvPr id="56" name="Group 55">
                <a:extLst>
                  <a:ext uri="{FF2B5EF4-FFF2-40B4-BE49-F238E27FC236}">
                    <a16:creationId xmlns:a16="http://schemas.microsoft.com/office/drawing/2014/main" id="{539CE6A2-C8C4-462A-B399-C208532AE581}"/>
                  </a:ext>
                </a:extLst>
              </p:cNvPr>
              <p:cNvGrpSpPr/>
              <p:nvPr/>
            </p:nvGrpSpPr>
            <p:grpSpPr>
              <a:xfrm>
                <a:off x="4002943" y="4278461"/>
                <a:ext cx="489987" cy="456626"/>
                <a:chOff x="2359869" y="4076771"/>
                <a:chExt cx="730945" cy="681176"/>
              </a:xfrm>
            </p:grpSpPr>
            <p:grpSp>
              <p:nvGrpSpPr>
                <p:cNvPr id="68" name="Group 67">
                  <a:extLst>
                    <a:ext uri="{FF2B5EF4-FFF2-40B4-BE49-F238E27FC236}">
                      <a16:creationId xmlns:a16="http://schemas.microsoft.com/office/drawing/2014/main" id="{D6525EB9-A36E-472E-837E-6BE8D57FC685}"/>
                    </a:ext>
                  </a:extLst>
                </p:cNvPr>
                <p:cNvGrpSpPr/>
                <p:nvPr/>
              </p:nvGrpSpPr>
              <p:grpSpPr>
                <a:xfrm>
                  <a:off x="2752518" y="4462681"/>
                  <a:ext cx="338296" cy="295266"/>
                  <a:chOff x="-1057937" y="4114455"/>
                  <a:chExt cx="338296" cy="295266"/>
                </a:xfrm>
              </p:grpSpPr>
              <p:grpSp>
                <p:nvGrpSpPr>
                  <p:cNvPr id="71" name="Group 70">
                    <a:extLst>
                      <a:ext uri="{FF2B5EF4-FFF2-40B4-BE49-F238E27FC236}">
                        <a16:creationId xmlns:a16="http://schemas.microsoft.com/office/drawing/2014/main" id="{78A4D977-17BC-4017-8629-E200F8B7F196}"/>
                      </a:ext>
                    </a:extLst>
                  </p:cNvPr>
                  <p:cNvGrpSpPr/>
                  <p:nvPr/>
                </p:nvGrpSpPr>
                <p:grpSpPr>
                  <a:xfrm>
                    <a:off x="-1057937" y="4321624"/>
                    <a:ext cx="338296" cy="88097"/>
                    <a:chOff x="-1057937" y="4321624"/>
                    <a:chExt cx="338296" cy="88097"/>
                  </a:xfrm>
                </p:grpSpPr>
                <p:sp>
                  <p:nvSpPr>
                    <p:cNvPr id="79" name="Freeform: Shape 78">
                      <a:extLst>
                        <a:ext uri="{FF2B5EF4-FFF2-40B4-BE49-F238E27FC236}">
                          <a16:creationId xmlns:a16="http://schemas.microsoft.com/office/drawing/2014/main" id="{9D65E87E-6E98-430A-B562-2F00249D9289}"/>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2F9506-D069-44C5-B9C1-B0B12D149455}"/>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9D8B924-40B0-4B80-BCBB-A9638C5084F3}"/>
                      </a:ext>
                    </a:extLst>
                  </p:cNvPr>
                  <p:cNvGrpSpPr/>
                  <p:nvPr/>
                </p:nvGrpSpPr>
                <p:grpSpPr>
                  <a:xfrm>
                    <a:off x="-1057937" y="4218040"/>
                    <a:ext cx="338296" cy="88097"/>
                    <a:chOff x="-1057937" y="4321624"/>
                    <a:chExt cx="338296" cy="88097"/>
                  </a:xfrm>
                </p:grpSpPr>
                <p:sp>
                  <p:nvSpPr>
                    <p:cNvPr id="77" name="Freeform: Shape 76">
                      <a:extLst>
                        <a:ext uri="{FF2B5EF4-FFF2-40B4-BE49-F238E27FC236}">
                          <a16:creationId xmlns:a16="http://schemas.microsoft.com/office/drawing/2014/main" id="{2DD49A64-9263-4846-911E-14C7B3AEBEDA}"/>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68A1B04-B084-46A6-9E75-EB35A85316AB}"/>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5119AD5-7B15-48B4-B014-4A0D2A6FF4BA}"/>
                      </a:ext>
                    </a:extLst>
                  </p:cNvPr>
                  <p:cNvGrpSpPr/>
                  <p:nvPr/>
                </p:nvGrpSpPr>
                <p:grpSpPr>
                  <a:xfrm>
                    <a:off x="-1057937" y="4114455"/>
                    <a:ext cx="338296" cy="88097"/>
                    <a:chOff x="-1057937" y="4321624"/>
                    <a:chExt cx="338296" cy="88097"/>
                  </a:xfrm>
                </p:grpSpPr>
                <p:sp>
                  <p:nvSpPr>
                    <p:cNvPr id="75" name="Freeform: Shape 74">
                      <a:extLst>
                        <a:ext uri="{FF2B5EF4-FFF2-40B4-BE49-F238E27FC236}">
                          <a16:creationId xmlns:a16="http://schemas.microsoft.com/office/drawing/2014/main" id="{70E4A677-EED7-495D-9199-96E1B1816141}"/>
                        </a:ext>
                      </a:extLst>
                    </p:cNvPr>
                    <p:cNvSpPr/>
                    <p:nvPr/>
                  </p:nvSpPr>
                  <p:spPr>
                    <a:xfrm>
                      <a:off x="-1057937" y="4321624"/>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4379FBA-1558-4251-881A-2DB9EFE38CF9}"/>
                        </a:ext>
                      </a:extLst>
                    </p:cNvPr>
                    <p:cNvSpPr/>
                    <p:nvPr/>
                  </p:nvSpPr>
                  <p:spPr>
                    <a:xfrm>
                      <a:off x="-1021183" y="4347943"/>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69" name="Oval 15">
                  <a:extLst>
                    <a:ext uri="{FF2B5EF4-FFF2-40B4-BE49-F238E27FC236}">
                      <a16:creationId xmlns:a16="http://schemas.microsoft.com/office/drawing/2014/main" id="{10A82E2D-0CAC-4EB6-BB58-BE2BD5DF805A}"/>
                    </a:ext>
                  </a:extLst>
                </p:cNvPr>
                <p:cNvSpPr/>
                <p:nvPr/>
              </p:nvSpPr>
              <p:spPr bwMode="auto">
                <a:xfrm>
                  <a:off x="2577306" y="4327309"/>
                  <a:ext cx="175143" cy="175143"/>
                </a:xfrm>
                <a:custGeom>
                  <a:avLst/>
                  <a:gdLst>
                    <a:gd name="connsiteX0" fmla="*/ 0 w 259556"/>
                    <a:gd name="connsiteY0" fmla="*/ 129778 h 259556"/>
                    <a:gd name="connsiteX1" fmla="*/ 129778 w 259556"/>
                    <a:gd name="connsiteY1" fmla="*/ 0 h 259556"/>
                    <a:gd name="connsiteX2" fmla="*/ 259556 w 259556"/>
                    <a:gd name="connsiteY2" fmla="*/ 129778 h 259556"/>
                    <a:gd name="connsiteX3" fmla="*/ 129778 w 259556"/>
                    <a:gd name="connsiteY3" fmla="*/ 259556 h 259556"/>
                    <a:gd name="connsiteX4" fmla="*/ 0 w 259556"/>
                    <a:gd name="connsiteY4" fmla="*/ 129778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365232"/>
                    <a:gd name="connsiteY0" fmla="*/ 129778 h 259556"/>
                    <a:gd name="connsiteX1" fmla="*/ 129778 w 365232"/>
                    <a:gd name="connsiteY1" fmla="*/ 259556 h 259556"/>
                    <a:gd name="connsiteX2" fmla="*/ 0 w 365232"/>
                    <a:gd name="connsiteY2" fmla="*/ 129778 h 259556"/>
                    <a:gd name="connsiteX3" fmla="*/ 129778 w 365232"/>
                    <a:gd name="connsiteY3" fmla="*/ 0 h 259556"/>
                    <a:gd name="connsiteX4" fmla="*/ 350996 w 365232"/>
                    <a:gd name="connsiteY4" fmla="*/ 221218 h 259556"/>
                    <a:gd name="connsiteX5" fmla="*/ 342900 w 365232"/>
                    <a:gd name="connsiteY5" fmla="*/ 214312 h 259556"/>
                    <a:gd name="connsiteX0" fmla="*/ 259556 w 350996"/>
                    <a:gd name="connsiteY0" fmla="*/ 129778 h 259556"/>
                    <a:gd name="connsiteX1" fmla="*/ 129778 w 350996"/>
                    <a:gd name="connsiteY1" fmla="*/ 259556 h 259556"/>
                    <a:gd name="connsiteX2" fmla="*/ 0 w 350996"/>
                    <a:gd name="connsiteY2" fmla="*/ 129778 h 259556"/>
                    <a:gd name="connsiteX3" fmla="*/ 129778 w 350996"/>
                    <a:gd name="connsiteY3" fmla="*/ 0 h 259556"/>
                    <a:gd name="connsiteX4" fmla="*/ 350996 w 350996"/>
                    <a:gd name="connsiteY4" fmla="*/ 221218 h 259556"/>
                    <a:gd name="connsiteX0" fmla="*/ 259556 w 259556"/>
                    <a:gd name="connsiteY0" fmla="*/ 129778 h 259556"/>
                    <a:gd name="connsiteX1" fmla="*/ 129778 w 259556"/>
                    <a:gd name="connsiteY1" fmla="*/ 259556 h 259556"/>
                    <a:gd name="connsiteX2" fmla="*/ 0 w 259556"/>
                    <a:gd name="connsiteY2" fmla="*/ 129778 h 259556"/>
                    <a:gd name="connsiteX3" fmla="*/ 129778 w 259556"/>
                    <a:gd name="connsiteY3" fmla="*/ 0 h 259556"/>
                    <a:gd name="connsiteX0" fmla="*/ 129778 w 129778"/>
                    <a:gd name="connsiteY0" fmla="*/ 259556 h 259556"/>
                    <a:gd name="connsiteX1" fmla="*/ 0 w 129778"/>
                    <a:gd name="connsiteY1" fmla="*/ 129778 h 259556"/>
                    <a:gd name="connsiteX2" fmla="*/ 129778 w 129778"/>
                    <a:gd name="connsiteY2" fmla="*/ 0 h 259556"/>
                    <a:gd name="connsiteX0" fmla="*/ 129778 w 129778"/>
                    <a:gd name="connsiteY0" fmla="*/ 129778 h 129778"/>
                    <a:gd name="connsiteX1" fmla="*/ 0 w 129778"/>
                    <a:gd name="connsiteY1" fmla="*/ 0 h 129778"/>
                  </a:gdLst>
                  <a:ahLst/>
                  <a:cxnLst>
                    <a:cxn ang="0">
                      <a:pos x="connsiteX0" y="connsiteY0"/>
                    </a:cxn>
                    <a:cxn ang="0">
                      <a:pos x="connsiteX1" y="connsiteY1"/>
                    </a:cxn>
                  </a:cxnLst>
                  <a:rect l="l" t="t" r="r" b="b"/>
                  <a:pathLst>
                    <a:path w="129778" h="129778">
                      <a:moveTo>
                        <a:pt x="129778" y="129778"/>
                      </a:moveTo>
                      <a:cubicBezTo>
                        <a:pt x="58104" y="129778"/>
                        <a:pt x="0" y="71674"/>
                        <a:pt x="0" y="0"/>
                      </a:cubicBezTo>
                    </a:path>
                  </a:pathLst>
                </a:custGeom>
                <a:noFill/>
                <a:ln>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DA889F64-F6FD-425A-B675-32E635CF7583}"/>
                    </a:ext>
                  </a:extLst>
                </p:cNvPr>
                <p:cNvSpPr/>
                <p:nvPr/>
              </p:nvSpPr>
              <p:spPr>
                <a:xfrm>
                  <a:off x="2359869" y="4076771"/>
                  <a:ext cx="427088" cy="302735"/>
                </a:xfrm>
                <a:custGeom>
                  <a:avLst/>
                  <a:gdLst>
                    <a:gd name="connsiteX0" fmla="*/ 427089 w 427088"/>
                    <a:gd name="connsiteY0" fmla="*/ 207892 h 302734"/>
                    <a:gd name="connsiteX1" fmla="*/ 343754 w 427088"/>
                    <a:gd name="connsiteY1" fmla="*/ 115665 h 302734"/>
                    <a:gd name="connsiteX2" fmla="*/ 219261 w 427088"/>
                    <a:gd name="connsiteY2" fmla="*/ 65 h 302734"/>
                    <a:gd name="connsiteX3" fmla="*/ 100103 w 427088"/>
                    <a:gd name="connsiteY3" fmla="*/ 80858 h 302734"/>
                    <a:gd name="connsiteX4" fmla="*/ 0 w 427088"/>
                    <a:gd name="connsiteY4" fmla="*/ 191123 h 302734"/>
                    <a:gd name="connsiteX5" fmla="*/ 120174 w 427088"/>
                    <a:gd name="connsiteY5" fmla="*/ 302659 h 302734"/>
                    <a:gd name="connsiteX6" fmla="*/ 130845 w 427088"/>
                    <a:gd name="connsiteY6" fmla="*/ 302659 h 302734"/>
                    <a:gd name="connsiteX7" fmla="*/ 325462 w 427088"/>
                    <a:gd name="connsiteY7" fmla="*/ 302659 h 302734"/>
                    <a:gd name="connsiteX8" fmla="*/ 330797 w 427088"/>
                    <a:gd name="connsiteY8" fmla="*/ 302659 h 302734"/>
                    <a:gd name="connsiteX9" fmla="*/ 427089 w 427088"/>
                    <a:gd name="connsiteY9" fmla="*/ 207892 h 30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88" h="302734">
                      <a:moveTo>
                        <a:pt x="427089" y="207892"/>
                      </a:moveTo>
                      <a:cubicBezTo>
                        <a:pt x="425737" y="160852"/>
                        <a:pt x="390417" y="121762"/>
                        <a:pt x="343754" y="115665"/>
                      </a:cubicBezTo>
                      <a:cubicBezTo>
                        <a:pt x="341000" y="49502"/>
                        <a:pt x="285446" y="-2084"/>
                        <a:pt x="219261" y="65"/>
                      </a:cubicBezTo>
                      <a:cubicBezTo>
                        <a:pt x="166395" y="-1106"/>
                        <a:pt x="118581" y="31313"/>
                        <a:pt x="100103" y="80858"/>
                      </a:cubicBezTo>
                      <a:cubicBezTo>
                        <a:pt x="43983" y="87656"/>
                        <a:pt x="1356" y="134610"/>
                        <a:pt x="0" y="191123"/>
                      </a:cubicBezTo>
                      <a:cubicBezTo>
                        <a:pt x="2479" y="255064"/>
                        <a:pt x="56225" y="304948"/>
                        <a:pt x="120174" y="302659"/>
                      </a:cubicBezTo>
                      <a:lnTo>
                        <a:pt x="130845" y="302659"/>
                      </a:lnTo>
                      <a:lnTo>
                        <a:pt x="325462" y="302659"/>
                      </a:lnTo>
                      <a:lnTo>
                        <a:pt x="330797" y="302659"/>
                      </a:lnTo>
                      <a:cubicBezTo>
                        <a:pt x="383277" y="302395"/>
                        <a:pt x="425989" y="260359"/>
                        <a:pt x="427089" y="207892"/>
                      </a:cubicBezTo>
                      <a:close/>
                    </a:path>
                  </a:pathLst>
                </a:custGeom>
                <a:gradFill flip="none" rotWithShape="1">
                  <a:gsLst>
                    <a:gs pos="0">
                      <a:srgbClr val="549CEC"/>
                    </a:gs>
                    <a:gs pos="100000">
                      <a:srgbClr val="2287DE"/>
                    </a:gs>
                  </a:gsLst>
                  <a:lin ang="54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6" name="Graphic 65">
                <a:extLst>
                  <a:ext uri="{FF2B5EF4-FFF2-40B4-BE49-F238E27FC236}">
                    <a16:creationId xmlns:a16="http://schemas.microsoft.com/office/drawing/2014/main" id="{151A74E3-4537-46BD-9807-C8C0A4A20C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06776" y="4291202"/>
                <a:ext cx="474662" cy="474660"/>
              </a:xfrm>
              <a:prstGeom prst="rect">
                <a:avLst/>
              </a:prstGeom>
            </p:spPr>
          </p:pic>
          <p:pic>
            <p:nvPicPr>
              <p:cNvPr id="67" name="Graphic 66">
                <a:extLst>
                  <a:ext uri="{FF2B5EF4-FFF2-40B4-BE49-F238E27FC236}">
                    <a16:creationId xmlns:a16="http://schemas.microsoft.com/office/drawing/2014/main" id="{D754AE95-2B9F-4E27-BD90-4AF05E7222F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891587" y="4351547"/>
                <a:ext cx="388806" cy="388806"/>
              </a:xfrm>
              <a:prstGeom prst="rect">
                <a:avLst/>
              </a:prstGeom>
            </p:spPr>
          </p:pic>
        </p:grpSp>
      </p:grpSp>
      <p:sp>
        <p:nvSpPr>
          <p:cNvPr id="42" name="TextBox 41">
            <a:extLst>
              <a:ext uri="{FF2B5EF4-FFF2-40B4-BE49-F238E27FC236}">
                <a16:creationId xmlns:a16="http://schemas.microsoft.com/office/drawing/2014/main" id="{04F08824-C296-4498-BD46-52A7C23A8510}"/>
              </a:ext>
            </a:extLst>
          </p:cNvPr>
          <p:cNvSpPr txBox="1"/>
          <p:nvPr/>
        </p:nvSpPr>
        <p:spPr>
          <a:xfrm>
            <a:off x="573735" y="206025"/>
            <a:ext cx="3287631"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Hybrid</a:t>
            </a:r>
          </a:p>
        </p:txBody>
      </p:sp>
      <p:sp>
        <p:nvSpPr>
          <p:cNvPr id="43" name="TextBox 42">
            <a:extLst>
              <a:ext uri="{FF2B5EF4-FFF2-40B4-BE49-F238E27FC236}">
                <a16:creationId xmlns:a16="http://schemas.microsoft.com/office/drawing/2014/main" id="{43C33C4F-6C28-4428-8339-BAF2070C4CA9}"/>
              </a:ext>
            </a:extLst>
          </p:cNvPr>
          <p:cNvSpPr txBox="1"/>
          <p:nvPr/>
        </p:nvSpPr>
        <p:spPr>
          <a:xfrm>
            <a:off x="649838" y="857015"/>
            <a:ext cx="3632213"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Innovation anywhere with Azure</a:t>
            </a:r>
          </a:p>
        </p:txBody>
      </p:sp>
      <p:sp>
        <p:nvSpPr>
          <p:cNvPr id="82" name="TextBox 81">
            <a:extLst>
              <a:ext uri="{FF2B5EF4-FFF2-40B4-BE49-F238E27FC236}">
                <a16:creationId xmlns:a16="http://schemas.microsoft.com/office/drawing/2014/main" id="{5A33C594-91E3-4461-A4B8-87C2BE6B06B7}"/>
              </a:ext>
            </a:extLst>
          </p:cNvPr>
          <p:cNvSpPr txBox="1"/>
          <p:nvPr/>
        </p:nvSpPr>
        <p:spPr>
          <a:xfrm>
            <a:off x="5351110" y="1340667"/>
            <a:ext cx="1663884" cy="246169"/>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Azure</a:t>
            </a:r>
          </a:p>
        </p:txBody>
      </p:sp>
      <p:grpSp>
        <p:nvGrpSpPr>
          <p:cNvPr id="2" name="Group 1">
            <a:extLst>
              <a:ext uri="{FF2B5EF4-FFF2-40B4-BE49-F238E27FC236}">
                <a16:creationId xmlns:a16="http://schemas.microsoft.com/office/drawing/2014/main" id="{9C58BBD9-4BB2-4F85-A647-A3B31973FD29}"/>
              </a:ext>
            </a:extLst>
          </p:cNvPr>
          <p:cNvGrpSpPr/>
          <p:nvPr/>
        </p:nvGrpSpPr>
        <p:grpSpPr>
          <a:xfrm>
            <a:off x="4947558" y="780988"/>
            <a:ext cx="2100942" cy="1158148"/>
            <a:chOff x="4947558" y="1945763"/>
            <a:chExt cx="2100942" cy="1158148"/>
          </a:xfrm>
        </p:grpSpPr>
        <p:sp>
          <p:nvSpPr>
            <p:cNvPr id="46" name="cloud 4" descr="cloud">
              <a:extLst>
                <a:ext uri="{FF2B5EF4-FFF2-40B4-BE49-F238E27FC236}">
                  <a16:creationId xmlns:a16="http://schemas.microsoft.com/office/drawing/2014/main" id="{6102363A-89A6-4231-B855-109DEC769BB5}"/>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47" name="TextBox 46">
              <a:extLst>
                <a:ext uri="{FF2B5EF4-FFF2-40B4-BE49-F238E27FC236}">
                  <a16:creationId xmlns:a16="http://schemas.microsoft.com/office/drawing/2014/main" id="{1E2148C3-C8F7-46C6-81AC-F85785E5FF9B}"/>
                </a:ext>
              </a:extLst>
            </p:cNvPr>
            <p:cNvSpPr txBox="1"/>
            <p:nvPr/>
          </p:nvSpPr>
          <p:spPr>
            <a:xfrm>
              <a:off x="5263881" y="2501203"/>
              <a:ext cx="1664238"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Microsoft Azure</a:t>
              </a:r>
            </a:p>
          </p:txBody>
        </p:sp>
      </p:grpSp>
      <p:cxnSp>
        <p:nvCxnSpPr>
          <p:cNvPr id="50" name="Straight Connector 6">
            <a:extLst>
              <a:ext uri="{FF2B5EF4-FFF2-40B4-BE49-F238E27FC236}">
                <a16:creationId xmlns:a16="http://schemas.microsoft.com/office/drawing/2014/main" id="{1B9A74B3-48FF-284F-9DEB-4B9ACFCF83B7}"/>
              </a:ext>
            </a:extLst>
          </p:cNvPr>
          <p:cNvCxnSpPr/>
          <p:nvPr/>
        </p:nvCxnSpPr>
        <p:spPr>
          <a:xfrm>
            <a:off x="582168" y="4896440"/>
            <a:ext cx="11049000"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1" name="Group 5">
            <a:extLst>
              <a:ext uri="{FF2B5EF4-FFF2-40B4-BE49-F238E27FC236}">
                <a16:creationId xmlns:a16="http://schemas.microsoft.com/office/drawing/2014/main" id="{D757D13D-8BD2-054F-929B-C11C65CB2218}"/>
              </a:ext>
            </a:extLst>
          </p:cNvPr>
          <p:cNvGrpSpPr/>
          <p:nvPr/>
        </p:nvGrpSpPr>
        <p:grpSpPr>
          <a:xfrm>
            <a:off x="582168" y="5026216"/>
            <a:ext cx="11027664" cy="1684935"/>
            <a:chOff x="584200" y="2533251"/>
            <a:chExt cx="11027664" cy="1684935"/>
          </a:xfrm>
        </p:grpSpPr>
        <p:grpSp>
          <p:nvGrpSpPr>
            <p:cNvPr id="72" name="Graphic 252" descr="manage, cloud-based hardware, security">
              <a:extLst>
                <a:ext uri="{FF2B5EF4-FFF2-40B4-BE49-F238E27FC236}">
                  <a16:creationId xmlns:a16="http://schemas.microsoft.com/office/drawing/2014/main" id="{E5C43E7E-C85E-C04F-B231-1F4AB317D5BE}"/>
                </a:ext>
              </a:extLst>
            </p:cNvPr>
            <p:cNvGrpSpPr/>
            <p:nvPr/>
          </p:nvGrpSpPr>
          <p:grpSpPr>
            <a:xfrm>
              <a:off x="9917779" y="2592834"/>
              <a:ext cx="696088" cy="700790"/>
              <a:chOff x="4477326" y="5668469"/>
              <a:chExt cx="397725" cy="400412"/>
            </a:xfrm>
          </p:grpSpPr>
          <p:sp>
            <p:nvSpPr>
              <p:cNvPr id="127" name="Freeform: Shape 161">
                <a:extLst>
                  <a:ext uri="{FF2B5EF4-FFF2-40B4-BE49-F238E27FC236}">
                    <a16:creationId xmlns:a16="http://schemas.microsoft.com/office/drawing/2014/main" id="{536B8EC6-6518-0748-9A3C-F9D8A23E4315}"/>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Shape 162">
                <a:extLst>
                  <a:ext uri="{FF2B5EF4-FFF2-40B4-BE49-F238E27FC236}">
                    <a16:creationId xmlns:a16="http://schemas.microsoft.com/office/drawing/2014/main" id="{25E5E867-9455-6145-BA14-5F312046BC3F}"/>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63">
                <a:extLst>
                  <a:ext uri="{FF2B5EF4-FFF2-40B4-BE49-F238E27FC236}">
                    <a16:creationId xmlns:a16="http://schemas.microsoft.com/office/drawing/2014/main" id="{0BEB113F-210D-B441-AD10-65EDA8233A19}"/>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64">
                <a:extLst>
                  <a:ext uri="{FF2B5EF4-FFF2-40B4-BE49-F238E27FC236}">
                    <a16:creationId xmlns:a16="http://schemas.microsoft.com/office/drawing/2014/main" id="{000C5C35-808E-7C46-A98F-B6F34F721606}"/>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65">
                <a:extLst>
                  <a:ext uri="{FF2B5EF4-FFF2-40B4-BE49-F238E27FC236}">
                    <a16:creationId xmlns:a16="http://schemas.microsoft.com/office/drawing/2014/main" id="{66EB9B33-0824-E547-88BA-EFE022820EC1}"/>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Shape 166">
                <a:extLst>
                  <a:ext uri="{FF2B5EF4-FFF2-40B4-BE49-F238E27FC236}">
                    <a16:creationId xmlns:a16="http://schemas.microsoft.com/office/drawing/2014/main" id="{258D2BB6-CF98-834C-B644-10008E91581B}"/>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Shape 167">
                <a:extLst>
                  <a:ext uri="{FF2B5EF4-FFF2-40B4-BE49-F238E27FC236}">
                    <a16:creationId xmlns:a16="http://schemas.microsoft.com/office/drawing/2014/main" id="{79778A55-8306-954A-80D3-144CF57B764D}"/>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Shape 168">
                <a:extLst>
                  <a:ext uri="{FF2B5EF4-FFF2-40B4-BE49-F238E27FC236}">
                    <a16:creationId xmlns:a16="http://schemas.microsoft.com/office/drawing/2014/main" id="{07125401-0D1C-AB4B-BAF6-393ACC98F42D}"/>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69">
                <a:extLst>
                  <a:ext uri="{FF2B5EF4-FFF2-40B4-BE49-F238E27FC236}">
                    <a16:creationId xmlns:a16="http://schemas.microsoft.com/office/drawing/2014/main" id="{5037C4CA-8690-2C4B-BD11-885BE278D305}"/>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70">
                <a:extLst>
                  <a:ext uri="{FF2B5EF4-FFF2-40B4-BE49-F238E27FC236}">
                    <a16:creationId xmlns:a16="http://schemas.microsoft.com/office/drawing/2014/main" id="{93C4087A-64D9-FA47-AC9B-ED738A1FA41A}"/>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71">
                <a:extLst>
                  <a:ext uri="{FF2B5EF4-FFF2-40B4-BE49-F238E27FC236}">
                    <a16:creationId xmlns:a16="http://schemas.microsoft.com/office/drawing/2014/main" id="{409B8A06-F5D3-C34C-A0D4-224AAC9DC881}"/>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0EA85036-0CA1-D942-8B03-FA5AA06230E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Implement Azure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security anywhere</a:t>
              </a:r>
            </a:p>
          </p:txBody>
        </p:sp>
        <p:sp>
          <p:nvSpPr>
            <p:cNvPr id="83" name="Rectangle 82">
              <a:extLst>
                <a:ext uri="{FF2B5EF4-FFF2-40B4-BE49-F238E27FC236}">
                  <a16:creationId xmlns:a16="http://schemas.microsoft.com/office/drawing/2014/main" id="{A84CD10F-03D6-184F-81C5-619E11AABF80}"/>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Azure data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services anywhere</a:t>
              </a:r>
            </a:p>
          </p:txBody>
        </p:sp>
        <p:sp>
          <p:nvSpPr>
            <p:cNvPr id="84" name="Rectangle 83">
              <a:extLst>
                <a:ext uri="{FF2B5EF4-FFF2-40B4-BE49-F238E27FC236}">
                  <a16:creationId xmlns:a16="http://schemas.microsoft.com/office/drawing/2014/main" id="{504A4B2A-EAF3-9D4C-A9C3-6C3986E427CB}"/>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Extend Azure management across your environments</a:t>
              </a:r>
            </a:p>
          </p:txBody>
        </p:sp>
        <p:grpSp>
          <p:nvGrpSpPr>
            <p:cNvPr id="85" name="Group 15">
              <a:extLst>
                <a:ext uri="{FF2B5EF4-FFF2-40B4-BE49-F238E27FC236}">
                  <a16:creationId xmlns:a16="http://schemas.microsoft.com/office/drawing/2014/main" id="{E9B52414-D07B-FB44-9671-79EF87B5367F}"/>
                </a:ext>
              </a:extLst>
            </p:cNvPr>
            <p:cNvGrpSpPr/>
            <p:nvPr/>
          </p:nvGrpSpPr>
          <p:grpSpPr>
            <a:xfrm>
              <a:off x="4298790" y="2533251"/>
              <a:ext cx="819958" cy="819956"/>
              <a:chOff x="4368403" y="2889653"/>
              <a:chExt cx="469107" cy="469107"/>
            </a:xfrm>
          </p:grpSpPr>
          <p:grpSp>
            <p:nvGrpSpPr>
              <p:cNvPr id="106" name="Group 14">
                <a:extLst>
                  <a:ext uri="{FF2B5EF4-FFF2-40B4-BE49-F238E27FC236}">
                    <a16:creationId xmlns:a16="http://schemas.microsoft.com/office/drawing/2014/main" id="{60F310A6-1138-0C49-A795-27C0A5A265CA}"/>
                  </a:ext>
                </a:extLst>
              </p:cNvPr>
              <p:cNvGrpSpPr/>
              <p:nvPr/>
            </p:nvGrpSpPr>
            <p:grpSpPr>
              <a:xfrm rot="18900000">
                <a:off x="4368403" y="2889653"/>
                <a:ext cx="469107" cy="469107"/>
                <a:chOff x="4368403" y="2889653"/>
                <a:chExt cx="469107" cy="469107"/>
              </a:xfrm>
            </p:grpSpPr>
            <p:grpSp>
              <p:nvGrpSpPr>
                <p:cNvPr id="113" name="Group 13">
                  <a:extLst>
                    <a:ext uri="{FF2B5EF4-FFF2-40B4-BE49-F238E27FC236}">
                      <a16:creationId xmlns:a16="http://schemas.microsoft.com/office/drawing/2014/main" id="{5E90023E-E971-5740-B141-681917B84569}"/>
                    </a:ext>
                  </a:extLst>
                </p:cNvPr>
                <p:cNvGrpSpPr/>
                <p:nvPr/>
              </p:nvGrpSpPr>
              <p:grpSpPr>
                <a:xfrm>
                  <a:off x="4573913" y="2889653"/>
                  <a:ext cx="58087" cy="469107"/>
                  <a:chOff x="4557244" y="2889653"/>
                  <a:chExt cx="58087" cy="469107"/>
                </a:xfrm>
              </p:grpSpPr>
              <p:grpSp>
                <p:nvGrpSpPr>
                  <p:cNvPr id="121" name="Group 12">
                    <a:extLst>
                      <a:ext uri="{FF2B5EF4-FFF2-40B4-BE49-F238E27FC236}">
                        <a16:creationId xmlns:a16="http://schemas.microsoft.com/office/drawing/2014/main" id="{6CDAB9B3-9960-1941-8DBF-2826E43273A7}"/>
                      </a:ext>
                    </a:extLst>
                  </p:cNvPr>
                  <p:cNvGrpSpPr/>
                  <p:nvPr/>
                </p:nvGrpSpPr>
                <p:grpSpPr>
                  <a:xfrm>
                    <a:off x="4557244" y="2889653"/>
                    <a:ext cx="58087" cy="176213"/>
                    <a:chOff x="4581056" y="2770591"/>
                    <a:chExt cx="58087" cy="176213"/>
                  </a:xfrm>
                </p:grpSpPr>
                <p:cxnSp>
                  <p:nvCxnSpPr>
                    <p:cNvPr id="125" name="Straight Connector 10">
                      <a:extLst>
                        <a:ext uri="{FF2B5EF4-FFF2-40B4-BE49-F238E27FC236}">
                          <a16:creationId xmlns:a16="http://schemas.microsoft.com/office/drawing/2014/main" id="{861A7FA8-DC11-D64A-B1A1-AC194EDF9387}"/>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Rectangle 11">
                      <a:extLst>
                        <a:ext uri="{FF2B5EF4-FFF2-40B4-BE49-F238E27FC236}">
                          <a16:creationId xmlns:a16="http://schemas.microsoft.com/office/drawing/2014/main" id="{447685BE-0CBB-974E-8F06-244FDBEFDDD5}"/>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2" name="Group 103">
                    <a:extLst>
                      <a:ext uri="{FF2B5EF4-FFF2-40B4-BE49-F238E27FC236}">
                        <a16:creationId xmlns:a16="http://schemas.microsoft.com/office/drawing/2014/main" id="{BA2BBA3A-0BC1-1C46-BA61-A640818FB0B8}"/>
                      </a:ext>
                    </a:extLst>
                  </p:cNvPr>
                  <p:cNvGrpSpPr/>
                  <p:nvPr/>
                </p:nvGrpSpPr>
                <p:grpSpPr>
                  <a:xfrm flipV="1">
                    <a:off x="4557244" y="3182547"/>
                    <a:ext cx="58087" cy="176213"/>
                    <a:chOff x="4581056" y="2770591"/>
                    <a:chExt cx="58087" cy="176213"/>
                  </a:xfrm>
                </p:grpSpPr>
                <p:cxnSp>
                  <p:nvCxnSpPr>
                    <p:cNvPr id="123" name="Straight Connector 104">
                      <a:extLst>
                        <a:ext uri="{FF2B5EF4-FFF2-40B4-BE49-F238E27FC236}">
                          <a16:creationId xmlns:a16="http://schemas.microsoft.com/office/drawing/2014/main" id="{7110B951-1520-0442-A7C5-715C5C2F6714}"/>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1">
                      <a:extLst>
                        <a:ext uri="{FF2B5EF4-FFF2-40B4-BE49-F238E27FC236}">
                          <a16:creationId xmlns:a16="http://schemas.microsoft.com/office/drawing/2014/main" id="{D257D85B-0B41-8445-8DFE-B5A532901EE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4" name="Group 106">
                  <a:extLst>
                    <a:ext uri="{FF2B5EF4-FFF2-40B4-BE49-F238E27FC236}">
                      <a16:creationId xmlns:a16="http://schemas.microsoft.com/office/drawing/2014/main" id="{6E8DF371-A720-9845-9143-001AF454F21D}"/>
                    </a:ext>
                  </a:extLst>
                </p:cNvPr>
                <p:cNvGrpSpPr/>
                <p:nvPr/>
              </p:nvGrpSpPr>
              <p:grpSpPr>
                <a:xfrm rot="5400000">
                  <a:off x="4573913" y="2889653"/>
                  <a:ext cx="58087" cy="469107"/>
                  <a:chOff x="4557244" y="2889653"/>
                  <a:chExt cx="58087" cy="469107"/>
                </a:xfrm>
              </p:grpSpPr>
              <p:grpSp>
                <p:nvGrpSpPr>
                  <p:cNvPr id="115" name="Group 107">
                    <a:extLst>
                      <a:ext uri="{FF2B5EF4-FFF2-40B4-BE49-F238E27FC236}">
                        <a16:creationId xmlns:a16="http://schemas.microsoft.com/office/drawing/2014/main" id="{C2FD22A0-1F79-1241-BDAC-2F2F52200FDA}"/>
                      </a:ext>
                    </a:extLst>
                  </p:cNvPr>
                  <p:cNvGrpSpPr/>
                  <p:nvPr/>
                </p:nvGrpSpPr>
                <p:grpSpPr>
                  <a:xfrm>
                    <a:off x="4557244" y="2889653"/>
                    <a:ext cx="58087" cy="176213"/>
                    <a:chOff x="4581056" y="2770591"/>
                    <a:chExt cx="58087" cy="176213"/>
                  </a:xfrm>
                </p:grpSpPr>
                <p:cxnSp>
                  <p:nvCxnSpPr>
                    <p:cNvPr id="119" name="Straight Connector 111">
                      <a:extLst>
                        <a:ext uri="{FF2B5EF4-FFF2-40B4-BE49-F238E27FC236}">
                          <a16:creationId xmlns:a16="http://schemas.microsoft.com/office/drawing/2014/main" id="{76AEE761-1910-B942-AFEC-114432A5605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Rectangle 11">
                      <a:extLst>
                        <a:ext uri="{FF2B5EF4-FFF2-40B4-BE49-F238E27FC236}">
                          <a16:creationId xmlns:a16="http://schemas.microsoft.com/office/drawing/2014/main" id="{D63EB4DF-F904-FC45-867D-7AE3AD923AE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6" name="Group 108">
                    <a:extLst>
                      <a:ext uri="{FF2B5EF4-FFF2-40B4-BE49-F238E27FC236}">
                        <a16:creationId xmlns:a16="http://schemas.microsoft.com/office/drawing/2014/main" id="{CF2C42AB-A028-8145-8A37-9B5038765332}"/>
                      </a:ext>
                    </a:extLst>
                  </p:cNvPr>
                  <p:cNvGrpSpPr/>
                  <p:nvPr/>
                </p:nvGrpSpPr>
                <p:grpSpPr>
                  <a:xfrm flipV="1">
                    <a:off x="4557244" y="3182547"/>
                    <a:ext cx="58087" cy="176213"/>
                    <a:chOff x="4581056" y="2770591"/>
                    <a:chExt cx="58087" cy="176213"/>
                  </a:xfrm>
                </p:grpSpPr>
                <p:cxnSp>
                  <p:nvCxnSpPr>
                    <p:cNvPr id="117" name="Straight Connector 109">
                      <a:extLst>
                        <a:ext uri="{FF2B5EF4-FFF2-40B4-BE49-F238E27FC236}">
                          <a16:creationId xmlns:a16="http://schemas.microsoft.com/office/drawing/2014/main" id="{A5CFFF96-03CC-604E-92E4-76A50ABE0991}"/>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Rectangle 11">
                      <a:extLst>
                        <a:ext uri="{FF2B5EF4-FFF2-40B4-BE49-F238E27FC236}">
                          <a16:creationId xmlns:a16="http://schemas.microsoft.com/office/drawing/2014/main" id="{A4D683E6-C9AD-B845-8373-BE27FACD38DB}"/>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07" name="server" descr="server">
                <a:extLst>
                  <a:ext uri="{FF2B5EF4-FFF2-40B4-BE49-F238E27FC236}">
                    <a16:creationId xmlns:a16="http://schemas.microsoft.com/office/drawing/2014/main" id="{1DA0DF6D-1630-134E-BA9C-2FEC5FBD08B6}"/>
                  </a:ext>
                </a:extLst>
              </p:cNvPr>
              <p:cNvGrpSpPr>
                <a:grpSpLocks noChangeAspect="1"/>
              </p:cNvGrpSpPr>
              <p:nvPr/>
            </p:nvGrpSpPr>
            <p:grpSpPr bwMode="auto">
              <a:xfrm>
                <a:off x="4474743" y="3028168"/>
                <a:ext cx="256426" cy="192076"/>
                <a:chOff x="441" y="2518"/>
                <a:chExt cx="263" cy="197"/>
              </a:xfrm>
            </p:grpSpPr>
            <p:sp>
              <p:nvSpPr>
                <p:cNvPr id="108" name="AutoShape 49">
                  <a:extLst>
                    <a:ext uri="{FF2B5EF4-FFF2-40B4-BE49-F238E27FC236}">
                      <a16:creationId xmlns:a16="http://schemas.microsoft.com/office/drawing/2014/main" id="{73132C3A-34DE-E14F-AA4D-F4E7185BF4B8}"/>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51">
                  <a:extLst>
                    <a:ext uri="{FF2B5EF4-FFF2-40B4-BE49-F238E27FC236}">
                      <a16:creationId xmlns:a16="http://schemas.microsoft.com/office/drawing/2014/main" id="{B07D3D25-A645-7B41-8168-DAF0B762982A}"/>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52">
                  <a:extLst>
                    <a:ext uri="{FF2B5EF4-FFF2-40B4-BE49-F238E27FC236}">
                      <a16:creationId xmlns:a16="http://schemas.microsoft.com/office/drawing/2014/main" id="{B568EFA4-0BF9-4C4E-A1EA-C53249CF342F}"/>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53">
                  <a:extLst>
                    <a:ext uri="{FF2B5EF4-FFF2-40B4-BE49-F238E27FC236}">
                      <a16:creationId xmlns:a16="http://schemas.microsoft.com/office/drawing/2014/main" id="{073EBB8A-7E35-FE42-9E62-969CA42853DE}"/>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54">
                  <a:extLst>
                    <a:ext uri="{FF2B5EF4-FFF2-40B4-BE49-F238E27FC236}">
                      <a16:creationId xmlns:a16="http://schemas.microsoft.com/office/drawing/2014/main" id="{B645BF6A-5EE3-4F4B-B99E-F8094ED01752}"/>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 name="Rectangle 85">
              <a:extLst>
                <a:ext uri="{FF2B5EF4-FFF2-40B4-BE49-F238E27FC236}">
                  <a16:creationId xmlns:a16="http://schemas.microsoft.com/office/drawing/2014/main" id="{742BF2B0-802D-3647-8043-1CBE3F8F0A78}"/>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Adopt cloud </a:t>
              </a:r>
              <a:b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practices on-premises</a:t>
              </a:r>
            </a:p>
          </p:txBody>
        </p:sp>
        <p:grpSp>
          <p:nvGrpSpPr>
            <p:cNvPr id="87" name="Group 69" descr="broad application support">
              <a:extLst>
                <a:ext uri="{FF2B5EF4-FFF2-40B4-BE49-F238E27FC236}">
                  <a16:creationId xmlns:a16="http://schemas.microsoft.com/office/drawing/2014/main" id="{8CEBDD68-A49E-F443-98ED-07B617A96DC2}"/>
                </a:ext>
              </a:extLst>
            </p:cNvPr>
            <p:cNvGrpSpPr/>
            <p:nvPr/>
          </p:nvGrpSpPr>
          <p:grpSpPr>
            <a:xfrm>
              <a:off x="1479644" y="2683330"/>
              <a:ext cx="901196" cy="519800"/>
              <a:chOff x="6313882" y="1370180"/>
              <a:chExt cx="443543" cy="261457"/>
            </a:xfrm>
          </p:grpSpPr>
          <p:sp>
            <p:nvSpPr>
              <p:cNvPr id="101" name="Freeform 907">
                <a:extLst>
                  <a:ext uri="{FF2B5EF4-FFF2-40B4-BE49-F238E27FC236}">
                    <a16:creationId xmlns:a16="http://schemas.microsoft.com/office/drawing/2014/main" id="{B88E1DB1-F0A4-BA46-955A-AA343F5B1F8E}"/>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908">
                <a:extLst>
                  <a:ext uri="{FF2B5EF4-FFF2-40B4-BE49-F238E27FC236}">
                    <a16:creationId xmlns:a16="http://schemas.microsoft.com/office/drawing/2014/main" id="{124C8AFD-5054-D244-B542-1983C0FBDE2D}"/>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Oval 909">
                <a:extLst>
                  <a:ext uri="{FF2B5EF4-FFF2-40B4-BE49-F238E27FC236}">
                    <a16:creationId xmlns:a16="http://schemas.microsoft.com/office/drawing/2014/main" id="{6A13CCF8-F222-ED4D-9142-00C1A33302DF}"/>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910">
                <a:extLst>
                  <a:ext uri="{FF2B5EF4-FFF2-40B4-BE49-F238E27FC236}">
                    <a16:creationId xmlns:a16="http://schemas.microsoft.com/office/drawing/2014/main" id="{0DE877B2-F171-7E4E-99F5-4D05749A3A1D}"/>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911">
                <a:extLst>
                  <a:ext uri="{FF2B5EF4-FFF2-40B4-BE49-F238E27FC236}">
                    <a16:creationId xmlns:a16="http://schemas.microsoft.com/office/drawing/2014/main" id="{A55057AC-6F60-4E41-8F9A-DD6DE685039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8" name="Group 4">
              <a:extLst>
                <a:ext uri="{FF2B5EF4-FFF2-40B4-BE49-F238E27FC236}">
                  <a16:creationId xmlns:a16="http://schemas.microsoft.com/office/drawing/2014/main" id="{677941EF-170C-1A42-A660-099520ED3AD7}"/>
                </a:ext>
              </a:extLst>
            </p:cNvPr>
            <p:cNvGrpSpPr/>
            <p:nvPr/>
          </p:nvGrpSpPr>
          <p:grpSpPr>
            <a:xfrm>
              <a:off x="7025827" y="2658283"/>
              <a:ext cx="922938" cy="659404"/>
              <a:chOff x="7065331" y="2726314"/>
              <a:chExt cx="732496" cy="523341"/>
            </a:xfrm>
          </p:grpSpPr>
          <p:sp>
            <p:nvSpPr>
              <p:cNvPr id="89" name="AutoShape 11">
                <a:extLst>
                  <a:ext uri="{FF2B5EF4-FFF2-40B4-BE49-F238E27FC236}">
                    <a16:creationId xmlns:a16="http://schemas.microsoft.com/office/drawing/2014/main" id="{2F14F07E-AB0C-6545-8823-06E14F3E1C13}"/>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AutoShape 8">
                <a:extLst>
                  <a:ext uri="{FF2B5EF4-FFF2-40B4-BE49-F238E27FC236}">
                    <a16:creationId xmlns:a16="http://schemas.microsoft.com/office/drawing/2014/main" id="{2BFA4D1F-E390-4B40-9C9A-003CC95E29A5}"/>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10">
                <a:extLst>
                  <a:ext uri="{FF2B5EF4-FFF2-40B4-BE49-F238E27FC236}">
                    <a16:creationId xmlns:a16="http://schemas.microsoft.com/office/drawing/2014/main" id="{6B0A27B4-2DEE-DB4F-8690-C2D966DC6875}"/>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11">
                <a:extLst>
                  <a:ext uri="{FF2B5EF4-FFF2-40B4-BE49-F238E27FC236}">
                    <a16:creationId xmlns:a16="http://schemas.microsoft.com/office/drawing/2014/main" id="{1641272D-A5B0-044D-9CFF-20B5E8085884}"/>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12">
                <a:extLst>
                  <a:ext uri="{FF2B5EF4-FFF2-40B4-BE49-F238E27FC236}">
                    <a16:creationId xmlns:a16="http://schemas.microsoft.com/office/drawing/2014/main" id="{45AF5A8F-EBCB-1446-A2F5-1E14B61D3412}"/>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13">
                <a:extLst>
                  <a:ext uri="{FF2B5EF4-FFF2-40B4-BE49-F238E27FC236}">
                    <a16:creationId xmlns:a16="http://schemas.microsoft.com/office/drawing/2014/main" id="{C6A15598-FC27-D246-9658-A4CA6A010C5B}"/>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14">
                <a:extLst>
                  <a:ext uri="{FF2B5EF4-FFF2-40B4-BE49-F238E27FC236}">
                    <a16:creationId xmlns:a16="http://schemas.microsoft.com/office/drawing/2014/main" id="{FD36ADC6-7997-C540-8D9F-C73DF353FE58}"/>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15">
                <a:extLst>
                  <a:ext uri="{FF2B5EF4-FFF2-40B4-BE49-F238E27FC236}">
                    <a16:creationId xmlns:a16="http://schemas.microsoft.com/office/drawing/2014/main" id="{E99B8E28-456A-3C42-B48B-D4C6D53EE144}"/>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16">
                <a:extLst>
                  <a:ext uri="{FF2B5EF4-FFF2-40B4-BE49-F238E27FC236}">
                    <a16:creationId xmlns:a16="http://schemas.microsoft.com/office/drawing/2014/main" id="{E53F867E-D59B-C640-8595-F459B4DA4B63}"/>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17">
                <a:extLst>
                  <a:ext uri="{FF2B5EF4-FFF2-40B4-BE49-F238E27FC236}">
                    <a16:creationId xmlns:a16="http://schemas.microsoft.com/office/drawing/2014/main" id="{1DAC7D49-9C07-E644-B109-A1CC8EC869B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18">
                <a:extLst>
                  <a:ext uri="{FF2B5EF4-FFF2-40B4-BE49-F238E27FC236}">
                    <a16:creationId xmlns:a16="http://schemas.microsoft.com/office/drawing/2014/main" id="{A5C51F7C-5D6F-394B-8034-A4EBAAE48475}"/>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19">
                <a:extLst>
                  <a:ext uri="{FF2B5EF4-FFF2-40B4-BE49-F238E27FC236}">
                    <a16:creationId xmlns:a16="http://schemas.microsoft.com/office/drawing/2014/main" id="{5B280F92-8E26-3040-9F24-16DA2634BEBA}"/>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875934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700" spd="-100000" fill="hold"/>
                                        <p:tgtEl>
                                          <p:spTgt spid="42"/>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100"/>
                                  </p:stCondLst>
                                  <p:childTnLst>
                                    <p:animMotion origin="layout" path="M 0 -4.44444E-6 L 0 0.01899 " pathEditMode="relative" rAng="0" ptsTypes="AA">
                                      <p:cBhvr>
                                        <p:cTn id="14" dur="700" spd="-100000" fill="hold"/>
                                        <p:tgtEl>
                                          <p:spTgt spid="43"/>
                                        </p:tgtEl>
                                        <p:attrNameLst>
                                          <p:attrName>ppt_x</p:attrName>
                                          <p:attrName>ppt_y</p:attrName>
                                        </p:attrNameLst>
                                      </p:cBhvr>
                                      <p:rCtr x="0" y="949"/>
                                    </p:animMotion>
                                  </p:childTnLst>
                                </p:cTn>
                              </p:par>
                              <p:par>
                                <p:cTn id="15" presetID="1" presetClass="entr" presetSubtype="0" fill="hold" grpId="1" nodeType="withEffect">
                                  <p:stCondLst>
                                    <p:cond delay="0"/>
                                  </p:stCondLst>
                                  <p:childTnLst>
                                    <p:set>
                                      <p:cBhvr>
                                        <p:cTn id="16" dur="1" fill="hold">
                                          <p:stCondLst>
                                            <p:cond delay="399"/>
                                          </p:stCondLst>
                                        </p:cTn>
                                        <p:tgtEl>
                                          <p:spTgt spid="3"/>
                                        </p:tgtEl>
                                        <p:attrNameLst>
                                          <p:attrName>style.visibility</p:attrName>
                                        </p:attrNameLst>
                                      </p:cBhvr>
                                      <p:to>
                                        <p:strVal val="visible"/>
                                      </p:to>
                                    </p:set>
                                  </p:childTnLst>
                                </p:cTn>
                              </p:par>
                              <p:par>
                                <p:cTn id="17" presetID="6" presetClass="emph" presetSubtype="0" accel="100000" autoRev="1" fill="hold" grpId="0" nodeType="withEffect">
                                  <p:stCondLst>
                                    <p:cond delay="0"/>
                                  </p:stCondLst>
                                  <p:childTnLst>
                                    <p:animScale>
                                      <p:cBhvr>
                                        <p:cTn id="18" dur="400" fill="hold"/>
                                        <p:tgtEl>
                                          <p:spTgt spid="3"/>
                                        </p:tgtEl>
                                      </p:cBhvr>
                                      <p:by x="0" y="100000"/>
                                    </p:animScale>
                                  </p:childTnLst>
                                </p:cTn>
                              </p:par>
                              <p:par>
                                <p:cTn id="19" presetID="10" presetClass="entr" presetSubtype="0" fill="hold" grpId="0" nodeType="withEffect">
                                  <p:stCondLst>
                                    <p:cond delay="9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42" presetClass="path" presetSubtype="0" decel="100000" fill="hold" grpId="1" nodeType="withEffect">
                                  <p:stCondLst>
                                    <p:cond delay="900"/>
                                  </p:stCondLst>
                                  <p:childTnLst>
                                    <p:animMotion origin="layout" path="M 0 -1.11111E-6 L 0 0.01898 " pathEditMode="relative" rAng="0" ptsTypes="AA">
                                      <p:cBhvr>
                                        <p:cTn id="23" dur="700" spd="-100000" fill="hold"/>
                                        <p:tgtEl>
                                          <p:spTgt spid="55"/>
                                        </p:tgtEl>
                                        <p:attrNameLst>
                                          <p:attrName>ppt_x</p:attrName>
                                          <p:attrName>ppt_y</p:attrName>
                                        </p:attrNameLst>
                                      </p:cBhvr>
                                      <p:rCtr x="0" y="949"/>
                                    </p:animMotion>
                                  </p:childTnLst>
                                </p:cTn>
                              </p:par>
                              <p:par>
                                <p:cTn id="24" presetID="10" presetClass="entr" presetSubtype="0" fill="hold" nodeType="withEffect">
                                  <p:stCondLst>
                                    <p:cond delay="6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42" presetClass="path" presetSubtype="0" decel="100000" fill="hold" nodeType="withEffect">
                                  <p:stCondLst>
                                    <p:cond delay="600"/>
                                  </p:stCondLst>
                                  <p:childTnLst>
                                    <p:animMotion origin="layout" path="M 1.875E-6 -7.40741E-7 L 1.875E-6 0.01898 " pathEditMode="relative" rAng="0" ptsTypes="AA">
                                      <p:cBhvr>
                                        <p:cTn id="28" dur="700" spd="-100000" fill="hold"/>
                                        <p:tgtEl>
                                          <p:spTgt spid="4"/>
                                        </p:tgtEl>
                                        <p:attrNameLst>
                                          <p:attrName>ppt_x</p:attrName>
                                          <p:attrName>ppt_y</p:attrName>
                                        </p:attrNameLst>
                                      </p:cBhvr>
                                      <p:rCtr x="0" y="949"/>
                                    </p:animMotion>
                                  </p:childTnLst>
                                </p:cTn>
                              </p:par>
                              <p:par>
                                <p:cTn id="29" presetID="10" presetClass="entr" presetSubtype="0" fill="hold" nodeType="withEffect">
                                  <p:stCondLst>
                                    <p:cond delay="7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nodeType="withEffect">
                                  <p:stCondLst>
                                    <p:cond delay="700"/>
                                  </p:stCondLst>
                                  <p:childTnLst>
                                    <p:animMotion origin="layout" path="M 0 -7.40741E-7 L 0 0.01898 " pathEditMode="relative" rAng="0" ptsTypes="AA">
                                      <p:cBhvr>
                                        <p:cTn id="33" dur="700" spd="-100000" fill="hold"/>
                                        <p:tgtEl>
                                          <p:spTgt spid="5"/>
                                        </p:tgtEl>
                                        <p:attrNameLst>
                                          <p:attrName>ppt_x</p:attrName>
                                          <p:attrName>ppt_y</p:attrName>
                                        </p:attrNameLst>
                                      </p:cBhvr>
                                      <p:rCtr x="0" y="949"/>
                                    </p:animMotion>
                                  </p:childTnLst>
                                </p:cTn>
                              </p:par>
                              <p:par>
                                <p:cTn id="34" presetID="10" presetClass="entr" presetSubtype="0" fill="hold" nodeType="withEffect">
                                  <p:stCondLst>
                                    <p:cond delay="8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42" presetClass="path" presetSubtype="0" decel="100000" fill="hold" nodeType="withEffect">
                                  <p:stCondLst>
                                    <p:cond delay="800"/>
                                  </p:stCondLst>
                                  <p:childTnLst>
                                    <p:animMotion origin="layout" path="M -1.66667E-6 -7.40741E-7 L -1.66667E-6 0.01898 " pathEditMode="relative" rAng="0" ptsTypes="AA">
                                      <p:cBhvr>
                                        <p:cTn id="38" dur="700" spd="-100000" fill="hold"/>
                                        <p:tgtEl>
                                          <p:spTgt spid="8"/>
                                        </p:tgtEl>
                                        <p:attrNameLst>
                                          <p:attrName>ppt_x</p:attrName>
                                          <p:attrName>ppt_y</p:attrName>
                                        </p:attrNameLst>
                                      </p:cBhvr>
                                      <p:rCtr x="0" y="949"/>
                                    </p:animMotion>
                                  </p:childTnLst>
                                </p:cTn>
                              </p:par>
                              <p:par>
                                <p:cTn id="39" presetID="10" presetClass="entr" presetSubtype="0" fill="hold" nodeType="withEffect">
                                  <p:stCondLst>
                                    <p:cond delay="20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42" presetClass="path" presetSubtype="0" decel="100000" fill="hold" nodeType="withEffect">
                                  <p:stCondLst>
                                    <p:cond delay="200"/>
                                  </p:stCondLst>
                                  <p:childTnLst>
                                    <p:animMotion origin="layout" path="M 2.91667E-6 2.59259E-6 L 2.91667E-6 0.01898 " pathEditMode="relative" rAng="0" ptsTypes="AA">
                                      <p:cBhvr>
                                        <p:cTn id="43" dur="700" spd="-100000" fill="hold"/>
                                        <p:tgtEl>
                                          <p:spTgt spid="2"/>
                                        </p:tgtEl>
                                        <p:attrNameLst>
                                          <p:attrName>ppt_x</p:attrName>
                                          <p:attrName>ppt_y</p:attrName>
                                        </p:attrNameLst>
                                      </p:cBhvr>
                                      <p:rCtr x="0" y="949"/>
                                    </p:animMotion>
                                  </p:childTnLst>
                                </p:cTn>
                              </p:par>
                              <p:par>
                                <p:cTn id="44" presetID="16" presetClass="entr" presetSubtype="37" fill="hold" nodeType="withEffect">
                                  <p:stCondLst>
                                    <p:cond delay="300"/>
                                  </p:stCondLst>
                                  <p:childTnLst>
                                    <p:set>
                                      <p:cBhvr>
                                        <p:cTn id="45" dur="1" fill="hold">
                                          <p:stCondLst>
                                            <p:cond delay="0"/>
                                          </p:stCondLst>
                                        </p:cTn>
                                        <p:tgtEl>
                                          <p:spTgt spid="50"/>
                                        </p:tgtEl>
                                        <p:attrNameLst>
                                          <p:attrName>style.visibility</p:attrName>
                                        </p:attrNameLst>
                                      </p:cBhvr>
                                      <p:to>
                                        <p:strVal val="visible"/>
                                      </p:to>
                                    </p:set>
                                    <p:animEffect transition="in" filter="barn(outVertical)">
                                      <p:cBhvr>
                                        <p:cTn id="46" dur="500"/>
                                        <p:tgtEl>
                                          <p:spTgt spid="50"/>
                                        </p:tgtEl>
                                      </p:cBhvr>
                                    </p:animEffect>
                                  </p:childTnLst>
                                </p:cTn>
                              </p:par>
                              <p:par>
                                <p:cTn id="47" presetID="10" presetClass="entr" presetSubtype="0" fill="hold" nodeType="withEffect">
                                  <p:stCondLst>
                                    <p:cond delay="200"/>
                                  </p:stCondLst>
                                  <p:childTnLst>
                                    <p:set>
                                      <p:cBhvr>
                                        <p:cTn id="48" dur="1" fill="hold">
                                          <p:stCondLst>
                                            <p:cond delay="0"/>
                                          </p:stCondLst>
                                        </p:cTn>
                                        <p:tgtEl>
                                          <p:spTgt spid="51"/>
                                        </p:tgtEl>
                                        <p:attrNameLst>
                                          <p:attrName>style.visibility</p:attrName>
                                        </p:attrNameLst>
                                      </p:cBhvr>
                                      <p:to>
                                        <p:strVal val="visible"/>
                                      </p:to>
                                    </p:set>
                                    <p:animEffect transition="in" filter="fade">
                                      <p:cBhvr>
                                        <p:cTn id="49" dur="500"/>
                                        <p:tgtEl>
                                          <p:spTgt spid="51"/>
                                        </p:tgtEl>
                                      </p:cBhvr>
                                    </p:animEffect>
                                  </p:childTnLst>
                                </p:cTn>
                              </p:par>
                              <p:par>
                                <p:cTn id="50" presetID="42" presetClass="path" presetSubtype="0" decel="100000" fill="hold" nodeType="withEffect">
                                  <p:stCondLst>
                                    <p:cond delay="200"/>
                                  </p:stCondLst>
                                  <p:childTnLst>
                                    <p:animMotion origin="layout" path="M 0 4.07407E-6 L 0 0.01898 " pathEditMode="relative" rAng="0" ptsTypes="AA">
                                      <p:cBhvr>
                                        <p:cTn id="51" dur="700" spd="-100000" fill="hold"/>
                                        <p:tgtEl>
                                          <p:spTgt spid="5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5" grpId="0" animBg="1"/>
      <p:bldP spid="55" grpId="1" animBg="1"/>
      <p:bldP spid="42" grpId="0"/>
      <p:bldP spid="42" grpId="1"/>
      <p:bldP spid="43" grpId="0"/>
      <p:bldP spid="4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Kubernetes" descr="Kubernetes">
            <a:extLst>
              <a:ext uri="{FF2B5EF4-FFF2-40B4-BE49-F238E27FC236}">
                <a16:creationId xmlns:a16="http://schemas.microsoft.com/office/drawing/2014/main" id="{72426C9C-C914-4F52-A639-92707D9301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9000" y="5429251"/>
            <a:ext cx="533400" cy="533398"/>
          </a:xfrm>
          <a:prstGeom prst="rect">
            <a:avLst/>
          </a:prstGeom>
        </p:spPr>
      </p:pic>
      <p:sp>
        <p:nvSpPr>
          <p:cNvPr id="126" name="TextBox 125">
            <a:extLst>
              <a:ext uri="{FF2B5EF4-FFF2-40B4-BE49-F238E27FC236}">
                <a16:creationId xmlns:a16="http://schemas.microsoft.com/office/drawing/2014/main" id="{A1E3A1EC-15BA-41F1-9E75-6B43BFCA8C81}"/>
              </a:ext>
            </a:extLst>
          </p:cNvPr>
          <p:cNvSpPr txBox="1"/>
          <p:nvPr/>
        </p:nvSpPr>
        <p:spPr>
          <a:xfrm>
            <a:off x="2406761" y="681038"/>
            <a:ext cx="7378495"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data services anywhere</a:t>
            </a:r>
          </a:p>
        </p:txBody>
      </p:sp>
      <p:sp>
        <p:nvSpPr>
          <p:cNvPr id="129" name="TextBox 128">
            <a:extLst>
              <a:ext uri="{FF2B5EF4-FFF2-40B4-BE49-F238E27FC236}">
                <a16:creationId xmlns:a16="http://schemas.microsoft.com/office/drawing/2014/main" id="{AC8512CF-2479-49CE-B6F8-B85B82C6D207}"/>
              </a:ext>
            </a:extLst>
          </p:cNvPr>
          <p:cNvSpPr txBox="1"/>
          <p:nvPr/>
        </p:nvSpPr>
        <p:spPr>
          <a:xfrm>
            <a:off x="1611859" y="1567498"/>
            <a:ext cx="896828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Bring Azure data services to on-premises, multi-cloud, and edge with Azure Arc</a:t>
            </a:r>
          </a:p>
        </p:txBody>
      </p:sp>
      <p:sp useBgFill="1">
        <p:nvSpPr>
          <p:cNvPr id="15" name="Oval 14">
            <a:extLst>
              <a:ext uri="{FF2B5EF4-FFF2-40B4-BE49-F238E27FC236}">
                <a16:creationId xmlns:a16="http://schemas.microsoft.com/office/drawing/2014/main" id="{29F0298F-D266-463E-9665-BF7E42385B2C}"/>
              </a:ext>
            </a:extLst>
          </p:cNvPr>
          <p:cNvSpPr/>
          <p:nvPr/>
        </p:nvSpPr>
        <p:spPr bwMode="auto">
          <a:xfrm>
            <a:off x="600075" y="5400675"/>
            <a:ext cx="590550" cy="59055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1FF68D86-1899-4324-AE95-E5B32604BCBF}"/>
              </a:ext>
            </a:extLst>
          </p:cNvPr>
          <p:cNvGrpSpPr/>
          <p:nvPr/>
        </p:nvGrpSpPr>
        <p:grpSpPr>
          <a:xfrm>
            <a:off x="1272546" y="5643725"/>
            <a:ext cx="9646908" cy="104450"/>
            <a:chOff x="1272546" y="5643725"/>
            <a:chExt cx="9646908" cy="104450"/>
          </a:xfrm>
        </p:grpSpPr>
        <p:cxnSp>
          <p:nvCxnSpPr>
            <p:cNvPr id="12" name="Straight Connector 11">
              <a:extLst>
                <a:ext uri="{FF2B5EF4-FFF2-40B4-BE49-F238E27FC236}">
                  <a16:creationId xmlns:a16="http://schemas.microsoft.com/office/drawing/2014/main" id="{BAAEA3DD-7F75-4096-AB9A-10BFA6B6F1DF}"/>
                </a:ext>
              </a:extLst>
            </p:cNvPr>
            <p:cNvCxnSpPr>
              <a:cxnSpLocks/>
            </p:cNvCxnSpPr>
            <p:nvPr/>
          </p:nvCxnSpPr>
          <p:spPr>
            <a:xfrm>
              <a:off x="1272546" y="5695949"/>
              <a:ext cx="9646908"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4" name="Rectangle 40">
              <a:extLst>
                <a:ext uri="{FF2B5EF4-FFF2-40B4-BE49-F238E27FC236}">
                  <a16:creationId xmlns:a16="http://schemas.microsoft.com/office/drawing/2014/main" id="{C784CA90-5263-49BE-B180-2B8B8E27568B}"/>
                </a:ext>
              </a:extLst>
            </p:cNvPr>
            <p:cNvSpPr/>
            <p:nvPr/>
          </p:nvSpPr>
          <p:spPr bwMode="auto">
            <a:xfrm rot="8100000">
              <a:off x="107903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Rectangle 40">
              <a:extLst>
                <a:ext uri="{FF2B5EF4-FFF2-40B4-BE49-F238E27FC236}">
                  <a16:creationId xmlns:a16="http://schemas.microsoft.com/office/drawing/2014/main" id="{D825EDC4-A9B1-4CA9-92CC-BDF6C83F5755}"/>
                </a:ext>
              </a:extLst>
            </p:cNvPr>
            <p:cNvSpPr/>
            <p:nvPr/>
          </p:nvSpPr>
          <p:spPr bwMode="auto">
            <a:xfrm rot="13500000" flipH="1">
              <a:off x="129417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206" name="Rectangle 205">
            <a:extLst>
              <a:ext uri="{FF2B5EF4-FFF2-40B4-BE49-F238E27FC236}">
                <a16:creationId xmlns:a16="http://schemas.microsoft.com/office/drawing/2014/main" id="{20355A14-F7BE-473C-BD5A-967D9C3E3088}"/>
              </a:ext>
            </a:extLst>
          </p:cNvPr>
          <p:cNvSpPr/>
          <p:nvPr/>
        </p:nvSpPr>
        <p:spPr bwMode="auto">
          <a:xfrm>
            <a:off x="4233727" y="5465118"/>
            <a:ext cx="3724546" cy="46166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Any hardware, any Kubernetes</a:t>
            </a:r>
          </a:p>
        </p:txBody>
      </p:sp>
      <p:grpSp>
        <p:nvGrpSpPr>
          <p:cNvPr id="19" name="Group 18">
            <a:extLst>
              <a:ext uri="{FF2B5EF4-FFF2-40B4-BE49-F238E27FC236}">
                <a16:creationId xmlns:a16="http://schemas.microsoft.com/office/drawing/2014/main" id="{8F66193B-7C4D-40D2-A4CA-6502DA38186C}"/>
              </a:ext>
            </a:extLst>
          </p:cNvPr>
          <p:cNvGrpSpPr/>
          <p:nvPr/>
        </p:nvGrpSpPr>
        <p:grpSpPr>
          <a:xfrm>
            <a:off x="563118" y="2543594"/>
            <a:ext cx="11046714" cy="2422912"/>
            <a:chOff x="563118" y="2543594"/>
            <a:chExt cx="11046714" cy="2422912"/>
          </a:xfrm>
        </p:grpSpPr>
        <p:sp>
          <p:nvSpPr>
            <p:cNvPr id="9" name="Rectangle 8">
              <a:extLst>
                <a:ext uri="{FF2B5EF4-FFF2-40B4-BE49-F238E27FC236}">
                  <a16:creationId xmlns:a16="http://schemas.microsoft.com/office/drawing/2014/main" id="{B68BD192-9B41-4771-9EED-4AF4A246EBF6}"/>
                </a:ext>
              </a:extLst>
            </p:cNvPr>
            <p:cNvSpPr/>
            <p:nvPr/>
          </p:nvSpPr>
          <p:spPr bwMode="auto">
            <a:xfrm>
              <a:off x="582168"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Segoe UI" pitchFamily="34" charset="0"/>
                  <a:cs typeface="Segoe UI" pitchFamily="34" charset="0"/>
                </a:rPr>
                <a:t>Always</a:t>
              </a:r>
              <a:b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Segoe UI" pitchFamily="34" charset="0"/>
                  <a:cs typeface="Segoe UI" pitchFamily="34" charset="0"/>
                </a:rPr>
                <a:t>current</a:t>
              </a:r>
            </a:p>
          </p:txBody>
        </p:sp>
        <p:sp>
          <p:nvSpPr>
            <p:cNvPr id="130" name="Rectangle 129">
              <a:extLst>
                <a:ext uri="{FF2B5EF4-FFF2-40B4-BE49-F238E27FC236}">
                  <a16:creationId xmlns:a16="http://schemas.microsoft.com/office/drawing/2014/main" id="{8DC0112B-A823-454C-8A01-AAB7B40B34CC}"/>
                </a:ext>
              </a:extLst>
            </p:cNvPr>
            <p:cNvSpPr/>
            <p:nvPr/>
          </p:nvSpPr>
          <p:spPr bwMode="auto">
            <a:xfrm>
              <a:off x="2795573"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Elastic</a:t>
              </a:r>
              <a:b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scale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31" name="Rectangle 130">
              <a:extLst>
                <a:ext uri="{FF2B5EF4-FFF2-40B4-BE49-F238E27FC236}">
                  <a16:creationId xmlns:a16="http://schemas.microsoft.com/office/drawing/2014/main" id="{A4F8F336-59C1-45C3-BBE1-6BD0901D9807}"/>
                </a:ext>
              </a:extLst>
            </p:cNvPr>
            <p:cNvSpPr/>
            <p:nvPr/>
          </p:nvSpPr>
          <p:spPr bwMode="auto">
            <a:xfrm>
              <a:off x="500897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Unified management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D37ABD98-AFBD-4B1D-B103-4A81B15F8446}"/>
                </a:ext>
              </a:extLst>
            </p:cNvPr>
            <p:cNvSpPr/>
            <p:nvPr/>
          </p:nvSpPr>
          <p:spPr bwMode="auto">
            <a:xfrm>
              <a:off x="7222382"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Unmatched security</a:t>
              </a:r>
            </a:p>
          </p:txBody>
        </p:sp>
        <p:sp>
          <p:nvSpPr>
            <p:cNvPr id="188" name="Rectangle 187">
              <a:extLst>
                <a:ext uri="{FF2B5EF4-FFF2-40B4-BE49-F238E27FC236}">
                  <a16:creationId xmlns:a16="http://schemas.microsoft.com/office/drawing/2014/main" id="{6D45C583-3E91-4650-A91C-2C3D5FBC6A7E}"/>
                </a:ext>
              </a:extLst>
            </p:cNvPr>
            <p:cNvSpPr/>
            <p:nvPr/>
          </p:nvSpPr>
          <p:spPr bwMode="auto">
            <a:xfrm>
              <a:off x="943578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Cloud</a:t>
              </a:r>
              <a:b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pitchFamily="34" charset="0"/>
                </a:rPr>
                <a:t>billing</a:t>
              </a: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563118"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Automated updates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Evergreen SQL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Hyperscale on-premises</a:t>
              </a:r>
            </a:p>
          </p:txBody>
        </p:sp>
        <p:sp>
          <p:nvSpPr>
            <p:cNvPr id="199" name="Rectangle 198">
              <a:extLst>
                <a:ext uri="{FF2B5EF4-FFF2-40B4-BE49-F238E27FC236}">
                  <a16:creationId xmlns:a16="http://schemas.microsoft.com/office/drawing/2014/main" id="{86B708B9-D54F-4E30-AFEA-9E7BAE66BC43}"/>
                </a:ext>
              </a:extLst>
            </p:cNvPr>
            <p:cNvSpPr/>
            <p:nvPr/>
          </p:nvSpPr>
          <p:spPr bwMode="auto">
            <a:xfrm>
              <a:off x="2776523"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in seconds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Scale up, scale out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Automation at scale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0" name="Rectangle 199">
              <a:extLst>
                <a:ext uri="{FF2B5EF4-FFF2-40B4-BE49-F238E27FC236}">
                  <a16:creationId xmlns:a16="http://schemas.microsoft.com/office/drawing/2014/main" id="{5D843D90-7C6F-4269-A587-286D182A4740}"/>
                </a:ext>
              </a:extLst>
            </p:cNvPr>
            <p:cNvSpPr/>
            <p:nvPr/>
          </p:nvSpPr>
          <p:spPr bwMode="auto">
            <a:xfrm>
              <a:off x="498992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Single view for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02" name="Rectangle 201">
              <a:extLst>
                <a:ext uri="{FF2B5EF4-FFF2-40B4-BE49-F238E27FC236}">
                  <a16:creationId xmlns:a16="http://schemas.microsoft.com/office/drawing/2014/main" id="{923001B2-50A5-4E59-A063-CFF12680D649}"/>
                </a:ext>
              </a:extLst>
            </p:cNvPr>
            <p:cNvSpPr/>
            <p:nvPr/>
          </p:nvSpPr>
          <p:spPr bwMode="auto">
            <a:xfrm>
              <a:off x="7203332"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Advanced Data Security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Role-based Access Control</a:t>
              </a:r>
            </a:p>
          </p:txBody>
        </p:sp>
        <p:sp>
          <p:nvSpPr>
            <p:cNvPr id="203" name="Rectangle 202">
              <a:extLst>
                <a:ext uri="{FF2B5EF4-FFF2-40B4-BE49-F238E27FC236}">
                  <a16:creationId xmlns:a16="http://schemas.microsoft.com/office/drawing/2014/main" id="{32B8C1B3-EE64-4E6C-A3BC-F93DD41EA67E}"/>
                </a:ext>
              </a:extLst>
            </p:cNvPr>
            <p:cNvSpPr/>
            <p:nvPr/>
          </p:nvSpPr>
          <p:spPr bwMode="auto">
            <a:xfrm>
              <a:off x="941673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Cloud billing on-premises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Cost efficiency</a:t>
              </a:r>
            </a:p>
          </p:txBody>
        </p:sp>
        <p:grpSp>
          <p:nvGrpSpPr>
            <p:cNvPr id="17" name="Group 16">
              <a:extLst>
                <a:ext uri="{FF2B5EF4-FFF2-40B4-BE49-F238E27FC236}">
                  <a16:creationId xmlns:a16="http://schemas.microsoft.com/office/drawing/2014/main" id="{22EAE5EE-644E-4B0E-B3E4-FF7593A460B3}"/>
                </a:ext>
              </a:extLst>
            </p:cNvPr>
            <p:cNvGrpSpPr/>
            <p:nvPr/>
          </p:nvGrpSpPr>
          <p:grpSpPr>
            <a:xfrm>
              <a:off x="7905598" y="2557115"/>
              <a:ext cx="807612" cy="631144"/>
              <a:chOff x="7843972" y="2513295"/>
              <a:chExt cx="807612" cy="631144"/>
            </a:xfrm>
          </p:grpSpPr>
          <p:grpSp>
            <p:nvGrpSpPr>
              <p:cNvPr id="209" name="shield 4" descr="shield, lock">
                <a:extLst>
                  <a:ext uri="{FF2B5EF4-FFF2-40B4-BE49-F238E27FC236}">
                    <a16:creationId xmlns:a16="http://schemas.microsoft.com/office/drawing/2014/main" id="{1B6057E3-961E-4A84-95A4-A3DFC6904171}"/>
                  </a:ext>
                </a:extLst>
              </p:cNvPr>
              <p:cNvGrpSpPr>
                <a:grpSpLocks noChangeAspect="1"/>
              </p:cNvGrpSpPr>
              <p:nvPr/>
            </p:nvGrpSpPr>
            <p:grpSpPr bwMode="auto">
              <a:xfrm>
                <a:off x="7843972" y="2513295"/>
                <a:ext cx="633277" cy="631144"/>
                <a:chOff x="2224" y="3045"/>
                <a:chExt cx="297" cy="296"/>
              </a:xfrm>
            </p:grpSpPr>
            <p:sp>
              <p:nvSpPr>
                <p:cNvPr id="221" name="AutoShape 124">
                  <a:extLst>
                    <a:ext uri="{FF2B5EF4-FFF2-40B4-BE49-F238E27FC236}">
                      <a16:creationId xmlns:a16="http://schemas.microsoft.com/office/drawing/2014/main" id="{62F2C9F9-6C5D-4C88-B2FC-02BB047CE56B}"/>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Rectangle 127">
                  <a:extLst>
                    <a:ext uri="{FF2B5EF4-FFF2-40B4-BE49-F238E27FC236}">
                      <a16:creationId xmlns:a16="http://schemas.microsoft.com/office/drawing/2014/main" id="{1FE6DED7-D197-4646-A2BB-C81784E613F8}"/>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128">
                  <a:extLst>
                    <a:ext uri="{FF2B5EF4-FFF2-40B4-BE49-F238E27FC236}">
                      <a16:creationId xmlns:a16="http://schemas.microsoft.com/office/drawing/2014/main" id="{320D8E49-E651-4C05-87BB-B6652C59AA7D}"/>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129">
                  <a:extLst>
                    <a:ext uri="{FF2B5EF4-FFF2-40B4-BE49-F238E27FC236}">
                      <a16:creationId xmlns:a16="http://schemas.microsoft.com/office/drawing/2014/main" id="{7DB258D6-C94E-4CE0-A394-C6D2B6057BCF}"/>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6" name="cloud 4" descr="cloud">
                <a:extLst>
                  <a:ext uri="{FF2B5EF4-FFF2-40B4-BE49-F238E27FC236}">
                    <a16:creationId xmlns:a16="http://schemas.microsoft.com/office/drawing/2014/main" id="{D31AFA64-031D-4E87-93F2-917AB784BBAB}"/>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42" name="Group 241">
              <a:extLst>
                <a:ext uri="{FF2B5EF4-FFF2-40B4-BE49-F238E27FC236}">
                  <a16:creationId xmlns:a16="http://schemas.microsoft.com/office/drawing/2014/main" id="{BB92B4B5-A832-497B-AB4E-E568C6B5099C}"/>
                </a:ext>
              </a:extLst>
            </p:cNvPr>
            <p:cNvGrpSpPr/>
            <p:nvPr/>
          </p:nvGrpSpPr>
          <p:grpSpPr>
            <a:xfrm>
              <a:off x="3558603" y="2587110"/>
              <a:ext cx="647985" cy="571155"/>
              <a:chOff x="8507388" y="2477816"/>
              <a:chExt cx="859591" cy="757673"/>
            </a:xfrm>
          </p:grpSpPr>
          <p:sp>
            <p:nvSpPr>
              <p:cNvPr id="307" name="Freeform: Shape 306">
                <a:extLst>
                  <a:ext uri="{FF2B5EF4-FFF2-40B4-BE49-F238E27FC236}">
                    <a16:creationId xmlns:a16="http://schemas.microsoft.com/office/drawing/2014/main" id="{FEBCAFC7-859E-4A44-9527-DF22E96D5E42}"/>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0E7E39EE-8C12-40C0-9568-115ADE3C5552}"/>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F51B8393-0321-4495-866C-7D823B6D4E5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4A2B1F31-01D9-4E32-98DB-D2CB85394665}"/>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89CC026F-59A8-42EF-AF21-5933A96301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040628C7-A765-4B5C-9E12-A847D203CA9F}"/>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995F9F6-9467-40A5-A2C1-C1B3CA1B41D4}"/>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C8275F7A-4CC0-46BD-BEE3-D03C3C11F378}"/>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2E737975-B888-4987-BDEE-42DE065DA828}"/>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0199E1CF-DA37-4CB5-9ACD-D8EDA0FD94D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7" name="quick setup 1" descr="quick setup">
                <a:extLst>
                  <a:ext uri="{FF2B5EF4-FFF2-40B4-BE49-F238E27FC236}">
                    <a16:creationId xmlns:a16="http://schemas.microsoft.com/office/drawing/2014/main" id="{6CE48C68-CD29-4DE3-9843-53B777B9B068}"/>
                  </a:ext>
                </a:extLst>
              </p:cNvPr>
              <p:cNvGrpSpPr>
                <a:grpSpLocks noChangeAspect="1"/>
              </p:cNvGrpSpPr>
              <p:nvPr/>
            </p:nvGrpSpPr>
            <p:grpSpPr bwMode="auto">
              <a:xfrm>
                <a:off x="8800654" y="2477816"/>
                <a:ext cx="280016" cy="281318"/>
                <a:chOff x="3422" y="784"/>
                <a:chExt cx="215" cy="216"/>
              </a:xfrm>
            </p:grpSpPr>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9" name="Freeform 48">
                  <a:extLst>
                    <a:ext uri="{FF2B5EF4-FFF2-40B4-BE49-F238E27FC236}">
                      <a16:creationId xmlns:a16="http://schemas.microsoft.com/office/drawing/2014/main" id="{EDBF3781-89AB-4333-93A8-1469234BC54C}"/>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0" name="Rectangle 49">
                  <a:extLst>
                    <a:ext uri="{FF2B5EF4-FFF2-40B4-BE49-F238E27FC236}">
                      <a16:creationId xmlns:a16="http://schemas.microsoft.com/office/drawing/2014/main" id="{0AB7251D-170A-49FC-89D3-6229593477D5}"/>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1" name="Freeform 50">
                  <a:extLst>
                    <a:ext uri="{FF2B5EF4-FFF2-40B4-BE49-F238E27FC236}">
                      <a16:creationId xmlns:a16="http://schemas.microsoft.com/office/drawing/2014/main" id="{C022FB42-3220-4D7C-961D-96FF8AB58D92}"/>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51">
                  <a:extLst>
                    <a:ext uri="{FF2B5EF4-FFF2-40B4-BE49-F238E27FC236}">
                      <a16:creationId xmlns:a16="http://schemas.microsoft.com/office/drawing/2014/main" id="{FF5A5BEF-7BCC-4166-86C4-9C864A3136D9}"/>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3" name="Group 242">
              <a:extLst>
                <a:ext uri="{FF2B5EF4-FFF2-40B4-BE49-F238E27FC236}">
                  <a16:creationId xmlns:a16="http://schemas.microsoft.com/office/drawing/2014/main" id="{15BC5603-5D52-4EDC-AADF-61744B4BAAF4}"/>
                </a:ext>
              </a:extLst>
            </p:cNvPr>
            <p:cNvGrpSpPr/>
            <p:nvPr/>
          </p:nvGrpSpPr>
          <p:grpSpPr>
            <a:xfrm>
              <a:off x="1453623" y="2583014"/>
              <a:ext cx="584728" cy="579346"/>
              <a:chOff x="5737913" y="2543671"/>
              <a:chExt cx="705976" cy="699480"/>
            </a:xfrm>
          </p:grpSpPr>
          <p:sp>
            <p:nvSpPr>
              <p:cNvPr id="303" name="Freeform 169">
                <a:extLst>
                  <a:ext uri="{FF2B5EF4-FFF2-40B4-BE49-F238E27FC236}">
                    <a16:creationId xmlns:a16="http://schemas.microsoft.com/office/drawing/2014/main" id="{BDBB25BB-D270-4769-9426-0C7EDEE86E07}"/>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4" name="Freeform 170">
                <a:extLst>
                  <a:ext uri="{FF2B5EF4-FFF2-40B4-BE49-F238E27FC236}">
                    <a16:creationId xmlns:a16="http://schemas.microsoft.com/office/drawing/2014/main" id="{1804EB74-61EA-4E5C-B1AF-89E293A761CD}"/>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5" name="Freeform 171">
                <a:extLst>
                  <a:ext uri="{FF2B5EF4-FFF2-40B4-BE49-F238E27FC236}">
                    <a16:creationId xmlns:a16="http://schemas.microsoft.com/office/drawing/2014/main" id="{52B3D5CD-8368-4C3B-B16F-907B835D4F46}"/>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06" name="calendar5" descr="calendar">
                <a:extLst>
                  <a:ext uri="{FF2B5EF4-FFF2-40B4-BE49-F238E27FC236}">
                    <a16:creationId xmlns:a16="http://schemas.microsoft.com/office/drawing/2014/main" id="{3112B010-C9BA-4F1D-8214-9E5324C138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8166" y="2738511"/>
                <a:ext cx="305472" cy="305470"/>
              </a:xfrm>
              <a:prstGeom prst="rect">
                <a:avLst/>
              </a:prstGeom>
            </p:spPr>
          </p:pic>
        </p:grpSp>
        <p:grpSp>
          <p:nvGrpSpPr>
            <p:cNvPr id="256" name="Group 255">
              <a:extLst>
                <a:ext uri="{FF2B5EF4-FFF2-40B4-BE49-F238E27FC236}">
                  <a16:creationId xmlns:a16="http://schemas.microsoft.com/office/drawing/2014/main" id="{7CCB8F3D-BB0C-4650-A5FB-9B8F54A20793}"/>
                </a:ext>
              </a:extLst>
            </p:cNvPr>
            <p:cNvGrpSpPr/>
            <p:nvPr/>
          </p:nvGrpSpPr>
          <p:grpSpPr>
            <a:xfrm>
              <a:off x="10224317" y="2605747"/>
              <a:ext cx="610670" cy="533880"/>
              <a:chOff x="7702356" y="2667000"/>
              <a:chExt cx="642574" cy="561773"/>
            </a:xfrm>
          </p:grpSpPr>
          <p:grpSp>
            <p:nvGrpSpPr>
              <p:cNvPr id="276" name="Group 275">
                <a:extLst>
                  <a:ext uri="{FF2B5EF4-FFF2-40B4-BE49-F238E27FC236}">
                    <a16:creationId xmlns:a16="http://schemas.microsoft.com/office/drawing/2014/main" id="{D02A79DB-1F00-42C6-AC84-53C0A961D66E}"/>
                  </a:ext>
                </a:extLst>
              </p:cNvPr>
              <p:cNvGrpSpPr/>
              <p:nvPr/>
            </p:nvGrpSpPr>
            <p:grpSpPr>
              <a:xfrm>
                <a:off x="7855199" y="2667000"/>
                <a:ext cx="489731" cy="553947"/>
                <a:chOff x="7855199" y="2667000"/>
                <a:chExt cx="657227" cy="553947"/>
              </a:xfrm>
            </p:grpSpPr>
            <p:sp>
              <p:nvSpPr>
                <p:cNvPr id="283" name="Rectangle 33">
                  <a:extLst>
                    <a:ext uri="{FF2B5EF4-FFF2-40B4-BE49-F238E27FC236}">
                      <a16:creationId xmlns:a16="http://schemas.microsoft.com/office/drawing/2014/main" id="{4E353131-B236-4A11-9661-5581F64EBB96}"/>
                    </a:ext>
                  </a:extLst>
                </p:cNvPr>
                <p:cNvSpPr>
                  <a:spLocks noChangeArrowheads="1"/>
                </p:cNvSpPr>
                <p:nvPr/>
              </p:nvSpPr>
              <p:spPr bwMode="auto">
                <a:xfrm>
                  <a:off x="7855199" y="2840695"/>
                  <a:ext cx="138487" cy="3098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Rectangle 34">
                  <a:extLst>
                    <a:ext uri="{FF2B5EF4-FFF2-40B4-BE49-F238E27FC236}">
                      <a16:creationId xmlns:a16="http://schemas.microsoft.com/office/drawing/2014/main" id="{3DB67A25-FE97-4343-BA85-5D523D9D9881}"/>
                    </a:ext>
                  </a:extLst>
                </p:cNvPr>
                <p:cNvSpPr>
                  <a:spLocks noChangeArrowheads="1"/>
                </p:cNvSpPr>
                <p:nvPr/>
              </p:nvSpPr>
              <p:spPr bwMode="auto">
                <a:xfrm>
                  <a:off x="8028894" y="2737417"/>
                  <a:ext cx="138487" cy="4131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35">
                  <a:extLst>
                    <a:ext uri="{FF2B5EF4-FFF2-40B4-BE49-F238E27FC236}">
                      <a16:creationId xmlns:a16="http://schemas.microsoft.com/office/drawing/2014/main" id="{12CC0141-B7A4-41AD-BD59-407DC1A47D13}"/>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36">
                  <a:extLst>
                    <a:ext uri="{FF2B5EF4-FFF2-40B4-BE49-F238E27FC236}">
                      <a16:creationId xmlns:a16="http://schemas.microsoft.com/office/drawing/2014/main" id="{66AAC5BE-AE6C-4BCE-8E54-4CC13D93A3F4}"/>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37">
                  <a:extLst>
                    <a:ext uri="{FF2B5EF4-FFF2-40B4-BE49-F238E27FC236}">
                      <a16:creationId xmlns:a16="http://schemas.microsoft.com/office/drawing/2014/main" id="{E11D1EB7-5BCF-40D3-B098-C731749D4D3C}"/>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7" name="cloud 4" descr="cloud">
                <a:extLst>
                  <a:ext uri="{FF2B5EF4-FFF2-40B4-BE49-F238E27FC236}">
                    <a16:creationId xmlns:a16="http://schemas.microsoft.com/office/drawing/2014/main" id="{BC8C8073-FB68-439C-8A23-B665EE6F8B8C}"/>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Freeform 39">
                <a:extLst>
                  <a:ext uri="{FF2B5EF4-FFF2-40B4-BE49-F238E27FC236}">
                    <a16:creationId xmlns:a16="http://schemas.microsoft.com/office/drawing/2014/main" id="{79AA07D7-37C5-41C3-906F-5F65215C56E1}"/>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E9DDF934-03EB-42E9-AD89-CEBE6F674BE6}"/>
                </a:ext>
              </a:extLst>
            </p:cNvPr>
            <p:cNvGrpSpPr/>
            <p:nvPr/>
          </p:nvGrpSpPr>
          <p:grpSpPr>
            <a:xfrm>
              <a:off x="5800723" y="2543594"/>
              <a:ext cx="590552" cy="658186"/>
              <a:chOff x="1762119" y="2315018"/>
              <a:chExt cx="771532" cy="859892"/>
            </a:xfrm>
          </p:grpSpPr>
          <p:grpSp>
            <p:nvGrpSpPr>
              <p:cNvPr id="259" name="decentralized identity" descr="decentralized identity">
                <a:extLst>
                  <a:ext uri="{FF2B5EF4-FFF2-40B4-BE49-F238E27FC236}">
                    <a16:creationId xmlns:a16="http://schemas.microsoft.com/office/drawing/2014/main" id="{887E9E36-9B88-4216-B512-26BB0D74823D}"/>
                  </a:ext>
                </a:extLst>
              </p:cNvPr>
              <p:cNvGrpSpPr/>
              <p:nvPr/>
            </p:nvGrpSpPr>
            <p:grpSpPr>
              <a:xfrm>
                <a:off x="1762119" y="2315018"/>
                <a:ext cx="771532" cy="859892"/>
                <a:chOff x="7299144" y="3026630"/>
                <a:chExt cx="411707" cy="458859"/>
              </a:xfrm>
            </p:grpSpPr>
            <p:sp>
              <p:nvSpPr>
                <p:cNvPr id="266" name="Freeform: Shape 265">
                  <a:extLst>
                    <a:ext uri="{FF2B5EF4-FFF2-40B4-BE49-F238E27FC236}">
                      <a16:creationId xmlns:a16="http://schemas.microsoft.com/office/drawing/2014/main" id="{E9E4FC21-9B99-4B38-A2A6-2FFC2F6EA3E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A128067D-8008-4509-BF2A-E797765FFA56}"/>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A0F3F09-D18F-46E1-9DF3-BBB51C4266C5}"/>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BC0766-5EF5-4F4D-95F9-9EE71271C9D2}"/>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6A74F062-2357-41E3-BAC7-9DFE2DE931E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2ABCBCE0-8840-4270-B723-AE87406724C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2" name="Freeform: Shape 271">
                  <a:extLst>
                    <a:ext uri="{FF2B5EF4-FFF2-40B4-BE49-F238E27FC236}">
                      <a16:creationId xmlns:a16="http://schemas.microsoft.com/office/drawing/2014/main" id="{4C811515-11CC-421A-BF49-559BC58F9BC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1FACF048-4EEC-45F8-B604-C37922243E28}"/>
                  </a:ext>
                </a:extLst>
              </p:cNvPr>
              <p:cNvGrpSpPr/>
              <p:nvPr/>
            </p:nvGrpSpPr>
            <p:grpSpPr>
              <a:xfrm>
                <a:off x="1937918" y="2671820"/>
                <a:ext cx="419935" cy="146289"/>
                <a:chOff x="1954412" y="2652778"/>
                <a:chExt cx="419935" cy="146289"/>
              </a:xfrm>
            </p:grpSpPr>
            <p:sp>
              <p:nvSpPr>
                <p:cNvPr id="261" name="Freeform: Shape 260">
                  <a:extLst>
                    <a:ext uri="{FF2B5EF4-FFF2-40B4-BE49-F238E27FC236}">
                      <a16:creationId xmlns:a16="http://schemas.microsoft.com/office/drawing/2014/main" id="{CE09AF7D-BAED-4075-9F89-C6A5A81AC20A}"/>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2" name="Group 261">
                  <a:extLst>
                    <a:ext uri="{FF2B5EF4-FFF2-40B4-BE49-F238E27FC236}">
                      <a16:creationId xmlns:a16="http://schemas.microsoft.com/office/drawing/2014/main" id="{E1821BDB-9976-40FE-A9F3-840EC781B565}"/>
                    </a:ext>
                  </a:extLst>
                </p:cNvPr>
                <p:cNvGrpSpPr/>
                <p:nvPr/>
              </p:nvGrpSpPr>
              <p:grpSpPr>
                <a:xfrm>
                  <a:off x="2165589" y="2658178"/>
                  <a:ext cx="208758" cy="139791"/>
                  <a:chOff x="2222738" y="2658178"/>
                  <a:chExt cx="391875" cy="262412"/>
                </a:xfrm>
              </p:grpSpPr>
              <p:sp>
                <p:nvSpPr>
                  <p:cNvPr id="263" name="Rectangle 262">
                    <a:extLst>
                      <a:ext uri="{FF2B5EF4-FFF2-40B4-BE49-F238E27FC236}">
                        <a16:creationId xmlns:a16="http://schemas.microsoft.com/office/drawing/2014/main" id="{4843D6EA-CC0F-4DFD-8711-9D201AD33650}"/>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a:extLst>
                      <a:ext uri="{FF2B5EF4-FFF2-40B4-BE49-F238E27FC236}">
                        <a16:creationId xmlns:a16="http://schemas.microsoft.com/office/drawing/2014/main" id="{06BACB3E-A49B-4859-8608-024A66D3187D}"/>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264">
                    <a:extLst>
                      <a:ext uri="{FF2B5EF4-FFF2-40B4-BE49-F238E27FC236}">
                        <a16:creationId xmlns:a16="http://schemas.microsoft.com/office/drawing/2014/main" id="{D936D60B-FB38-418A-8CD6-864C46766CB5}"/>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grpSp>
        <p:nvGrpSpPr>
          <p:cNvPr id="323" name="nodes" descr="nodes">
            <a:extLst>
              <a:ext uri="{FF2B5EF4-FFF2-40B4-BE49-F238E27FC236}">
                <a16:creationId xmlns:a16="http://schemas.microsoft.com/office/drawing/2014/main" id="{EF01CB12-EA83-4261-9C35-BC5B0D741B7E}"/>
              </a:ext>
            </a:extLst>
          </p:cNvPr>
          <p:cNvGrpSpPr>
            <a:grpSpLocks noChangeAspect="1"/>
          </p:cNvGrpSpPr>
          <p:nvPr/>
        </p:nvGrpSpPr>
        <p:grpSpPr bwMode="auto">
          <a:xfrm>
            <a:off x="582452" y="5384042"/>
            <a:ext cx="625796" cy="623816"/>
            <a:chOff x="1018" y="767"/>
            <a:chExt cx="316" cy="315"/>
          </a:xfrm>
        </p:grpSpPr>
        <p:sp>
          <p:nvSpPr>
            <p:cNvPr id="324" name="AutoShape 3">
              <a:extLst>
                <a:ext uri="{FF2B5EF4-FFF2-40B4-BE49-F238E27FC236}">
                  <a16:creationId xmlns:a16="http://schemas.microsoft.com/office/drawing/2014/main" id="{602CF74F-4C4C-4D47-B249-1230BE36F66D}"/>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5" name="Freeform 5">
              <a:extLst>
                <a:ext uri="{FF2B5EF4-FFF2-40B4-BE49-F238E27FC236}">
                  <a16:creationId xmlns:a16="http://schemas.microsoft.com/office/drawing/2014/main" id="{77380952-C4D5-46D6-B77F-71F544E934DB}"/>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6" name="Freeform 6">
              <a:extLst>
                <a:ext uri="{FF2B5EF4-FFF2-40B4-BE49-F238E27FC236}">
                  <a16:creationId xmlns:a16="http://schemas.microsoft.com/office/drawing/2014/main" id="{A1073927-3012-4D79-BAD0-52E3C2DB94B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7" name="Freeform 7">
              <a:extLst>
                <a:ext uri="{FF2B5EF4-FFF2-40B4-BE49-F238E27FC236}">
                  <a16:creationId xmlns:a16="http://schemas.microsoft.com/office/drawing/2014/main" id="{F644A2F8-CE4C-490B-BAFD-26DF03D277D6}"/>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8" name="Freeform 8">
              <a:extLst>
                <a:ext uri="{FF2B5EF4-FFF2-40B4-BE49-F238E27FC236}">
                  <a16:creationId xmlns:a16="http://schemas.microsoft.com/office/drawing/2014/main" id="{52E67CB9-4EF6-477A-A233-2DFC9CC570F0}"/>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9" name="Freeform 9">
              <a:extLst>
                <a:ext uri="{FF2B5EF4-FFF2-40B4-BE49-F238E27FC236}">
                  <a16:creationId xmlns:a16="http://schemas.microsoft.com/office/drawing/2014/main" id="{6D624D7C-AD71-46C8-B642-72318B77D51E}"/>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0" name="Freeform 10">
              <a:extLst>
                <a:ext uri="{FF2B5EF4-FFF2-40B4-BE49-F238E27FC236}">
                  <a16:creationId xmlns:a16="http://schemas.microsoft.com/office/drawing/2014/main" id="{F5D743C8-7050-4C83-BB64-8AF82A2ECA39}"/>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1" name="Oval 11">
              <a:extLst>
                <a:ext uri="{FF2B5EF4-FFF2-40B4-BE49-F238E27FC236}">
                  <a16:creationId xmlns:a16="http://schemas.microsoft.com/office/drawing/2014/main" id="{27708ABB-1250-483E-B3AE-18E0FFA2F8D8}"/>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2" name="Oval 12">
              <a:extLst>
                <a:ext uri="{FF2B5EF4-FFF2-40B4-BE49-F238E27FC236}">
                  <a16:creationId xmlns:a16="http://schemas.microsoft.com/office/drawing/2014/main" id="{BB5ED897-F71C-4ECD-B948-C449AB3FB453}"/>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Oval 13">
              <a:extLst>
                <a:ext uri="{FF2B5EF4-FFF2-40B4-BE49-F238E27FC236}">
                  <a16:creationId xmlns:a16="http://schemas.microsoft.com/office/drawing/2014/main" id="{773DE20E-2EE9-42DC-8A49-A07CBF8919B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4" name="Oval 14">
              <a:extLst>
                <a:ext uri="{FF2B5EF4-FFF2-40B4-BE49-F238E27FC236}">
                  <a16:creationId xmlns:a16="http://schemas.microsoft.com/office/drawing/2014/main" id="{D2FA8BC6-0486-4F91-9F9A-FA114E5BC1B2}"/>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5" name="Freeform 15">
              <a:extLst>
                <a:ext uri="{FF2B5EF4-FFF2-40B4-BE49-F238E27FC236}">
                  <a16:creationId xmlns:a16="http://schemas.microsoft.com/office/drawing/2014/main" id="{4E725426-7080-4C63-9540-F3DF33F84736}"/>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16">
              <a:extLst>
                <a:ext uri="{FF2B5EF4-FFF2-40B4-BE49-F238E27FC236}">
                  <a16:creationId xmlns:a16="http://schemas.microsoft.com/office/drawing/2014/main" id="{D9E48E33-C7F8-4B46-BDED-3111F48560B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17">
              <a:extLst>
                <a:ext uri="{FF2B5EF4-FFF2-40B4-BE49-F238E27FC236}">
                  <a16:creationId xmlns:a16="http://schemas.microsoft.com/office/drawing/2014/main" id="{FD572DA3-DF8E-4BC3-A847-303E9D60032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Oval 18">
              <a:extLst>
                <a:ext uri="{FF2B5EF4-FFF2-40B4-BE49-F238E27FC236}">
                  <a16:creationId xmlns:a16="http://schemas.microsoft.com/office/drawing/2014/main" id="{B4042B7C-3F6B-4032-8F76-E17C99E6927A}"/>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08421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26"/>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29"/>
                                        </p:tgtEl>
                                        <p:attrNameLst>
                                          <p:attrName>style.visibility</p:attrName>
                                        </p:attrNameLst>
                                      </p:cBhvr>
                                      <p:to>
                                        <p:strVal val="visible"/>
                                      </p:to>
                                    </p:set>
                                    <p:animEffect transition="in" filter="fade">
                                      <p:cBhvr>
                                        <p:cTn id="12" dur="500"/>
                                        <p:tgtEl>
                                          <p:spTgt spid="129"/>
                                        </p:tgtEl>
                                      </p:cBhvr>
                                    </p:animEffect>
                                  </p:childTnLst>
                                </p:cTn>
                              </p:par>
                              <p:par>
                                <p:cTn id="13" presetID="42" presetClass="path" presetSubtype="0" decel="100000" fill="hold" grpId="1" nodeType="withEffect">
                                  <p:stCondLst>
                                    <p:cond delay="100"/>
                                  </p:stCondLst>
                                  <p:childTnLst>
                                    <p:animMotion origin="layout" path="M 0 4.07407E-6 L 0 0.01898 " pathEditMode="relative" rAng="0" ptsTypes="AA">
                                      <p:cBhvr>
                                        <p:cTn id="14" dur="700" spd="-100000" fill="hold"/>
                                        <p:tgtEl>
                                          <p:spTgt spid="129"/>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200"/>
                                  </p:stCondLst>
                                  <p:childTnLst>
                                    <p:animMotion origin="layout" path="M 0 -4.44444E-6 L 0 0.01899 " pathEditMode="relative" rAng="0" ptsTypes="AA">
                                      <p:cBhvr>
                                        <p:cTn id="19" dur="700" spd="-100000" fill="hold"/>
                                        <p:tgtEl>
                                          <p:spTgt spid="19"/>
                                        </p:tgtEl>
                                        <p:attrNameLst>
                                          <p:attrName>ppt_x</p:attrName>
                                          <p:attrName>ppt_y</p:attrName>
                                        </p:attrNameLst>
                                      </p:cBhvr>
                                      <p:rCtr x="0" y="949"/>
                                    </p:animMotion>
                                  </p:childTnLst>
                                </p:cTn>
                              </p:par>
                              <p:par>
                                <p:cTn id="20" presetID="16" presetClass="entr" presetSubtype="37" fill="hold" nodeType="withEffect">
                                  <p:stCondLst>
                                    <p:cond delay="40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206"/>
                                        </p:tgtEl>
                                        <p:attrNameLst>
                                          <p:attrName>style.visibility</p:attrName>
                                        </p:attrNameLst>
                                      </p:cBhvr>
                                      <p:to>
                                        <p:strVal val="visible"/>
                                      </p:to>
                                    </p:set>
                                    <p:animEffect transition="in" filter="fade">
                                      <p:cBhvr>
                                        <p:cTn id="25" dur="500"/>
                                        <p:tgtEl>
                                          <p:spTgt spid="206"/>
                                        </p:tgtEl>
                                      </p:cBhvr>
                                    </p:animEffect>
                                  </p:childTnLst>
                                </p:cTn>
                              </p:par>
                              <p:par>
                                <p:cTn id="26" presetID="42" presetClass="path" presetSubtype="0" decel="100000" fill="hold" grpId="1" nodeType="withEffect">
                                  <p:stCondLst>
                                    <p:cond delay="300"/>
                                  </p:stCondLst>
                                  <p:childTnLst>
                                    <p:animMotion origin="layout" path="M 0 -4.44444E-6 L 0 0.01899 " pathEditMode="relative" rAng="0" ptsTypes="AA">
                                      <p:cBhvr>
                                        <p:cTn id="27" dur="700" spd="-100000" fill="hold"/>
                                        <p:tgtEl>
                                          <p:spTgt spid="206"/>
                                        </p:tgtEl>
                                        <p:attrNameLst>
                                          <p:attrName>ppt_x</p:attrName>
                                          <p:attrName>ppt_y</p:attrName>
                                        </p:attrNameLst>
                                      </p:cBhvr>
                                      <p:rCtr x="0" y="949"/>
                                    </p:animMotion>
                                  </p:childTnLst>
                                </p:cTn>
                              </p:par>
                              <p:par>
                                <p:cTn id="28" presetID="1" presetClass="entr" presetSubtype="0" fill="hold" nodeType="withEffect">
                                  <p:stCondLst>
                                    <p:cond delay="300"/>
                                  </p:stCondLst>
                                  <p:childTnLst>
                                    <p:set>
                                      <p:cBhvr>
                                        <p:cTn id="29" dur="1" fill="hold">
                                          <p:stCondLst>
                                            <p:cond delay="299"/>
                                          </p:stCondLst>
                                        </p:cTn>
                                        <p:tgtEl>
                                          <p:spTgt spid="323"/>
                                        </p:tgtEl>
                                        <p:attrNameLst>
                                          <p:attrName>style.visibility</p:attrName>
                                        </p:attrNameLst>
                                      </p:cBhvr>
                                      <p:to>
                                        <p:strVal val="visible"/>
                                      </p:to>
                                    </p:set>
                                  </p:childTnLst>
                                </p:cTn>
                              </p:par>
                              <p:par>
                                <p:cTn id="30" presetID="6" presetClass="emph" presetSubtype="0" accel="100000" autoRev="1" fill="hold" nodeType="withEffect">
                                  <p:stCondLst>
                                    <p:cond delay="300"/>
                                  </p:stCondLst>
                                  <p:childTnLst>
                                    <p:animScale>
                                      <p:cBhvr>
                                        <p:cTn id="31" dur="300" fill="hold"/>
                                        <p:tgtEl>
                                          <p:spTgt spid="323"/>
                                        </p:tgtEl>
                                      </p:cBhvr>
                                      <p:by x="0" y="0"/>
                                    </p:animScale>
                                  </p:childTnLst>
                                </p:cTn>
                              </p:par>
                              <p:par>
                                <p:cTn id="32" presetID="1" presetClass="entr" presetSubtype="0" fill="hold" nodeType="withEffect">
                                  <p:stCondLst>
                                    <p:cond delay="300"/>
                                  </p:stCondLst>
                                  <p:childTnLst>
                                    <p:set>
                                      <p:cBhvr>
                                        <p:cTn id="33" dur="1" fill="hold">
                                          <p:stCondLst>
                                            <p:cond delay="299"/>
                                          </p:stCondLst>
                                        </p:cTn>
                                        <p:tgtEl>
                                          <p:spTgt spid="208"/>
                                        </p:tgtEl>
                                        <p:attrNameLst>
                                          <p:attrName>style.visibility</p:attrName>
                                        </p:attrNameLst>
                                      </p:cBhvr>
                                      <p:to>
                                        <p:strVal val="visible"/>
                                      </p:to>
                                    </p:set>
                                  </p:childTnLst>
                                </p:cTn>
                              </p:par>
                              <p:par>
                                <p:cTn id="34" presetID="6" presetClass="emph" presetSubtype="0" accel="100000" autoRev="1" fill="hold" nodeType="withEffect">
                                  <p:stCondLst>
                                    <p:cond delay="300"/>
                                  </p:stCondLst>
                                  <p:childTnLst>
                                    <p:animScale>
                                      <p:cBhvr>
                                        <p:cTn id="35" dur="300" fill="hold"/>
                                        <p:tgtEl>
                                          <p:spTgt spid="208"/>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6" grpId="1"/>
      <p:bldP spid="129" grpId="0"/>
      <p:bldP spid="129" grpId="1"/>
      <p:bldP spid="206" grpId="0" animBg="1"/>
      <p:bldP spid="206"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76F4B36-709D-4281-8876-BC1E36B6E303}"/>
              </a:ext>
            </a:extLst>
          </p:cNvPr>
          <p:cNvSpPr txBox="1"/>
          <p:nvPr/>
        </p:nvSpPr>
        <p:spPr>
          <a:xfrm>
            <a:off x="4887465" y="681038"/>
            <a:ext cx="2417073" cy="67710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Arc</a:t>
            </a:r>
          </a:p>
        </p:txBody>
      </p:sp>
      <p:grpSp>
        <p:nvGrpSpPr>
          <p:cNvPr id="167" name="Group 166">
            <a:extLst>
              <a:ext uri="{FF2B5EF4-FFF2-40B4-BE49-F238E27FC236}">
                <a16:creationId xmlns:a16="http://schemas.microsoft.com/office/drawing/2014/main" id="{5DA348A2-FE5A-473B-A1B0-9AF5DAD99D8B}"/>
              </a:ext>
            </a:extLst>
          </p:cNvPr>
          <p:cNvGrpSpPr/>
          <p:nvPr/>
        </p:nvGrpSpPr>
        <p:grpSpPr>
          <a:xfrm>
            <a:off x="4287363" y="2437252"/>
            <a:ext cx="3621336" cy="3968932"/>
            <a:chOff x="4287363" y="2437252"/>
            <a:chExt cx="3621336" cy="3968932"/>
          </a:xfrm>
        </p:grpSpPr>
        <p:sp>
          <p:nvSpPr>
            <p:cNvPr id="15" name="Rectangle 14">
              <a:extLst>
                <a:ext uri="{FF2B5EF4-FFF2-40B4-BE49-F238E27FC236}">
                  <a16:creationId xmlns:a16="http://schemas.microsoft.com/office/drawing/2014/main" id="{4F556B1F-6BA5-4114-AFF7-C11B79E96675}"/>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that applications are deployed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and configured consistently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source control, at scale.</a:t>
              </a:r>
            </a:p>
          </p:txBody>
        </p:sp>
        <p:sp>
          <p:nvSpPr>
            <p:cNvPr id="18" name="Rectangle 17">
              <a:extLst>
                <a:ext uri="{FF2B5EF4-FFF2-40B4-BE49-F238E27FC236}">
                  <a16:creationId xmlns:a16="http://schemas.microsoft.com/office/drawing/2014/main" id="{E10285E8-FC7C-430F-992F-DA021C355268}"/>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At-scale Kubernetes </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app management</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55" name="Group 54">
              <a:extLst>
                <a:ext uri="{FF2B5EF4-FFF2-40B4-BE49-F238E27FC236}">
                  <a16:creationId xmlns:a16="http://schemas.microsoft.com/office/drawing/2014/main" id="{FB2446A1-CD22-4BA6-8C90-01DBD855D3F0}"/>
                </a:ext>
              </a:extLst>
            </p:cNvPr>
            <p:cNvGrpSpPr/>
            <p:nvPr/>
          </p:nvGrpSpPr>
          <p:grpSpPr>
            <a:xfrm>
              <a:off x="4916899" y="2437252"/>
              <a:ext cx="2362264" cy="721537"/>
              <a:chOff x="4607560" y="2803716"/>
              <a:chExt cx="1880033" cy="574244"/>
            </a:xfrm>
          </p:grpSpPr>
          <p:grpSp>
            <p:nvGrpSpPr>
              <p:cNvPr id="72" name="Group 71">
                <a:extLst>
                  <a:ext uri="{FF2B5EF4-FFF2-40B4-BE49-F238E27FC236}">
                    <a16:creationId xmlns:a16="http://schemas.microsoft.com/office/drawing/2014/main" id="{F88DCAD8-8F09-42BD-B38B-D93D4840574E}"/>
                  </a:ext>
                </a:extLst>
              </p:cNvPr>
              <p:cNvGrpSpPr/>
              <p:nvPr/>
            </p:nvGrpSpPr>
            <p:grpSpPr>
              <a:xfrm>
                <a:off x="4836485" y="3049171"/>
                <a:ext cx="1267691" cy="83127"/>
                <a:chOff x="1558636" y="2758787"/>
                <a:chExt cx="1267691" cy="83127"/>
              </a:xfrm>
            </p:grpSpPr>
            <p:cxnSp>
              <p:nvCxnSpPr>
                <p:cNvPr id="73" name="Straight Connector 72">
                  <a:extLst>
                    <a:ext uri="{FF2B5EF4-FFF2-40B4-BE49-F238E27FC236}">
                      <a16:creationId xmlns:a16="http://schemas.microsoft.com/office/drawing/2014/main" id="{3C8D48AA-7A9D-4437-8F9A-328AAAEC4C68}"/>
                    </a:ext>
                  </a:extLst>
                </p:cNvPr>
                <p:cNvCxnSpPr>
                  <a:cxnSpLocks/>
                </p:cNvCxnSpPr>
                <p:nvPr/>
              </p:nvCxnSpPr>
              <p:spPr>
                <a:xfrm>
                  <a:off x="1558636" y="2800350"/>
                  <a:ext cx="1267691" cy="0"/>
                </a:xfrm>
                <a:prstGeom prst="lin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Rectangle 40">
                  <a:extLst>
                    <a:ext uri="{FF2B5EF4-FFF2-40B4-BE49-F238E27FC236}">
                      <a16:creationId xmlns:a16="http://schemas.microsoft.com/office/drawing/2014/main" id="{7C847780-75B8-4A56-A6C0-8FEADA58291C}"/>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useBgFill="1">
            <p:nvSpPr>
              <p:cNvPr id="54" name="Oval 53">
                <a:extLst>
                  <a:ext uri="{FF2B5EF4-FFF2-40B4-BE49-F238E27FC236}">
                    <a16:creationId xmlns:a16="http://schemas.microsoft.com/office/drawing/2014/main" id="{41392B5B-BD22-4103-A4EA-AA2D45FD737D}"/>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spreadsheet" descr="spreadsheet, data, paper, list">
                <a:extLst>
                  <a:ext uri="{FF2B5EF4-FFF2-40B4-BE49-F238E27FC236}">
                    <a16:creationId xmlns:a16="http://schemas.microsoft.com/office/drawing/2014/main" id="{CBD37674-FB8D-47CE-8F0D-819D76830141}"/>
                  </a:ext>
                </a:extLst>
              </p:cNvPr>
              <p:cNvGrpSpPr/>
              <p:nvPr/>
            </p:nvGrpSpPr>
            <p:grpSpPr>
              <a:xfrm>
                <a:off x="6223458" y="2922863"/>
                <a:ext cx="264135" cy="333644"/>
                <a:chOff x="6392789" y="3964742"/>
                <a:chExt cx="297505" cy="375795"/>
              </a:xfrm>
            </p:grpSpPr>
            <p:sp>
              <p:nvSpPr>
                <p:cNvPr id="58" name="Freeform: Shape 57">
                  <a:extLst>
                    <a:ext uri="{FF2B5EF4-FFF2-40B4-BE49-F238E27FC236}">
                      <a16:creationId xmlns:a16="http://schemas.microsoft.com/office/drawing/2014/main" id="{1DE05A92-33CF-4B98-B8D6-0DAE5BD22238}"/>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912623-CA98-4689-8FA1-5E58E0B12FFB}"/>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1E3DEE-F520-4F1A-BA07-A6B959A552B0}"/>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EB4A54E4-22E1-48A2-BCA0-7FBE34B950ED}"/>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8AC51F-D15A-4613-B49F-D8085DE8C784}"/>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D438FBF-06BE-4E1A-B436-37144399E09F}"/>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15709E7B-E1FA-4469-99E1-72C02F949C86}"/>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59FF7E8-14D8-4F76-98DF-D10BAF54ABF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6" name="code samples" descr="code samples">
                <a:extLst>
                  <a:ext uri="{FF2B5EF4-FFF2-40B4-BE49-F238E27FC236}">
                    <a16:creationId xmlns:a16="http://schemas.microsoft.com/office/drawing/2014/main" id="{3157E83E-E29B-4D54-9C17-4C8F6330A014}"/>
                  </a:ext>
                </a:extLst>
              </p:cNvPr>
              <p:cNvGrpSpPr/>
              <p:nvPr/>
            </p:nvGrpSpPr>
            <p:grpSpPr>
              <a:xfrm>
                <a:off x="5379789" y="3013129"/>
                <a:ext cx="393190" cy="198902"/>
                <a:chOff x="2548477" y="4015530"/>
                <a:chExt cx="500554" cy="253214"/>
              </a:xfrm>
            </p:grpSpPr>
            <p:sp>
              <p:nvSpPr>
                <p:cNvPr id="67" name="Freeform: Shape 66">
                  <a:extLst>
                    <a:ext uri="{FF2B5EF4-FFF2-40B4-BE49-F238E27FC236}">
                      <a16:creationId xmlns:a16="http://schemas.microsoft.com/office/drawing/2014/main" id="{4AC4AB8E-5D0B-4FFE-AFA5-900514450EAC}"/>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2CF0429-952C-4A88-913F-887CEFB22EF0}"/>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870B12CC-3869-4EAA-80FF-31CCE8CA1CAA}"/>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419EB9C0-CCE0-4726-83E2-E67719960FAD}"/>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447F48E-081B-4746-961C-97B26D70259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lobe" descr="globe, earth">
                <a:extLst>
                  <a:ext uri="{FF2B5EF4-FFF2-40B4-BE49-F238E27FC236}">
                    <a16:creationId xmlns:a16="http://schemas.microsoft.com/office/drawing/2014/main" id="{D566E6D2-70B5-4286-A4AA-3D9C83F66F67}"/>
                  </a:ext>
                </a:extLst>
              </p:cNvPr>
              <p:cNvGrpSpPr/>
              <p:nvPr/>
            </p:nvGrpSpPr>
            <p:grpSpPr>
              <a:xfrm>
                <a:off x="4607560" y="2803716"/>
                <a:ext cx="574039" cy="574036"/>
                <a:chOff x="8617745" y="2840833"/>
                <a:chExt cx="896938" cy="896934"/>
              </a:xfrm>
            </p:grpSpPr>
            <p:sp>
              <p:nvSpPr>
                <p:cNvPr id="49" name="Oval 48">
                  <a:extLst>
                    <a:ext uri="{FF2B5EF4-FFF2-40B4-BE49-F238E27FC236}">
                      <a16:creationId xmlns:a16="http://schemas.microsoft.com/office/drawing/2014/main" id="{411F2EF0-0C76-4DE4-984F-E33CC3A13A1E}"/>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
                  <a:extLst>
                    <a:ext uri="{FF2B5EF4-FFF2-40B4-BE49-F238E27FC236}">
                      <a16:creationId xmlns:a16="http://schemas.microsoft.com/office/drawing/2014/main" id="{775BA6D2-660D-4594-8302-D4B702B5CE83}"/>
                    </a:ext>
                  </a:extLst>
                </p:cNvPr>
                <p:cNvGrpSpPr>
                  <a:grpSpLocks noChangeAspect="1"/>
                </p:cNvGrpSpPr>
                <p:nvPr/>
              </p:nvGrpSpPr>
              <p:grpSpPr bwMode="auto">
                <a:xfrm>
                  <a:off x="8617745" y="2840833"/>
                  <a:ext cx="896938" cy="896934"/>
                  <a:chOff x="2177" y="498"/>
                  <a:chExt cx="3324" cy="3324"/>
                </a:xfrm>
                <a:solidFill>
                  <a:srgbClr val="243A5E"/>
                </a:solidFill>
              </p:grpSpPr>
              <p:sp>
                <p:nvSpPr>
                  <p:cNvPr id="51" name="Freeform 5">
                    <a:extLst>
                      <a:ext uri="{FF2B5EF4-FFF2-40B4-BE49-F238E27FC236}">
                        <a16:creationId xmlns:a16="http://schemas.microsoft.com/office/drawing/2014/main" id="{4F3C0DAD-357A-4ADA-9AAF-34D6319D3639}"/>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E9FEEB-DBB0-4324-8993-3006B2346196}"/>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1C4CCBBB-E745-47A5-A8C5-03164D2274E1}"/>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168" name="Group 167">
            <a:extLst>
              <a:ext uri="{FF2B5EF4-FFF2-40B4-BE49-F238E27FC236}">
                <a16:creationId xmlns:a16="http://schemas.microsoft.com/office/drawing/2014/main" id="{6053FE79-E802-48F6-9720-A258CFDB60B6}"/>
              </a:ext>
            </a:extLst>
          </p:cNvPr>
          <p:cNvGrpSpPr/>
          <p:nvPr/>
        </p:nvGrpSpPr>
        <p:grpSpPr>
          <a:xfrm>
            <a:off x="7990527" y="2051721"/>
            <a:ext cx="3621336" cy="4354463"/>
            <a:chOff x="7990527" y="2051721"/>
            <a:chExt cx="3621336" cy="4354463"/>
          </a:xfrm>
        </p:grpSpPr>
        <p:sp>
          <p:nvSpPr>
            <p:cNvPr id="16" name="Rectangle 15">
              <a:extLst>
                <a:ext uri="{FF2B5EF4-FFF2-40B4-BE49-F238E27FC236}">
                  <a16:creationId xmlns:a16="http://schemas.microsoft.com/office/drawing/2014/main" id="{DC7467F2-AFED-4110-86E4-D887266EB7C3}"/>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and secure your data assets across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a:rPr>
                <a:t>on-premises, clouds and edge.</a:t>
              </a:r>
            </a:p>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F131BEE-5ED6-460D-9565-97C3CDA13B80}"/>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Run data services</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anywhere</a:t>
              </a:r>
            </a:p>
          </p:txBody>
        </p:sp>
        <p:grpSp>
          <p:nvGrpSpPr>
            <p:cNvPr id="160" name="Group 159">
              <a:extLst>
                <a:ext uri="{FF2B5EF4-FFF2-40B4-BE49-F238E27FC236}">
                  <a16:creationId xmlns:a16="http://schemas.microsoft.com/office/drawing/2014/main" id="{7BC0C33A-429D-4B2C-9599-AAA1B7A0B3B5}"/>
                </a:ext>
              </a:extLst>
            </p:cNvPr>
            <p:cNvGrpSpPr/>
            <p:nvPr/>
          </p:nvGrpSpPr>
          <p:grpSpPr>
            <a:xfrm>
              <a:off x="8983603" y="2051721"/>
              <a:ext cx="1635184" cy="1492599"/>
              <a:chOff x="9007415" y="2060024"/>
              <a:chExt cx="1635184" cy="1492599"/>
            </a:xfrm>
          </p:grpSpPr>
          <p:sp>
            <p:nvSpPr>
              <p:cNvPr id="79" name="Oval 78">
                <a:extLst>
                  <a:ext uri="{FF2B5EF4-FFF2-40B4-BE49-F238E27FC236}">
                    <a16:creationId xmlns:a16="http://schemas.microsoft.com/office/drawing/2014/main" id="{F3B4CE38-19CC-4B4B-B9D7-E148387E9A78}"/>
                  </a:ext>
                </a:extLst>
              </p:cNvPr>
              <p:cNvSpPr/>
              <p:nvPr/>
            </p:nvSpPr>
            <p:spPr bwMode="auto">
              <a:xfrm>
                <a:off x="9120158" y="2184168"/>
                <a:ext cx="1362075" cy="1362075"/>
              </a:xfrm>
              <a:prstGeom prst="ellipse">
                <a:avLst/>
              </a:pr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97" name="Oval 96">
                <a:extLst>
                  <a:ext uri="{FF2B5EF4-FFF2-40B4-BE49-F238E27FC236}">
                    <a16:creationId xmlns:a16="http://schemas.microsoft.com/office/drawing/2014/main" id="{8EE19CA1-3A52-45D2-9903-C6234BB2162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98" name="Oval 97">
                <a:extLst>
                  <a:ext uri="{FF2B5EF4-FFF2-40B4-BE49-F238E27FC236}">
                    <a16:creationId xmlns:a16="http://schemas.microsoft.com/office/drawing/2014/main" id="{6D0413F1-ADB2-46C9-9349-E66554F4C828}"/>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4EF3E995-DB28-47BA-BC5D-E88140B4FD1D}"/>
                  </a:ext>
                </a:extLst>
              </p:cNvPr>
              <p:cNvGrpSpPr/>
              <p:nvPr/>
            </p:nvGrpSpPr>
            <p:grpSpPr>
              <a:xfrm>
                <a:off x="9519856" y="2528151"/>
                <a:ext cx="562678" cy="674109"/>
                <a:chOff x="9542399" y="2520950"/>
                <a:chExt cx="562678" cy="674109"/>
              </a:xfrm>
            </p:grpSpPr>
            <p:grpSp>
              <p:nvGrpSpPr>
                <p:cNvPr id="104" name="Group 103">
                  <a:extLst>
                    <a:ext uri="{FF2B5EF4-FFF2-40B4-BE49-F238E27FC236}">
                      <a16:creationId xmlns:a16="http://schemas.microsoft.com/office/drawing/2014/main" id="{178920F2-99C9-4154-99C5-5EB16A926646}"/>
                    </a:ext>
                  </a:extLst>
                </p:cNvPr>
                <p:cNvGrpSpPr/>
                <p:nvPr/>
              </p:nvGrpSpPr>
              <p:grpSpPr>
                <a:xfrm>
                  <a:off x="9542399" y="2520950"/>
                  <a:ext cx="562678" cy="283442"/>
                  <a:chOff x="1419697" y="2812532"/>
                  <a:chExt cx="1091633" cy="549900"/>
                </a:xfrm>
              </p:grpSpPr>
              <p:sp>
                <p:nvSpPr>
                  <p:cNvPr id="105" name="cloud 4" descr="cloud">
                    <a:extLst>
                      <a:ext uri="{FF2B5EF4-FFF2-40B4-BE49-F238E27FC236}">
                        <a16:creationId xmlns:a16="http://schemas.microsoft.com/office/drawing/2014/main" id="{F7F053C9-47A8-41F4-85D2-18734C8BE56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cloud 4" descr="cloud">
                    <a:extLst>
                      <a:ext uri="{FF2B5EF4-FFF2-40B4-BE49-F238E27FC236}">
                        <a16:creationId xmlns:a16="http://schemas.microsoft.com/office/drawing/2014/main" id="{99725DD5-5E35-41A2-B556-DB45702D1BF5}"/>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cloud 4" descr="cloud">
                    <a:extLst>
                      <a:ext uri="{FF2B5EF4-FFF2-40B4-BE49-F238E27FC236}">
                        <a16:creationId xmlns:a16="http://schemas.microsoft.com/office/drawing/2014/main" id="{DD8DE860-F901-4984-83DF-C70ED9DAD550}"/>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24" name="Group 123">
                  <a:extLst>
                    <a:ext uri="{FF2B5EF4-FFF2-40B4-BE49-F238E27FC236}">
                      <a16:creationId xmlns:a16="http://schemas.microsoft.com/office/drawing/2014/main" id="{24CE6DBD-CB61-4273-9CA2-DEBDE85AA3E5}"/>
                    </a:ext>
                  </a:extLst>
                </p:cNvPr>
                <p:cNvGrpSpPr/>
                <p:nvPr/>
              </p:nvGrpSpPr>
              <p:grpSpPr>
                <a:xfrm>
                  <a:off x="9562077" y="2746782"/>
                  <a:ext cx="423298" cy="448277"/>
                  <a:chOff x="6510727" y="4347819"/>
                  <a:chExt cx="499674" cy="529160"/>
                </a:xfrm>
              </p:grpSpPr>
              <p:sp>
                <p:nvSpPr>
                  <p:cNvPr id="125" name="Freeform: Shape 124">
                    <a:extLst>
                      <a:ext uri="{FF2B5EF4-FFF2-40B4-BE49-F238E27FC236}">
                        <a16:creationId xmlns:a16="http://schemas.microsoft.com/office/drawing/2014/main" id="{9C258004-4BC5-4D0D-9B79-8436D9DB7055}"/>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nvGrpSpPr>
                  <p:cNvPr id="126" name="Group 125">
                    <a:extLst>
                      <a:ext uri="{FF2B5EF4-FFF2-40B4-BE49-F238E27FC236}">
                        <a16:creationId xmlns:a16="http://schemas.microsoft.com/office/drawing/2014/main" id="{C95E7D30-71FF-4A91-B9C0-E2FCF60AA12F}"/>
                      </a:ext>
                    </a:extLst>
                  </p:cNvPr>
                  <p:cNvGrpSpPr/>
                  <p:nvPr/>
                </p:nvGrpSpPr>
                <p:grpSpPr>
                  <a:xfrm>
                    <a:off x="6558486" y="4441365"/>
                    <a:ext cx="282496" cy="101334"/>
                    <a:chOff x="3292936" y="2556427"/>
                    <a:chExt cx="597929" cy="214484"/>
                  </a:xfrm>
                  <a:solidFill>
                    <a:schemeClr val="bg1"/>
                  </a:solidFill>
                </p:grpSpPr>
                <p:sp useBgFill="1">
                  <p:nvSpPr>
                    <p:cNvPr id="135" name="Rectangle 134">
                      <a:extLst>
                        <a:ext uri="{FF2B5EF4-FFF2-40B4-BE49-F238E27FC236}">
                          <a16:creationId xmlns:a16="http://schemas.microsoft.com/office/drawing/2014/main" id="{375BA02A-E24B-448E-B697-2F97DBCECBF0}"/>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6" name="Rectangle 135">
                      <a:extLst>
                        <a:ext uri="{FF2B5EF4-FFF2-40B4-BE49-F238E27FC236}">
                          <a16:creationId xmlns:a16="http://schemas.microsoft.com/office/drawing/2014/main" id="{969563F2-A1D7-4B55-BA95-9F8BFDA3FCE7}"/>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7" name="Rectangle 136">
                      <a:extLst>
                        <a:ext uri="{FF2B5EF4-FFF2-40B4-BE49-F238E27FC236}">
                          <a16:creationId xmlns:a16="http://schemas.microsoft.com/office/drawing/2014/main" id="{22AF904B-EDC1-418E-A1CA-2EF7CF9A5266}"/>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8" name="Rectangle 137">
                      <a:extLst>
                        <a:ext uri="{FF2B5EF4-FFF2-40B4-BE49-F238E27FC236}">
                          <a16:creationId xmlns:a16="http://schemas.microsoft.com/office/drawing/2014/main" id="{DC71A234-49A3-4F76-8DCF-78219D3593BE}"/>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nvGrpSpPr>
                  <p:cNvPr id="127" name="Group 126">
                    <a:extLst>
                      <a:ext uri="{FF2B5EF4-FFF2-40B4-BE49-F238E27FC236}">
                        <a16:creationId xmlns:a16="http://schemas.microsoft.com/office/drawing/2014/main" id="{C3BE478C-636E-4C41-A7A1-1EACD62E0398}"/>
                      </a:ext>
                    </a:extLst>
                  </p:cNvPr>
                  <p:cNvGrpSpPr/>
                  <p:nvPr/>
                </p:nvGrpSpPr>
                <p:grpSpPr>
                  <a:xfrm>
                    <a:off x="6558486" y="4576276"/>
                    <a:ext cx="282496" cy="101334"/>
                    <a:chOff x="3292936" y="2556427"/>
                    <a:chExt cx="597929" cy="214484"/>
                  </a:xfrm>
                  <a:solidFill>
                    <a:schemeClr val="bg1"/>
                  </a:solidFill>
                </p:grpSpPr>
                <p:sp useBgFill="1">
                  <p:nvSpPr>
                    <p:cNvPr id="131" name="Rectangle 130">
                      <a:extLst>
                        <a:ext uri="{FF2B5EF4-FFF2-40B4-BE49-F238E27FC236}">
                          <a16:creationId xmlns:a16="http://schemas.microsoft.com/office/drawing/2014/main" id="{4702C377-FA1F-4754-ADC9-4FB5392B3498}"/>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2" name="Rectangle 131">
                      <a:extLst>
                        <a:ext uri="{FF2B5EF4-FFF2-40B4-BE49-F238E27FC236}">
                          <a16:creationId xmlns:a16="http://schemas.microsoft.com/office/drawing/2014/main" id="{88085D96-40AA-40E6-9CD3-21A53F59D8E3}"/>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3" name="Rectangle 132">
                      <a:extLst>
                        <a:ext uri="{FF2B5EF4-FFF2-40B4-BE49-F238E27FC236}">
                          <a16:creationId xmlns:a16="http://schemas.microsoft.com/office/drawing/2014/main" id="{A0A3B10C-0F2B-4553-B4DD-A01F56C28E20}"/>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4" name="Rectangle 133">
                      <a:extLst>
                        <a:ext uri="{FF2B5EF4-FFF2-40B4-BE49-F238E27FC236}">
                          <a16:creationId xmlns:a16="http://schemas.microsoft.com/office/drawing/2014/main" id="{FA97799C-2400-4E13-88EF-5F07EE60BEE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sp>
                <p:nvSpPr>
                  <p:cNvPr id="128" name="Rectangle 127">
                    <a:extLst>
                      <a:ext uri="{FF2B5EF4-FFF2-40B4-BE49-F238E27FC236}">
                        <a16:creationId xmlns:a16="http://schemas.microsoft.com/office/drawing/2014/main" id="{343044D4-DAE0-420B-9D44-224078247A4F}"/>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29" name="Rectangle 128">
                    <a:extLst>
                      <a:ext uri="{FF2B5EF4-FFF2-40B4-BE49-F238E27FC236}">
                        <a16:creationId xmlns:a16="http://schemas.microsoft.com/office/drawing/2014/main" id="{1DBA5B9F-FEA9-4421-9ABC-A7A5D92D1071}"/>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sp useBgFill="1">
                <p:nvSpPr>
                  <p:cNvPr id="130" name="Rectangle 129">
                    <a:extLst>
                      <a:ext uri="{FF2B5EF4-FFF2-40B4-BE49-F238E27FC236}">
                        <a16:creationId xmlns:a16="http://schemas.microsoft.com/office/drawing/2014/main" id="{10AFAF15-0ACC-496B-9655-2ACA8F869A87}"/>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148" name="Group 147">
                <a:extLst>
                  <a:ext uri="{FF2B5EF4-FFF2-40B4-BE49-F238E27FC236}">
                    <a16:creationId xmlns:a16="http://schemas.microsoft.com/office/drawing/2014/main" id="{A50BFB32-F5C3-49FB-849B-5588494760DB}"/>
                  </a:ext>
                </a:extLst>
              </p:cNvPr>
              <p:cNvGrpSpPr/>
              <p:nvPr/>
            </p:nvGrpSpPr>
            <p:grpSpPr>
              <a:xfrm>
                <a:off x="10124438" y="3235063"/>
                <a:ext cx="317560" cy="317560"/>
                <a:chOff x="9978965" y="3311263"/>
                <a:chExt cx="317560" cy="317560"/>
              </a:xfrm>
            </p:grpSpPr>
            <p:sp useBgFill="1">
              <p:nvSpPr>
                <p:cNvPr id="102" name="Oval 101">
                  <a:extLst>
                    <a:ext uri="{FF2B5EF4-FFF2-40B4-BE49-F238E27FC236}">
                      <a16:creationId xmlns:a16="http://schemas.microsoft.com/office/drawing/2014/main" id="{C8948358-81A5-4217-9C59-B099C37AE513}"/>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3" name="Graphic 142">
                  <a:extLst>
                    <a:ext uri="{FF2B5EF4-FFF2-40B4-BE49-F238E27FC236}">
                      <a16:creationId xmlns:a16="http://schemas.microsoft.com/office/drawing/2014/main" id="{13CEA399-FA35-4137-861F-193DBBB308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50" name="Group 149">
                <a:extLst>
                  <a:ext uri="{FF2B5EF4-FFF2-40B4-BE49-F238E27FC236}">
                    <a16:creationId xmlns:a16="http://schemas.microsoft.com/office/drawing/2014/main" id="{FE53D8FC-882A-4061-8A81-4764E6DBD94B}"/>
                  </a:ext>
                </a:extLst>
              </p:cNvPr>
              <p:cNvGrpSpPr/>
              <p:nvPr/>
            </p:nvGrpSpPr>
            <p:grpSpPr>
              <a:xfrm>
                <a:off x="9007415" y="2533099"/>
                <a:ext cx="317560" cy="317560"/>
                <a:chOff x="9109015" y="2269863"/>
                <a:chExt cx="317560" cy="317560"/>
              </a:xfrm>
            </p:grpSpPr>
            <p:sp useBgFill="1">
              <p:nvSpPr>
                <p:cNvPr id="99" name="Oval 98">
                  <a:extLst>
                    <a:ext uri="{FF2B5EF4-FFF2-40B4-BE49-F238E27FC236}">
                      <a16:creationId xmlns:a16="http://schemas.microsoft.com/office/drawing/2014/main" id="{DD51B85B-E056-4C5E-B12F-D1FB5BA5163D}"/>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Graphic 144">
                  <a:extLst>
                    <a:ext uri="{FF2B5EF4-FFF2-40B4-BE49-F238E27FC236}">
                      <a16:creationId xmlns:a16="http://schemas.microsoft.com/office/drawing/2014/main" id="{BB3D4A9B-828A-4593-9350-7F9C4F30EA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49" name="Group 148">
                <a:extLst>
                  <a:ext uri="{FF2B5EF4-FFF2-40B4-BE49-F238E27FC236}">
                    <a16:creationId xmlns:a16="http://schemas.microsoft.com/office/drawing/2014/main" id="{22958065-7876-4CC6-B329-EAAEC8A7352D}"/>
                  </a:ext>
                </a:extLst>
              </p:cNvPr>
              <p:cNvGrpSpPr/>
              <p:nvPr/>
            </p:nvGrpSpPr>
            <p:grpSpPr>
              <a:xfrm>
                <a:off x="9211192" y="3235063"/>
                <a:ext cx="317560" cy="317560"/>
                <a:chOff x="8975665" y="2882638"/>
                <a:chExt cx="317560" cy="317560"/>
              </a:xfrm>
            </p:grpSpPr>
            <p:sp useBgFill="1">
              <p:nvSpPr>
                <p:cNvPr id="100" name="Oval 99">
                  <a:extLst>
                    <a:ext uri="{FF2B5EF4-FFF2-40B4-BE49-F238E27FC236}">
                      <a16:creationId xmlns:a16="http://schemas.microsoft.com/office/drawing/2014/main" id="{6026DBB1-3D64-44C1-84CB-DFB82CE897C1}"/>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7" name="Graphic 146">
                  <a:extLst>
                    <a:ext uri="{FF2B5EF4-FFF2-40B4-BE49-F238E27FC236}">
                      <a16:creationId xmlns:a16="http://schemas.microsoft.com/office/drawing/2014/main" id="{2D2A6E70-7071-4B33-B0D3-24E2DC570C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52" name="Graphic 151">
                <a:extLst>
                  <a:ext uri="{FF2B5EF4-FFF2-40B4-BE49-F238E27FC236}">
                    <a16:creationId xmlns:a16="http://schemas.microsoft.com/office/drawing/2014/main" id="{C8D08A9F-4325-4068-8ED7-5D73DD234B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53" name="Kubernetes" descr="Kubernetes">
                <a:extLst>
                  <a:ext uri="{FF2B5EF4-FFF2-40B4-BE49-F238E27FC236}">
                    <a16:creationId xmlns:a16="http://schemas.microsoft.com/office/drawing/2014/main" id="{BEAB43C5-7C2B-468F-9EAF-0D834B7C3C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44" name="Group 43">
            <a:extLst>
              <a:ext uri="{FF2B5EF4-FFF2-40B4-BE49-F238E27FC236}">
                <a16:creationId xmlns:a16="http://schemas.microsoft.com/office/drawing/2014/main" id="{1CFB4AE5-FC3A-459D-A43C-605E69B232E8}"/>
              </a:ext>
            </a:extLst>
          </p:cNvPr>
          <p:cNvGrpSpPr/>
          <p:nvPr/>
        </p:nvGrpSpPr>
        <p:grpSpPr>
          <a:xfrm>
            <a:off x="584199" y="1839789"/>
            <a:ext cx="3621336" cy="4566395"/>
            <a:chOff x="584199" y="1839789"/>
            <a:chExt cx="3621336" cy="4566395"/>
          </a:xfrm>
        </p:grpSpPr>
        <p:sp>
          <p:nvSpPr>
            <p:cNvPr id="3" name="Rectangle 2">
              <a:extLst>
                <a:ext uri="{FF2B5EF4-FFF2-40B4-BE49-F238E27FC236}">
                  <a16:creationId xmlns:a16="http://schemas.microsoft.com/office/drawing/2014/main" id="{5CDE68B4-5CA2-424A-8EBF-25B18BA79F43}"/>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a single place. </a:t>
              </a:r>
            </a:p>
          </p:txBody>
        </p:sp>
        <p:grpSp>
          <p:nvGrpSpPr>
            <p:cNvPr id="43" name="Group 42">
              <a:extLst>
                <a:ext uri="{FF2B5EF4-FFF2-40B4-BE49-F238E27FC236}">
                  <a16:creationId xmlns:a16="http://schemas.microsoft.com/office/drawing/2014/main" id="{49CC25BB-DDAC-4628-B809-5156FEE37E42}"/>
                </a:ext>
              </a:extLst>
            </p:cNvPr>
            <p:cNvGrpSpPr/>
            <p:nvPr/>
          </p:nvGrpSpPr>
          <p:grpSpPr>
            <a:xfrm>
              <a:off x="584199" y="1839789"/>
              <a:ext cx="3621336" cy="2594720"/>
              <a:chOff x="584199" y="1839789"/>
              <a:chExt cx="3621336" cy="2594720"/>
            </a:xfrm>
          </p:grpSpPr>
          <p:sp>
            <p:nvSpPr>
              <p:cNvPr id="17" name="Rectangle 16">
                <a:extLst>
                  <a:ext uri="{FF2B5EF4-FFF2-40B4-BE49-F238E27FC236}">
                    <a16:creationId xmlns:a16="http://schemas.microsoft.com/office/drawing/2014/main" id="{B62AA2D3-3801-484C-8251-2C1112FDEDEC}"/>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Organize and govern</a:t>
                </a:r>
                <a:b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br>
                <a:r>
                  <a:rPr kumimoji="0" lang="en-US" sz="18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mn-cs"/>
                  </a:rPr>
                  <a:t>across environments</a:t>
                </a:r>
                <a:endParaRPr kumimoji="0" lang="en-US" sz="14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3DBC9E56-7446-4735-95FD-A520393C8ED3}"/>
                  </a:ext>
                </a:extLst>
              </p:cNvPr>
              <p:cNvGrpSpPr/>
              <p:nvPr/>
            </p:nvGrpSpPr>
            <p:grpSpPr>
              <a:xfrm>
                <a:off x="1147337" y="2025650"/>
                <a:ext cx="2495060" cy="1431844"/>
                <a:chOff x="1147337" y="2070101"/>
                <a:chExt cx="2495060" cy="1342941"/>
              </a:xfrm>
            </p:grpSpPr>
            <p:sp>
              <p:nvSpPr>
                <p:cNvPr id="2" name="Rectangle 1">
                  <a:extLst>
                    <a:ext uri="{FF2B5EF4-FFF2-40B4-BE49-F238E27FC236}">
                      <a16:creationId xmlns:a16="http://schemas.microsoft.com/office/drawing/2014/main" id="{956BAC24-13A5-4405-BED1-BF85F7555321}"/>
                    </a:ext>
                  </a:extLst>
                </p:cNvPr>
                <p:cNvSpPr/>
                <p:nvPr/>
              </p:nvSpPr>
              <p:spPr bwMode="auto">
                <a:xfrm>
                  <a:off x="1147337" y="2070101"/>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CE8F16CD-FCDC-4A15-9EC1-D8C362E54A90}"/>
                    </a:ext>
                  </a:extLst>
                </p:cNvPr>
                <p:cNvSpPr/>
                <p:nvPr/>
              </p:nvSpPr>
              <p:spPr bwMode="auto">
                <a:xfrm>
                  <a:off x="1147337" y="2823546"/>
                  <a:ext cx="2495060" cy="589496"/>
                </a:xfrm>
                <a:prstGeom prst="rect">
                  <a:avLst/>
                </a:prstGeom>
                <a:noFill/>
                <a:ln w="15875">
                  <a:solidFill>
                    <a:schemeClr val="bg1">
                      <a:lumMod val="8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useBgFill="1">
            <p:nvSpPr>
              <p:cNvPr id="9" name="TextBox 8">
                <a:extLst>
                  <a:ext uri="{FF2B5EF4-FFF2-40B4-BE49-F238E27FC236}">
                    <a16:creationId xmlns:a16="http://schemas.microsoft.com/office/drawing/2014/main" id="{B0A2F4F9-0C38-4589-9A04-532869A411EB}"/>
                  </a:ext>
                </a:extLst>
              </p:cNvPr>
              <p:cNvSpPr txBox="1"/>
              <p:nvPr/>
            </p:nvSpPr>
            <p:spPr>
              <a:xfrm>
                <a:off x="2259785" y="1856732"/>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Multi-cloud</a:t>
                </a:r>
              </a:p>
            </p:txBody>
          </p:sp>
          <p:sp useBgFill="1">
            <p:nvSpPr>
              <p:cNvPr id="122" name="TextBox 121">
                <a:extLst>
                  <a:ext uri="{FF2B5EF4-FFF2-40B4-BE49-F238E27FC236}">
                    <a16:creationId xmlns:a16="http://schemas.microsoft.com/office/drawing/2014/main" id="{5351DE2F-A966-43AD-9CC5-1EFCDCEDC887}"/>
                  </a:ext>
                </a:extLst>
              </p:cNvPr>
              <p:cNvSpPr txBox="1"/>
              <p:nvPr/>
            </p:nvSpPr>
            <p:spPr>
              <a:xfrm>
                <a:off x="2132785" y="3291832"/>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Datacenter &amp; hosted</a:t>
                </a:r>
              </a:p>
            </p:txBody>
          </p:sp>
          <p:grpSp>
            <p:nvGrpSpPr>
              <p:cNvPr id="42" name="Group 41">
                <a:extLst>
                  <a:ext uri="{FF2B5EF4-FFF2-40B4-BE49-F238E27FC236}">
                    <a16:creationId xmlns:a16="http://schemas.microsoft.com/office/drawing/2014/main" id="{30F19A8C-E55A-4189-9DEC-912DF50EF110}"/>
                  </a:ext>
                </a:extLst>
              </p:cNvPr>
              <p:cNvGrpSpPr/>
              <p:nvPr/>
            </p:nvGrpSpPr>
            <p:grpSpPr>
              <a:xfrm>
                <a:off x="1700394" y="2337586"/>
                <a:ext cx="1388947" cy="807973"/>
                <a:chOff x="1700394" y="2341905"/>
                <a:chExt cx="1388947" cy="807973"/>
              </a:xfrm>
            </p:grpSpPr>
            <p:pic>
              <p:nvPicPr>
                <p:cNvPr id="154" name="Graphic 153">
                  <a:extLst>
                    <a:ext uri="{FF2B5EF4-FFF2-40B4-BE49-F238E27FC236}">
                      <a16:creationId xmlns:a16="http://schemas.microsoft.com/office/drawing/2014/main" id="{B7DB658B-FEB9-4EED-89F7-73EFA204D0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155" name="storage3" descr="storage">
                  <a:extLst>
                    <a:ext uri="{FF2B5EF4-FFF2-40B4-BE49-F238E27FC236}">
                      <a16:creationId xmlns:a16="http://schemas.microsoft.com/office/drawing/2014/main" id="{7E737A4B-F19F-4D9A-8C5B-DDA1EA6AFFB7}"/>
                    </a:ext>
                  </a:extLst>
                </p:cNvPr>
                <p:cNvGrpSpPr/>
                <p:nvPr/>
              </p:nvGrpSpPr>
              <p:grpSpPr>
                <a:xfrm>
                  <a:off x="2298708" y="2341905"/>
                  <a:ext cx="197136" cy="261873"/>
                  <a:chOff x="19547751" y="2337953"/>
                  <a:chExt cx="652743" cy="867099"/>
                </a:xfrm>
              </p:grpSpPr>
              <p:sp>
                <p:nvSpPr>
                  <p:cNvPr id="156" name="Freeform: Shape 155">
                    <a:extLst>
                      <a:ext uri="{FF2B5EF4-FFF2-40B4-BE49-F238E27FC236}">
                        <a16:creationId xmlns:a16="http://schemas.microsoft.com/office/drawing/2014/main" id="{BC0AAE6F-639D-415D-9F0E-87661AB82D6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E35612D-01F3-4F3D-957A-01BB8EC68B5C}"/>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B38E02D3-1087-4271-988B-20FBF65192CF}"/>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59" name="Kubernetes" descr="Kubernetes">
                  <a:extLst>
                    <a:ext uri="{FF2B5EF4-FFF2-40B4-BE49-F238E27FC236}">
                      <a16:creationId xmlns:a16="http://schemas.microsoft.com/office/drawing/2014/main" id="{80DC5697-B02D-4176-9099-14B2E5B26E9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113" name="Group 112">
                  <a:extLst>
                    <a:ext uri="{FF2B5EF4-FFF2-40B4-BE49-F238E27FC236}">
                      <a16:creationId xmlns:a16="http://schemas.microsoft.com/office/drawing/2014/main" id="{D8796D1D-3E03-4050-B207-4581C21F57A6}"/>
                    </a:ext>
                  </a:extLst>
                </p:cNvPr>
                <p:cNvGrpSpPr/>
                <p:nvPr/>
              </p:nvGrpSpPr>
              <p:grpSpPr>
                <a:xfrm>
                  <a:off x="1700394" y="2888005"/>
                  <a:ext cx="1388947" cy="261873"/>
                  <a:chOff x="1721424" y="2341905"/>
                  <a:chExt cx="1388947" cy="261873"/>
                </a:xfrm>
              </p:grpSpPr>
              <p:pic>
                <p:nvPicPr>
                  <p:cNvPr id="114" name="Graphic 113">
                    <a:extLst>
                      <a:ext uri="{FF2B5EF4-FFF2-40B4-BE49-F238E27FC236}">
                        <a16:creationId xmlns:a16="http://schemas.microsoft.com/office/drawing/2014/main" id="{634F5DE1-E140-4334-8300-1DFC3F52E3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115" name="storage3" descr="storage">
                    <a:extLst>
                      <a:ext uri="{FF2B5EF4-FFF2-40B4-BE49-F238E27FC236}">
                        <a16:creationId xmlns:a16="http://schemas.microsoft.com/office/drawing/2014/main" id="{AEF85833-2BCA-4D98-9847-6D6F9C2537D9}"/>
                      </a:ext>
                    </a:extLst>
                  </p:cNvPr>
                  <p:cNvGrpSpPr/>
                  <p:nvPr/>
                </p:nvGrpSpPr>
                <p:grpSpPr>
                  <a:xfrm>
                    <a:off x="2319738" y="2341905"/>
                    <a:ext cx="197136" cy="261873"/>
                    <a:chOff x="19547751" y="2337953"/>
                    <a:chExt cx="652743" cy="867099"/>
                  </a:xfrm>
                </p:grpSpPr>
                <p:sp>
                  <p:nvSpPr>
                    <p:cNvPr id="117" name="Freeform: Shape 116">
                      <a:extLst>
                        <a:ext uri="{FF2B5EF4-FFF2-40B4-BE49-F238E27FC236}">
                          <a16:creationId xmlns:a16="http://schemas.microsoft.com/office/drawing/2014/main" id="{B46294E3-DA2F-401B-A73A-FCD4E7394AE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30EAD79-2716-43C5-9607-42FF9A496F66}"/>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26B6F701-F1BC-4AD2-9658-4C207A33EF24}"/>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6" name="Kubernetes" descr="Kubernetes">
                    <a:extLst>
                      <a:ext uri="{FF2B5EF4-FFF2-40B4-BE49-F238E27FC236}">
                        <a16:creationId xmlns:a16="http://schemas.microsoft.com/office/drawing/2014/main" id="{7D6FC385-9093-42D5-8C26-2FCC22DCF6D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12" name="Straight Connector 11">
                  <a:extLst>
                    <a:ext uri="{FF2B5EF4-FFF2-40B4-BE49-F238E27FC236}">
                      <a16:creationId xmlns:a16="http://schemas.microsoft.com/office/drawing/2014/main" id="{696ECA9C-93AD-478E-BBE7-C62B546991E2}"/>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021270EF-2689-49B6-B563-169791B0327B}"/>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64E6525-4A67-49C2-A738-EC19B0A136EC}"/>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3AABA251-3FF2-4525-B6D2-E2E507F4A57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5" name="Group 4">
                <a:extLst>
                  <a:ext uri="{FF2B5EF4-FFF2-40B4-BE49-F238E27FC236}">
                    <a16:creationId xmlns:a16="http://schemas.microsoft.com/office/drawing/2014/main" id="{7A487916-CAD9-4EFE-9880-0E992E811EC2}"/>
                  </a:ext>
                </a:extLst>
              </p:cNvPr>
              <p:cNvGrpSpPr/>
              <p:nvPr/>
            </p:nvGrpSpPr>
            <p:grpSpPr>
              <a:xfrm>
                <a:off x="1662404" y="1839789"/>
                <a:ext cx="575953" cy="290130"/>
                <a:chOff x="1419697" y="2812532"/>
                <a:chExt cx="1091633" cy="549900"/>
              </a:xfrm>
            </p:grpSpPr>
            <p:sp>
              <p:nvSpPr>
                <p:cNvPr id="21" name="cloud 4" descr="cloud">
                  <a:extLst>
                    <a:ext uri="{FF2B5EF4-FFF2-40B4-BE49-F238E27FC236}">
                      <a16:creationId xmlns:a16="http://schemas.microsoft.com/office/drawing/2014/main" id="{C9B05D71-454D-47AD-AA97-85716B2ADBFB}"/>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cloud 4" descr="cloud">
                  <a:extLst>
                    <a:ext uri="{FF2B5EF4-FFF2-40B4-BE49-F238E27FC236}">
                      <a16:creationId xmlns:a16="http://schemas.microsoft.com/office/drawing/2014/main" id="{AA0DD4DE-B957-4A2A-9C3D-68C84DDBE7E3}"/>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cloud 4" descr="cloud">
                  <a:extLst>
                    <a:ext uri="{FF2B5EF4-FFF2-40B4-BE49-F238E27FC236}">
                      <a16:creationId xmlns:a16="http://schemas.microsoft.com/office/drawing/2014/main" id="{73B9E49C-B594-4818-B58E-11E70AC2D6A6}"/>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spTree>
    <p:extLst>
      <p:ext uri="{BB962C8B-B14F-4D97-AF65-F5344CB8AC3E}">
        <p14:creationId xmlns:p14="http://schemas.microsoft.com/office/powerpoint/2010/main" val="2047781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3"/>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67"/>
                                        </p:tgtEl>
                                        <p:attrNameLst>
                                          <p:attrName>style.visibility</p:attrName>
                                        </p:attrNameLst>
                                      </p:cBhvr>
                                      <p:to>
                                        <p:strVal val="visible"/>
                                      </p:to>
                                    </p:set>
                                    <p:animEffect transition="in" filter="fade">
                                      <p:cBhvr>
                                        <p:cTn id="12" dur="500"/>
                                        <p:tgtEl>
                                          <p:spTgt spid="167"/>
                                        </p:tgtEl>
                                      </p:cBhvr>
                                    </p:animEffect>
                                  </p:childTnLst>
                                </p:cTn>
                              </p:par>
                              <p:par>
                                <p:cTn id="13" presetID="63" presetClass="path" presetSubtype="0" decel="100000" fill="hold" nodeType="withEffect">
                                  <p:stCondLst>
                                    <p:cond delay="300"/>
                                  </p:stCondLst>
                                  <p:childTnLst>
                                    <p:animMotion origin="layout" path="M -2.08333E-7 4.07407E-6 L 0.01719 4.07407E-6 " pathEditMode="relative" rAng="0" ptsTypes="AA">
                                      <p:cBhvr>
                                        <p:cTn id="14" dur="700" spd="-100000" fill="hold"/>
                                        <p:tgtEl>
                                          <p:spTgt spid="167"/>
                                        </p:tgtEl>
                                        <p:attrNameLst>
                                          <p:attrName>ppt_x</p:attrName>
                                          <p:attrName>ppt_y</p:attrName>
                                        </p:attrNameLst>
                                      </p:cBhvr>
                                      <p:rCtr x="859" y="0"/>
                                    </p:animMotion>
                                  </p:childTnLst>
                                </p:cTn>
                              </p:par>
                              <p:par>
                                <p:cTn id="15" presetID="10" presetClass="entr" presetSubtype="0" fill="hold" nodeType="withEffect">
                                  <p:stCondLst>
                                    <p:cond delay="400"/>
                                  </p:stCondLst>
                                  <p:childTnLst>
                                    <p:set>
                                      <p:cBhvr>
                                        <p:cTn id="16" dur="1" fill="hold">
                                          <p:stCondLst>
                                            <p:cond delay="0"/>
                                          </p:stCondLst>
                                        </p:cTn>
                                        <p:tgtEl>
                                          <p:spTgt spid="168"/>
                                        </p:tgtEl>
                                        <p:attrNameLst>
                                          <p:attrName>style.visibility</p:attrName>
                                        </p:attrNameLst>
                                      </p:cBhvr>
                                      <p:to>
                                        <p:strVal val="visible"/>
                                      </p:to>
                                    </p:set>
                                    <p:animEffect transition="in" filter="fade">
                                      <p:cBhvr>
                                        <p:cTn id="17" dur="500"/>
                                        <p:tgtEl>
                                          <p:spTgt spid="168"/>
                                        </p:tgtEl>
                                      </p:cBhvr>
                                    </p:animEffect>
                                  </p:childTnLst>
                                </p:cTn>
                              </p:par>
                              <p:par>
                                <p:cTn id="18" presetID="63" presetClass="path" presetSubtype="0" decel="100000" fill="hold" nodeType="withEffect">
                                  <p:stCondLst>
                                    <p:cond delay="400"/>
                                  </p:stCondLst>
                                  <p:childTnLst>
                                    <p:animMotion origin="layout" path="M 3.75E-6 4.81481E-6 L 0.01718 4.81481E-6 " pathEditMode="relative" rAng="0" ptsTypes="AA">
                                      <p:cBhvr>
                                        <p:cTn id="19" dur="700" spd="-100000" fill="hold"/>
                                        <p:tgtEl>
                                          <p:spTgt spid="168"/>
                                        </p:tgtEl>
                                        <p:attrNameLst>
                                          <p:attrName>ppt_x</p:attrName>
                                          <p:attrName>ppt_y</p:attrName>
                                        </p:attrNameLst>
                                      </p:cBhvr>
                                      <p:rCtr x="859" y="0"/>
                                    </p:animMotion>
                                  </p:childTnLst>
                                </p:cTn>
                              </p:par>
                              <p:par>
                                <p:cTn id="20" presetID="10" presetClass="entr" presetSubtype="0" fill="hold" nodeType="withEffect">
                                  <p:stCondLst>
                                    <p:cond delay="2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63" presetClass="path" presetSubtype="0" decel="100000" fill="hold" nodeType="withEffect">
                                  <p:stCondLst>
                                    <p:cond delay="200"/>
                                  </p:stCondLst>
                                  <p:childTnLst>
                                    <p:animMotion origin="layout" path="M -2.08333E-7 4.07407E-6 L 0.01719 4.07407E-6 " pathEditMode="relative" rAng="0" ptsTypes="AA">
                                      <p:cBhvr>
                                        <p:cTn id="24" dur="700" spd="-100000" fill="hold"/>
                                        <p:tgtEl>
                                          <p:spTgt spid="44"/>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Organize &amp; govern across environments</a:t>
            </a:r>
          </a:p>
        </p:txBody>
      </p:sp>
      <p:sp>
        <p:nvSpPr>
          <p:cNvPr id="8" name="Rectangle 7">
            <a:extLst>
              <a:ext uri="{FF2B5EF4-FFF2-40B4-BE49-F238E27FC236}">
                <a16:creationId xmlns:a16="http://schemas.microsoft.com/office/drawing/2014/main" id="{05E36DBE-CC64-486F-8A61-BC663802EB66}"/>
              </a:ext>
            </a:extLst>
          </p:cNvPr>
          <p:cNvSpPr/>
          <p:nvPr/>
        </p:nvSpPr>
        <p:spPr bwMode="auto">
          <a:xfrm>
            <a:off x="529423" y="1096477"/>
            <a:ext cx="5436090"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 large financial institution has sprawling server-based IT systems deployed in corporate datacenters, </a:t>
            </a:r>
            <a:r>
              <a:rPr kumimoji="0" lang="en-US" sz="1400" b="0" i="0" u="none" strike="noStrike" kern="1200" cap="none" spc="0" normalizeH="0" baseline="0" noProof="0" err="1">
                <a:ln>
                  <a:noFill/>
                </a:ln>
                <a:solidFill>
                  <a:srgbClr val="282828"/>
                </a:solidFill>
                <a:effectLst/>
                <a:uLnTx/>
                <a:uFillTx/>
                <a:latin typeface="Segoe UI" panose="020B0502040204020203" pitchFamily="34" charset="0"/>
                <a:ea typeface="+mn-ea"/>
                <a:cs typeface="Segoe UI" panose="020B0502040204020203" pitchFamily="34" charset="0"/>
              </a:rPr>
              <a:t>hosters</a:t>
            </a: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 and cloud</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In addition, new DevOps practices result in an unknown number of servers that are connected to the corporate networks but are running outside of identity and governance systems.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The sprawl is overwhelming, and it is impossible to apply consistent governance across the environment and meet compliance needs.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Manage a mix of bare metal, Windows and Linux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Visibility across locations, OS flavors and disparate systems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IT to apply at scale governance and security policies across all servers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Enable application owners to apply and audit to meet their own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Measure and remediate compliance at scale and down to the individual workload/server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p:txBody>
      </p:sp>
      <p:cxnSp>
        <p:nvCxnSpPr>
          <p:cNvPr id="4" name="Straight Connector 3">
            <a:extLst>
              <a:ext uri="{FF2B5EF4-FFF2-40B4-BE49-F238E27FC236}">
                <a16:creationId xmlns:a16="http://schemas.microsoft.com/office/drawing/2014/main" id="{5FAA3FCF-7036-4D5B-BFA7-C45B9544357C}"/>
              </a:ext>
            </a:extLst>
          </p:cNvPr>
          <p:cNvCxnSpPr>
            <a:cxnSpLocks/>
          </p:cNvCxnSpPr>
          <p:nvPr/>
        </p:nvCxnSpPr>
        <p:spPr>
          <a:xfrm>
            <a:off x="7843263" y="3696741"/>
            <a:ext cx="276090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5F18A707-3D43-47A7-9E11-EECD431129EF}"/>
              </a:ext>
            </a:extLst>
          </p:cNvPr>
          <p:cNvGrpSpPr/>
          <p:nvPr/>
        </p:nvGrpSpPr>
        <p:grpSpPr>
          <a:xfrm>
            <a:off x="7843263" y="3909706"/>
            <a:ext cx="2760909" cy="1414145"/>
            <a:chOff x="602830" y="5241756"/>
            <a:chExt cx="2760909" cy="1414145"/>
          </a:xfrm>
        </p:grpSpPr>
        <p:sp>
          <p:nvSpPr>
            <p:cNvPr id="162" name="Rectangle 161">
              <a:extLst>
                <a:ext uri="{FF2B5EF4-FFF2-40B4-BE49-F238E27FC236}">
                  <a16:creationId xmlns:a16="http://schemas.microsoft.com/office/drawing/2014/main" id="{1B02217D-3FCD-4021-B745-7171CC68226D}"/>
                </a:ext>
              </a:extLst>
            </p:cNvPr>
            <p:cNvSpPr/>
            <p:nvPr/>
          </p:nvSpPr>
          <p:spPr>
            <a:xfrm>
              <a:off x="602830" y="5241756"/>
              <a:ext cx="2760909" cy="1414145"/>
            </a:xfrm>
            <a:prstGeom prst="rect">
              <a:avLst/>
            </a:prstGeom>
            <a:solidFill>
              <a:srgbClr val="FFFFFF">
                <a:lumMod val="85000"/>
              </a:srgbClr>
            </a:solidFill>
            <a:ln w="10795" cap="flat" cmpd="sng" algn="ctr">
              <a:no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63" name="Graphic 12">
              <a:extLst>
                <a:ext uri="{FF2B5EF4-FFF2-40B4-BE49-F238E27FC236}">
                  <a16:creationId xmlns:a16="http://schemas.microsoft.com/office/drawing/2014/main" id="{8CD475D0-FB18-4A25-AEBB-397A09655A07}"/>
                </a:ext>
              </a:extLst>
            </p:cNvPr>
            <p:cNvGrpSpPr/>
            <p:nvPr/>
          </p:nvGrpSpPr>
          <p:grpSpPr>
            <a:xfrm>
              <a:off x="1115579" y="6030357"/>
              <a:ext cx="506547" cy="584603"/>
              <a:chOff x="7122675" y="2465323"/>
              <a:chExt cx="375597" cy="429708"/>
            </a:xfrm>
            <a:solidFill>
              <a:srgbClr val="50E6FF"/>
            </a:solidFill>
          </p:grpSpPr>
          <p:sp>
            <p:nvSpPr>
              <p:cNvPr id="205" name="Freeform: Shape 204">
                <a:extLst>
                  <a:ext uri="{FF2B5EF4-FFF2-40B4-BE49-F238E27FC236}">
                    <a16:creationId xmlns:a16="http://schemas.microsoft.com/office/drawing/2014/main" id="{15236DFF-B2B8-494C-A833-A3D00E25C09A}"/>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D48AFA38-6103-4596-9600-A14C3A3AE598}"/>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4109269A-698C-4204-B4E9-5E10BA4127EB}"/>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5F924C36-78C3-41BE-909A-A989D352CCAF}"/>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96595E01-789F-4DE0-81AF-21E989762225}"/>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BE966D0-2C91-4CEC-A076-A7E900255C04}"/>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898B2A0B-5A4E-43E6-BD93-5E4C74DB8160}"/>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39F9735-0C43-447A-A8E6-99784337E0BA}"/>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01857A20-037E-44FB-86A3-7408A7DFC79B}"/>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51161BCE-D67B-40FC-91C3-DC4EE9B41344}"/>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554B9E94-431C-4537-83F3-B80F665C19DC}"/>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4" name="Group 163">
              <a:extLst>
                <a:ext uri="{FF2B5EF4-FFF2-40B4-BE49-F238E27FC236}">
                  <a16:creationId xmlns:a16="http://schemas.microsoft.com/office/drawing/2014/main" id="{167BD368-97DC-4F58-8D83-9CC9D9A21974}"/>
                </a:ext>
              </a:extLst>
            </p:cNvPr>
            <p:cNvGrpSpPr/>
            <p:nvPr/>
          </p:nvGrpSpPr>
          <p:grpSpPr>
            <a:xfrm>
              <a:off x="821771" y="6269798"/>
              <a:ext cx="293808" cy="274234"/>
              <a:chOff x="4949377" y="4112161"/>
              <a:chExt cx="172003" cy="146075"/>
            </a:xfrm>
          </p:grpSpPr>
          <p:sp>
            <p:nvSpPr>
              <p:cNvPr id="167" name="Rectangle: Rounded Corners 166">
                <a:extLst>
                  <a:ext uri="{FF2B5EF4-FFF2-40B4-BE49-F238E27FC236}">
                    <a16:creationId xmlns:a16="http://schemas.microsoft.com/office/drawing/2014/main" id="{E8272B65-9BAD-40F4-9F9A-E2DB60A86EE3}"/>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68" name="Rectangle: Rounded Corners 167">
                <a:extLst>
                  <a:ext uri="{FF2B5EF4-FFF2-40B4-BE49-F238E27FC236}">
                    <a16:creationId xmlns:a16="http://schemas.microsoft.com/office/drawing/2014/main" id="{B56F7662-AEBA-4486-9791-E3BFDCEA7018}"/>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69" name="Rectangle: Rounded Corners 168">
                <a:extLst>
                  <a:ext uri="{FF2B5EF4-FFF2-40B4-BE49-F238E27FC236}">
                    <a16:creationId xmlns:a16="http://schemas.microsoft.com/office/drawing/2014/main" id="{2E869E4E-533E-453D-87C0-567BE1CDBEA9}"/>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80AFBCD9-2077-439D-8DC0-14E6EEB39BD1}"/>
                  </a:ext>
                </a:extLst>
              </p:cNvPr>
              <p:cNvGrpSpPr/>
              <p:nvPr/>
            </p:nvGrpSpPr>
            <p:grpSpPr>
              <a:xfrm>
                <a:off x="4978722" y="4118509"/>
                <a:ext cx="119824" cy="28680"/>
                <a:chOff x="9986238" y="2440508"/>
                <a:chExt cx="800529" cy="182880"/>
              </a:xfrm>
            </p:grpSpPr>
            <p:sp>
              <p:nvSpPr>
                <p:cNvPr id="198" name="Rectangle 197">
                  <a:extLst>
                    <a:ext uri="{FF2B5EF4-FFF2-40B4-BE49-F238E27FC236}">
                      <a16:creationId xmlns:a16="http://schemas.microsoft.com/office/drawing/2014/main" id="{6537B812-0EB5-4646-BD11-17C9011C85CE}"/>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E0129D94-F715-4827-9B42-F59729A52D7B}"/>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6BEA022A-0812-4C6A-B341-F0650262B1E3}"/>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7866E17-CFD6-47BF-8647-FB529E1B61ED}"/>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A1903274-8208-45B1-A2CD-28B0A134E526}"/>
                  </a:ext>
                </a:extLst>
              </p:cNvPr>
              <p:cNvGrpSpPr/>
              <p:nvPr/>
            </p:nvGrpSpPr>
            <p:grpSpPr>
              <a:xfrm>
                <a:off x="4978722" y="4169754"/>
                <a:ext cx="119824" cy="28680"/>
                <a:chOff x="9986238" y="2440508"/>
                <a:chExt cx="800529" cy="182880"/>
              </a:xfrm>
            </p:grpSpPr>
            <p:sp>
              <p:nvSpPr>
                <p:cNvPr id="186" name="Rectangle 185">
                  <a:extLst>
                    <a:ext uri="{FF2B5EF4-FFF2-40B4-BE49-F238E27FC236}">
                      <a16:creationId xmlns:a16="http://schemas.microsoft.com/office/drawing/2014/main" id="{9A56C38E-0298-46AB-A124-F0FB0A68C8EB}"/>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4BA362D9-C7FC-4ED6-B1B0-19380AFF9AF9}"/>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37EE67ED-6C60-459F-9718-C99430D96AE1}"/>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D391554F-8B47-430D-A58E-35EF02989FE4}"/>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A8F02109-41BA-4FAA-82CA-3E02F894CB1E}"/>
                  </a:ext>
                </a:extLst>
              </p:cNvPr>
              <p:cNvGrpSpPr/>
              <p:nvPr/>
            </p:nvGrpSpPr>
            <p:grpSpPr>
              <a:xfrm>
                <a:off x="4978722" y="4219705"/>
                <a:ext cx="119824" cy="28680"/>
                <a:chOff x="9986238" y="2440508"/>
                <a:chExt cx="800529" cy="182880"/>
              </a:xfrm>
            </p:grpSpPr>
            <p:sp>
              <p:nvSpPr>
                <p:cNvPr id="173" name="Rectangle 172">
                  <a:extLst>
                    <a:ext uri="{FF2B5EF4-FFF2-40B4-BE49-F238E27FC236}">
                      <a16:creationId xmlns:a16="http://schemas.microsoft.com/office/drawing/2014/main" id="{DB38272A-246E-4946-90E9-C27B1C862732}"/>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1813625D-AB7A-43AD-98C3-9CA8963E4554}"/>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78" name="Rectangle 177">
                  <a:extLst>
                    <a:ext uri="{FF2B5EF4-FFF2-40B4-BE49-F238E27FC236}">
                      <a16:creationId xmlns:a16="http://schemas.microsoft.com/office/drawing/2014/main" id="{0DFECC93-CBEB-43AE-A77D-14352F9E59CA}"/>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1CE5FE07-8975-4A23-9EDA-A619EA0C3C34}"/>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165" name="TextBox 164">
              <a:extLst>
                <a:ext uri="{FF2B5EF4-FFF2-40B4-BE49-F238E27FC236}">
                  <a16:creationId xmlns:a16="http://schemas.microsoft.com/office/drawing/2014/main" id="{0E37C560-CAC8-4613-9969-8B858BEAD0DB}"/>
                </a:ext>
              </a:extLst>
            </p:cNvPr>
            <p:cNvSpPr txBox="1"/>
            <p:nvPr/>
          </p:nvSpPr>
          <p:spPr>
            <a:xfrm>
              <a:off x="2137121" y="6174408"/>
              <a:ext cx="1045478" cy="38318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&amp; hosted</a:t>
              </a:r>
            </a:p>
          </p:txBody>
        </p:sp>
      </p:grpSp>
      <p:sp>
        <p:nvSpPr>
          <p:cNvPr id="221" name="Rectangle 220">
            <a:extLst>
              <a:ext uri="{FF2B5EF4-FFF2-40B4-BE49-F238E27FC236}">
                <a16:creationId xmlns:a16="http://schemas.microsoft.com/office/drawing/2014/main" id="{F888CDFD-E1D7-43DB-8FF7-B825D0112A6F}"/>
              </a:ext>
            </a:extLst>
          </p:cNvPr>
          <p:cNvSpPr/>
          <p:nvPr/>
        </p:nvSpPr>
        <p:spPr>
          <a:xfrm>
            <a:off x="7843263" y="2056570"/>
            <a:ext cx="2760909" cy="1414146"/>
          </a:xfrm>
          <a:prstGeom prst="rect">
            <a:avLst/>
          </a:prstGeom>
          <a:solidFill>
            <a:srgbClr val="FFFFFF">
              <a:lumMod val="85000"/>
            </a:srgbClr>
          </a:solidFill>
          <a:ln w="10795" cap="flat" cmpd="sng" algn="ctr">
            <a:no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2" name="TextBox 221">
            <a:extLst>
              <a:ext uri="{FF2B5EF4-FFF2-40B4-BE49-F238E27FC236}">
                <a16:creationId xmlns:a16="http://schemas.microsoft.com/office/drawing/2014/main" id="{8ED00AD5-92FF-46B5-A9E5-47A9E4C73657}"/>
              </a:ext>
            </a:extLst>
          </p:cNvPr>
          <p:cNvSpPr txBox="1"/>
          <p:nvPr/>
        </p:nvSpPr>
        <p:spPr>
          <a:xfrm>
            <a:off x="9421135" y="2455918"/>
            <a:ext cx="1111202" cy="237757"/>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Multi-cloud</a:t>
            </a:r>
          </a:p>
        </p:txBody>
      </p:sp>
      <p:grpSp>
        <p:nvGrpSpPr>
          <p:cNvPr id="223" name="Group 222">
            <a:extLst>
              <a:ext uri="{FF2B5EF4-FFF2-40B4-BE49-F238E27FC236}">
                <a16:creationId xmlns:a16="http://schemas.microsoft.com/office/drawing/2014/main" id="{DF9A5C60-80C0-4DCB-AA6D-A27BC46360F9}"/>
              </a:ext>
            </a:extLst>
          </p:cNvPr>
          <p:cNvGrpSpPr/>
          <p:nvPr/>
        </p:nvGrpSpPr>
        <p:grpSpPr>
          <a:xfrm>
            <a:off x="8022717" y="2163818"/>
            <a:ext cx="1398414" cy="572041"/>
            <a:chOff x="4832703" y="5211480"/>
            <a:chExt cx="1892851" cy="774297"/>
          </a:xfrm>
        </p:grpSpPr>
        <p:sp>
          <p:nvSpPr>
            <p:cNvPr id="224" name="Freeform 21">
              <a:extLst>
                <a:ext uri="{FF2B5EF4-FFF2-40B4-BE49-F238E27FC236}">
                  <a16:creationId xmlns:a16="http://schemas.microsoft.com/office/drawing/2014/main" id="{3054EF30-6EAC-4649-931A-528AAC9C9284}"/>
                </a:ext>
              </a:extLst>
            </p:cNvPr>
            <p:cNvSpPr>
              <a:spLocks/>
            </p:cNvSpPr>
            <p:nvPr/>
          </p:nvSpPr>
          <p:spPr bwMode="auto">
            <a:xfrm>
              <a:off x="4832703" y="5211480"/>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990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225" name="Freeform 21">
              <a:extLst>
                <a:ext uri="{FF2B5EF4-FFF2-40B4-BE49-F238E27FC236}">
                  <a16:creationId xmlns:a16="http://schemas.microsoft.com/office/drawing/2014/main" id="{A06FF818-52F6-42DE-AD9E-5A7B7B1314AC}"/>
                </a:ext>
              </a:extLst>
            </p:cNvPr>
            <p:cNvSpPr>
              <a:spLocks/>
            </p:cNvSpPr>
            <p:nvPr/>
          </p:nvSpPr>
          <p:spPr bwMode="auto">
            <a:xfrm>
              <a:off x="5288668" y="5292273"/>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alpha val="49020"/>
              </a:schemeClr>
            </a:solidFill>
            <a:ln w="10795" cap="flat" cmpd="sng" algn="ctr">
              <a:solidFill>
                <a:schemeClr val="tx1"/>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226" name="Freeform 21">
              <a:extLst>
                <a:ext uri="{FF2B5EF4-FFF2-40B4-BE49-F238E27FC236}">
                  <a16:creationId xmlns:a16="http://schemas.microsoft.com/office/drawing/2014/main" id="{7BCBB849-EB18-4174-BD15-D52A0A78F8DC}"/>
                </a:ext>
              </a:extLst>
            </p:cNvPr>
            <p:cNvSpPr>
              <a:spLocks/>
            </p:cNvSpPr>
            <p:nvPr/>
          </p:nvSpPr>
          <p:spPr bwMode="auto">
            <a:xfrm>
              <a:off x="5719806" y="5403876"/>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78D7">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grpSp>
      <p:pic>
        <p:nvPicPr>
          <p:cNvPr id="227" name="Virtual Machines 2" descr="Virtual Machines">
            <a:extLst>
              <a:ext uri="{FF2B5EF4-FFF2-40B4-BE49-F238E27FC236}">
                <a16:creationId xmlns:a16="http://schemas.microsoft.com/office/drawing/2014/main" id="{CDADC95D-F86E-42F4-A745-93AA2A753B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8993" y="4035612"/>
            <a:ext cx="237757" cy="237757"/>
          </a:xfrm>
          <a:prstGeom prst="rect">
            <a:avLst/>
          </a:prstGeom>
        </p:spPr>
      </p:pic>
      <p:pic>
        <p:nvPicPr>
          <p:cNvPr id="228" name="Database" descr=" Database">
            <a:extLst>
              <a:ext uri="{FF2B5EF4-FFF2-40B4-BE49-F238E27FC236}">
                <a16:creationId xmlns:a16="http://schemas.microsoft.com/office/drawing/2014/main" id="{0BDAD793-AFFE-4F19-96C6-475DAF6FCCA3}"/>
              </a:ext>
            </a:extLst>
          </p:cNvPr>
          <p:cNvPicPr>
            <a:picLocks noChangeAspect="1"/>
          </p:cNvPicPr>
          <p:nvPr/>
        </p:nvPicPr>
        <p:blipFill>
          <a:blip r:embed="rId4"/>
          <a:stretch>
            <a:fillRect/>
          </a:stretch>
        </p:blipFill>
        <p:spPr>
          <a:xfrm>
            <a:off x="9164291" y="4029904"/>
            <a:ext cx="191920" cy="247449"/>
          </a:xfrm>
          <a:prstGeom prst="rect">
            <a:avLst/>
          </a:prstGeom>
        </p:spPr>
      </p:pic>
      <p:pic>
        <p:nvPicPr>
          <p:cNvPr id="229" name="Kubernetes" descr="Kubernetes">
            <a:extLst>
              <a:ext uri="{FF2B5EF4-FFF2-40B4-BE49-F238E27FC236}">
                <a16:creationId xmlns:a16="http://schemas.microsoft.com/office/drawing/2014/main" id="{F2C6FBF7-E3D3-4B03-94ED-32996075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3839" y="4035612"/>
            <a:ext cx="237757" cy="237757"/>
          </a:xfrm>
          <a:prstGeom prst="rect">
            <a:avLst/>
          </a:prstGeom>
        </p:spPr>
      </p:pic>
      <p:pic>
        <p:nvPicPr>
          <p:cNvPr id="230" name="Virtual Machines 2" descr="Virtual Machines">
            <a:extLst>
              <a:ext uri="{FF2B5EF4-FFF2-40B4-BE49-F238E27FC236}">
                <a16:creationId xmlns:a16="http://schemas.microsoft.com/office/drawing/2014/main" id="{B77CC780-B2C6-4AAC-A94E-A6B0AAF038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2279" y="3049038"/>
            <a:ext cx="237757" cy="237757"/>
          </a:xfrm>
          <a:prstGeom prst="rect">
            <a:avLst/>
          </a:prstGeom>
        </p:spPr>
      </p:pic>
      <p:pic>
        <p:nvPicPr>
          <p:cNvPr id="231" name="Database" descr=" Database">
            <a:extLst>
              <a:ext uri="{FF2B5EF4-FFF2-40B4-BE49-F238E27FC236}">
                <a16:creationId xmlns:a16="http://schemas.microsoft.com/office/drawing/2014/main" id="{B52BB9E5-7592-4DDB-AAEC-63DA45E92317}"/>
              </a:ext>
            </a:extLst>
          </p:cNvPr>
          <p:cNvPicPr>
            <a:picLocks noChangeAspect="1"/>
          </p:cNvPicPr>
          <p:nvPr/>
        </p:nvPicPr>
        <p:blipFill>
          <a:blip r:embed="rId4"/>
          <a:stretch>
            <a:fillRect/>
          </a:stretch>
        </p:blipFill>
        <p:spPr>
          <a:xfrm>
            <a:off x="9067577" y="3043330"/>
            <a:ext cx="191920" cy="247449"/>
          </a:xfrm>
          <a:prstGeom prst="rect">
            <a:avLst/>
          </a:prstGeom>
        </p:spPr>
      </p:pic>
      <p:pic>
        <p:nvPicPr>
          <p:cNvPr id="232" name="Kubernetes" descr="Kubernetes">
            <a:extLst>
              <a:ext uri="{FF2B5EF4-FFF2-40B4-BE49-F238E27FC236}">
                <a16:creationId xmlns:a16="http://schemas.microsoft.com/office/drawing/2014/main" id="{8D20FD53-C0F2-4752-A178-3CD22201C2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7125" y="3049038"/>
            <a:ext cx="237757" cy="237757"/>
          </a:xfrm>
          <a:prstGeom prst="rect">
            <a:avLst/>
          </a:prstGeom>
        </p:spPr>
      </p:pic>
    </p:spTree>
    <p:extLst>
      <p:ext uri="{BB962C8B-B14F-4D97-AF65-F5344CB8AC3E}">
        <p14:creationId xmlns:p14="http://schemas.microsoft.com/office/powerpoint/2010/main" val="2927108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oup 98">
            <a:extLst>
              <a:ext uri="{FF2B5EF4-FFF2-40B4-BE49-F238E27FC236}">
                <a16:creationId xmlns:a16="http://schemas.microsoft.com/office/drawing/2014/main" id="{EADFA7DB-9A93-4894-AF2C-302DFC10E7C4}"/>
              </a:ext>
            </a:extLst>
          </p:cNvPr>
          <p:cNvGrpSpPr/>
          <p:nvPr/>
        </p:nvGrpSpPr>
        <p:grpSpPr>
          <a:xfrm>
            <a:off x="7727179" y="4977662"/>
            <a:ext cx="2760909" cy="1414145"/>
            <a:chOff x="602830" y="5241756"/>
            <a:chExt cx="2760909" cy="1414145"/>
          </a:xfrm>
        </p:grpSpPr>
        <p:sp>
          <p:nvSpPr>
            <p:cNvPr id="100" name="Rectangle 99">
              <a:extLst>
                <a:ext uri="{FF2B5EF4-FFF2-40B4-BE49-F238E27FC236}">
                  <a16:creationId xmlns:a16="http://schemas.microsoft.com/office/drawing/2014/main" id="{F04544A2-DFD6-4DEE-BB9E-E3AFE139AAF7}"/>
                </a:ext>
              </a:extLst>
            </p:cNvPr>
            <p:cNvSpPr/>
            <p:nvPr/>
          </p:nvSpPr>
          <p:spPr>
            <a:xfrm>
              <a:off x="602830" y="5241756"/>
              <a:ext cx="2760909" cy="1414145"/>
            </a:xfrm>
            <a:prstGeom prst="rect">
              <a:avLst/>
            </a:prstGeom>
            <a:solidFill>
              <a:srgbClr val="FFFFFF">
                <a:lumMod val="85000"/>
              </a:srgbClr>
            </a:solidFill>
            <a:ln w="10795" cap="flat" cmpd="sng" algn="ctr">
              <a:no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01" name="Graphic 12">
              <a:extLst>
                <a:ext uri="{FF2B5EF4-FFF2-40B4-BE49-F238E27FC236}">
                  <a16:creationId xmlns:a16="http://schemas.microsoft.com/office/drawing/2014/main" id="{C09EE0BA-8FD3-4E15-BDFD-E29E1BEFCD22}"/>
                </a:ext>
              </a:extLst>
            </p:cNvPr>
            <p:cNvGrpSpPr/>
            <p:nvPr/>
          </p:nvGrpSpPr>
          <p:grpSpPr>
            <a:xfrm>
              <a:off x="1115579" y="6030357"/>
              <a:ext cx="506547" cy="584603"/>
              <a:chOff x="7122675" y="2465323"/>
              <a:chExt cx="375597" cy="429708"/>
            </a:xfrm>
            <a:solidFill>
              <a:srgbClr val="50E6FF"/>
            </a:solidFill>
          </p:grpSpPr>
          <p:sp>
            <p:nvSpPr>
              <p:cNvPr id="122" name="Freeform: Shape 121">
                <a:extLst>
                  <a:ext uri="{FF2B5EF4-FFF2-40B4-BE49-F238E27FC236}">
                    <a16:creationId xmlns:a16="http://schemas.microsoft.com/office/drawing/2014/main" id="{F4B7C249-49F7-4F71-B18D-1E725458790B}"/>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ACD2D6A-E58D-4856-94A7-200968BC64D4}"/>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73FCAA0-EFA5-4D3B-A2FB-B83F61E63C9F}"/>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025D20C1-39ED-4003-908C-306CFB62EE38}"/>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9ACB51F-2247-4F80-8CDA-51CB50910CF6}"/>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A51DE86-CAF7-4752-BFD8-94AA6F0D8902}"/>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C6BB9A4-85DA-45A0-B612-1DCFF93578AA}"/>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5226B58D-8A2B-4E21-A8A7-3D3274EC1E78}"/>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6D61FD4-CA12-4C64-8228-64177168B9C6}"/>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61E62877-C75B-4642-8063-B6FD06743C12}"/>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A8BB5487-849A-4BB3-942E-9AA2F0947008}"/>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E49925AF-9CAC-4688-A5E1-49EE48D18D08}"/>
                </a:ext>
              </a:extLst>
            </p:cNvPr>
            <p:cNvGrpSpPr/>
            <p:nvPr/>
          </p:nvGrpSpPr>
          <p:grpSpPr>
            <a:xfrm>
              <a:off x="821771" y="6269797"/>
              <a:ext cx="293808" cy="274234"/>
              <a:chOff x="4949377" y="4112161"/>
              <a:chExt cx="172003" cy="146075"/>
            </a:xfrm>
          </p:grpSpPr>
          <p:sp>
            <p:nvSpPr>
              <p:cNvPr id="104" name="Rectangle: Rounded Corners 103">
                <a:extLst>
                  <a:ext uri="{FF2B5EF4-FFF2-40B4-BE49-F238E27FC236}">
                    <a16:creationId xmlns:a16="http://schemas.microsoft.com/office/drawing/2014/main" id="{FBA911A1-0E7A-4827-B205-254A15B7A6E2}"/>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05" name="Rectangle: Rounded Corners 104">
                <a:extLst>
                  <a:ext uri="{FF2B5EF4-FFF2-40B4-BE49-F238E27FC236}">
                    <a16:creationId xmlns:a16="http://schemas.microsoft.com/office/drawing/2014/main" id="{3098BA51-0925-43EB-B946-EFA98127FD04}"/>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06" name="Rectangle: Rounded Corners 105">
                <a:extLst>
                  <a:ext uri="{FF2B5EF4-FFF2-40B4-BE49-F238E27FC236}">
                    <a16:creationId xmlns:a16="http://schemas.microsoft.com/office/drawing/2014/main" id="{3D4A582C-77B1-42FB-B002-057A86406FA2}"/>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C67EB701-FA88-4EE3-92E7-53A2A53E15A1}"/>
                  </a:ext>
                </a:extLst>
              </p:cNvPr>
              <p:cNvGrpSpPr/>
              <p:nvPr/>
            </p:nvGrpSpPr>
            <p:grpSpPr>
              <a:xfrm>
                <a:off x="4978723" y="4118509"/>
                <a:ext cx="119824" cy="28680"/>
                <a:chOff x="9986238" y="2440508"/>
                <a:chExt cx="800529" cy="182880"/>
              </a:xfrm>
            </p:grpSpPr>
            <p:sp>
              <p:nvSpPr>
                <p:cNvPr id="118" name="Rectangle 117">
                  <a:extLst>
                    <a:ext uri="{FF2B5EF4-FFF2-40B4-BE49-F238E27FC236}">
                      <a16:creationId xmlns:a16="http://schemas.microsoft.com/office/drawing/2014/main" id="{89275B01-7D76-4683-8F30-16FA1A721263}"/>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C176B03D-F70D-4159-B5D6-1324B4DE867A}"/>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94402099-F2AF-47B9-AC7E-C18A328064CC}"/>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EAC29D9D-4F3D-4186-A3F6-D59A1C4D2EE2}"/>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241AFB0D-11E2-411A-B864-2A0514AAF866}"/>
                  </a:ext>
                </a:extLst>
              </p:cNvPr>
              <p:cNvGrpSpPr/>
              <p:nvPr/>
            </p:nvGrpSpPr>
            <p:grpSpPr>
              <a:xfrm>
                <a:off x="4978723" y="4169754"/>
                <a:ext cx="119824" cy="28680"/>
                <a:chOff x="9986238" y="2440508"/>
                <a:chExt cx="800529" cy="182880"/>
              </a:xfrm>
            </p:grpSpPr>
            <p:sp>
              <p:nvSpPr>
                <p:cNvPr id="114" name="Rectangle 113">
                  <a:extLst>
                    <a:ext uri="{FF2B5EF4-FFF2-40B4-BE49-F238E27FC236}">
                      <a16:creationId xmlns:a16="http://schemas.microsoft.com/office/drawing/2014/main" id="{E3F09C0C-98ED-4FBB-9EF6-1146A5F3C3CB}"/>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E0DD549D-4C32-4412-BEA0-47B55FB08207}"/>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14C52ACC-6108-4F1F-91CB-0BC2720AD01B}"/>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48BF8676-71A7-4C7D-884E-79DE84EA1B6F}"/>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nvGrpSpPr>
              <p:cNvPr id="109" name="Group 108">
                <a:extLst>
                  <a:ext uri="{FF2B5EF4-FFF2-40B4-BE49-F238E27FC236}">
                    <a16:creationId xmlns:a16="http://schemas.microsoft.com/office/drawing/2014/main" id="{288469B7-85BE-40AE-85CC-83BD78F79142}"/>
                  </a:ext>
                </a:extLst>
              </p:cNvPr>
              <p:cNvGrpSpPr/>
              <p:nvPr/>
            </p:nvGrpSpPr>
            <p:grpSpPr>
              <a:xfrm>
                <a:off x="4978723" y="4219705"/>
                <a:ext cx="119824" cy="28680"/>
                <a:chOff x="9986238" y="2440508"/>
                <a:chExt cx="800529" cy="182880"/>
              </a:xfrm>
            </p:grpSpPr>
            <p:sp>
              <p:nvSpPr>
                <p:cNvPr id="110" name="Rectangle 109">
                  <a:extLst>
                    <a:ext uri="{FF2B5EF4-FFF2-40B4-BE49-F238E27FC236}">
                      <a16:creationId xmlns:a16="http://schemas.microsoft.com/office/drawing/2014/main" id="{543B8AFD-BC38-43C4-8B1E-374AF3ED3E1A}"/>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CA86FCE3-844C-4964-82BE-D8F991E05E0A}"/>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DD276E93-DFD6-459E-9B0F-600E3893C859}"/>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A6B421A2-180C-4330-8524-464AF717CA27}"/>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noFill/>
                    <a:effectLst/>
                    <a:uLnTx/>
                    <a:uFillTx/>
                    <a:latin typeface="Segoe UI"/>
                    <a:ea typeface="Segoe UI" pitchFamily="34" charset="0"/>
                    <a:cs typeface="Segoe UI" pitchFamily="34" charset="0"/>
                  </a:endParaRPr>
                </a:p>
              </p:txBody>
            </p:sp>
          </p:grpSp>
        </p:grpSp>
        <p:sp>
          <p:nvSpPr>
            <p:cNvPr id="103" name="TextBox 102">
              <a:extLst>
                <a:ext uri="{FF2B5EF4-FFF2-40B4-BE49-F238E27FC236}">
                  <a16:creationId xmlns:a16="http://schemas.microsoft.com/office/drawing/2014/main" id="{9F7729FB-E44C-4B62-B2B3-78D520E5BA9B}"/>
                </a:ext>
              </a:extLst>
            </p:cNvPr>
            <p:cNvSpPr txBox="1"/>
            <p:nvPr/>
          </p:nvSpPr>
          <p:spPr>
            <a:xfrm>
              <a:off x="2137121" y="6174408"/>
              <a:ext cx="1045478" cy="38318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Datacenter</a:t>
              </a:r>
            </a:p>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&amp; hosted</a:t>
              </a:r>
            </a:p>
          </p:txBody>
        </p:sp>
      </p:grpSp>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526538"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solution</a:t>
            </a: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4" name="Rectangle 83">
            <a:extLst>
              <a:ext uri="{FF2B5EF4-FFF2-40B4-BE49-F238E27FC236}">
                <a16:creationId xmlns:a16="http://schemas.microsoft.com/office/drawing/2014/main" id="{7092D091-7D33-445B-BEB1-9AD6642C1C27}"/>
              </a:ext>
            </a:extLst>
          </p:cNvPr>
          <p:cNvSpPr/>
          <p:nvPr/>
        </p:nvSpPr>
        <p:spPr bwMode="auto">
          <a:xfrm>
            <a:off x="435844" y="1304693"/>
            <a:ext cx="4503259" cy="506066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37160" rIns="182880" bIns="13716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Semibold"/>
              </a:rPr>
              <a:t>Govern your environment</a:t>
            </a:r>
            <a:endParaRPr kumimoji="0" lang="en-US" sz="1600" b="0" i="0" u="none" strike="noStrike" kern="1200" cap="none" spc="0" normalizeH="0" baseline="0" noProof="0">
              <a:ln>
                <a:noFill/>
              </a:ln>
              <a:solidFill>
                <a:srgbClr val="0078D4"/>
              </a:solidFill>
              <a:effectLst/>
              <a:uLnTx/>
              <a:uFillTx/>
              <a:latin typeface="Segoe UI Semibold"/>
              <a:ea typeface="+mn-ea"/>
              <a:cs typeface="Segoe UI Semibold"/>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Asset organization and inventory with a unified view in the Azure Portal</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Universal governance anywhere through Azure Policy</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Built-in server compliance rules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Central compliance view across all servers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Server owners can view and remediate to meet their compliance</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MSPs can implement governance for their customer’s environment</a:t>
            </a:r>
          </a:p>
        </p:txBody>
      </p:sp>
      <p:sp>
        <p:nvSpPr>
          <p:cNvPr id="227" name="Rectangle 226">
            <a:extLst>
              <a:ext uri="{FF2B5EF4-FFF2-40B4-BE49-F238E27FC236}">
                <a16:creationId xmlns:a16="http://schemas.microsoft.com/office/drawing/2014/main" id="{41A251ED-AF33-4AFB-9E7D-7AB5883163D2}"/>
              </a:ext>
            </a:extLst>
          </p:cNvPr>
          <p:cNvSpPr/>
          <p:nvPr/>
        </p:nvSpPr>
        <p:spPr>
          <a:xfrm>
            <a:off x="7691400" y="1173265"/>
            <a:ext cx="2760909" cy="1414146"/>
          </a:xfrm>
          <a:prstGeom prst="rect">
            <a:avLst/>
          </a:prstGeom>
          <a:solidFill>
            <a:schemeClr val="tx2">
              <a:lumMod val="20000"/>
              <a:lumOff val="80000"/>
            </a:schemeClr>
          </a:solidFill>
          <a:ln w="10795" cap="flat" cmpd="sng" algn="ctr">
            <a:no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86B71163-67C7-4570-833A-8B95289E3A23}"/>
              </a:ext>
            </a:extLst>
          </p:cNvPr>
          <p:cNvSpPr txBox="1"/>
          <p:nvPr/>
        </p:nvSpPr>
        <p:spPr>
          <a:xfrm>
            <a:off x="9269272" y="1572613"/>
            <a:ext cx="1111202" cy="237757"/>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050" b="1" i="0" u="none" strike="noStrike" kern="0" cap="none" spc="150" normalizeH="0" baseline="0" noProof="0">
                <a:ln w="3175">
                  <a:noFill/>
                </a:ln>
                <a:solidFill>
                  <a:srgbClr val="000000"/>
                </a:solidFill>
                <a:effectLst/>
                <a:uLnTx/>
                <a:uFillTx/>
                <a:latin typeface="Segoe UI Semibold"/>
                <a:ea typeface="+mn-ea"/>
                <a:cs typeface="Segoe UI" pitchFamily="34" charset="0"/>
              </a:rPr>
              <a:t>Multi-cloud</a:t>
            </a:r>
          </a:p>
        </p:txBody>
      </p:sp>
      <p:pic>
        <p:nvPicPr>
          <p:cNvPr id="233" name="Virtual Machines 2" descr="Virtual Machines">
            <a:extLst>
              <a:ext uri="{FF2B5EF4-FFF2-40B4-BE49-F238E27FC236}">
                <a16:creationId xmlns:a16="http://schemas.microsoft.com/office/drawing/2014/main" id="{E59E4858-63C6-4BE4-A594-B5F672D910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57130" y="5174535"/>
            <a:ext cx="237757" cy="237757"/>
          </a:xfrm>
          <a:prstGeom prst="rect">
            <a:avLst/>
          </a:prstGeom>
        </p:spPr>
      </p:pic>
      <p:pic>
        <p:nvPicPr>
          <p:cNvPr id="234" name="Database" descr=" Database">
            <a:extLst>
              <a:ext uri="{FF2B5EF4-FFF2-40B4-BE49-F238E27FC236}">
                <a16:creationId xmlns:a16="http://schemas.microsoft.com/office/drawing/2014/main" id="{A0DD939A-8E8F-4DE0-8B66-3D4EF470309D}"/>
              </a:ext>
            </a:extLst>
          </p:cNvPr>
          <p:cNvPicPr>
            <a:picLocks noChangeAspect="1"/>
          </p:cNvPicPr>
          <p:nvPr/>
        </p:nvPicPr>
        <p:blipFill>
          <a:blip r:embed="rId4"/>
          <a:stretch>
            <a:fillRect/>
          </a:stretch>
        </p:blipFill>
        <p:spPr>
          <a:xfrm>
            <a:off x="9012428" y="5168827"/>
            <a:ext cx="191920" cy="247449"/>
          </a:xfrm>
          <a:prstGeom prst="rect">
            <a:avLst/>
          </a:prstGeom>
        </p:spPr>
      </p:pic>
      <p:pic>
        <p:nvPicPr>
          <p:cNvPr id="235" name="Kubernetes" descr="Kubernetes">
            <a:extLst>
              <a:ext uri="{FF2B5EF4-FFF2-40B4-BE49-F238E27FC236}">
                <a16:creationId xmlns:a16="http://schemas.microsoft.com/office/drawing/2014/main" id="{4E394EB7-F28B-46BD-8D0C-5D7AC0E0F1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21976" y="5174535"/>
            <a:ext cx="237757" cy="237757"/>
          </a:xfrm>
          <a:prstGeom prst="rect">
            <a:avLst/>
          </a:prstGeom>
        </p:spPr>
      </p:pic>
      <p:pic>
        <p:nvPicPr>
          <p:cNvPr id="237" name="Virtual Machines 2" descr="Virtual Machines">
            <a:extLst>
              <a:ext uri="{FF2B5EF4-FFF2-40B4-BE49-F238E27FC236}">
                <a16:creationId xmlns:a16="http://schemas.microsoft.com/office/drawing/2014/main" id="{50AA1694-1CC0-4329-A9E5-2A7A39997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0416" y="2165733"/>
            <a:ext cx="237757" cy="237757"/>
          </a:xfrm>
          <a:prstGeom prst="rect">
            <a:avLst/>
          </a:prstGeom>
        </p:spPr>
      </p:pic>
      <p:pic>
        <p:nvPicPr>
          <p:cNvPr id="238" name="Database" descr=" Database">
            <a:extLst>
              <a:ext uri="{FF2B5EF4-FFF2-40B4-BE49-F238E27FC236}">
                <a16:creationId xmlns:a16="http://schemas.microsoft.com/office/drawing/2014/main" id="{478E80F7-43A7-4E34-90ED-634ADAAE9D83}"/>
              </a:ext>
            </a:extLst>
          </p:cNvPr>
          <p:cNvPicPr>
            <a:picLocks noChangeAspect="1"/>
          </p:cNvPicPr>
          <p:nvPr/>
        </p:nvPicPr>
        <p:blipFill>
          <a:blip r:embed="rId4"/>
          <a:stretch>
            <a:fillRect/>
          </a:stretch>
        </p:blipFill>
        <p:spPr>
          <a:xfrm>
            <a:off x="8915714" y="2160025"/>
            <a:ext cx="191920" cy="247449"/>
          </a:xfrm>
          <a:prstGeom prst="rect">
            <a:avLst/>
          </a:prstGeom>
        </p:spPr>
      </p:pic>
      <p:pic>
        <p:nvPicPr>
          <p:cNvPr id="239" name="Kubernetes" descr="Kubernetes">
            <a:extLst>
              <a:ext uri="{FF2B5EF4-FFF2-40B4-BE49-F238E27FC236}">
                <a16:creationId xmlns:a16="http://schemas.microsoft.com/office/drawing/2014/main" id="{EABCBE3B-8118-47C1-BA9C-8A79845E99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25262" y="2165733"/>
            <a:ext cx="237757" cy="237757"/>
          </a:xfrm>
          <a:prstGeom prst="rect">
            <a:avLst/>
          </a:prstGeom>
        </p:spPr>
      </p:pic>
      <p:sp>
        <p:nvSpPr>
          <p:cNvPr id="242" name="Rectangle: Rounded Corners 241">
            <a:extLst>
              <a:ext uri="{FF2B5EF4-FFF2-40B4-BE49-F238E27FC236}">
                <a16:creationId xmlns:a16="http://schemas.microsoft.com/office/drawing/2014/main" id="{64761888-AA34-4DEC-934A-28426ABA8B33}"/>
              </a:ext>
            </a:extLst>
          </p:cNvPr>
          <p:cNvSpPr/>
          <p:nvPr/>
        </p:nvSpPr>
        <p:spPr>
          <a:xfrm>
            <a:off x="7490798" y="3403022"/>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DED105F8-CA04-4FB1-8240-92161058AC6F}"/>
              </a:ext>
            </a:extLst>
          </p:cNvPr>
          <p:cNvCxnSpPr>
            <a:cxnSpLocks/>
          </p:cNvCxnSpPr>
          <p:nvPr/>
        </p:nvCxnSpPr>
        <p:spPr>
          <a:xfrm flipH="1">
            <a:off x="8530474" y="2539032"/>
            <a:ext cx="18493" cy="855532"/>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0802C6E-025B-4620-BF3D-EF8EF8F9F731}"/>
              </a:ext>
            </a:extLst>
          </p:cNvPr>
          <p:cNvCxnSpPr>
            <a:cxnSpLocks/>
            <a:stCxn id="60" idx="0"/>
          </p:cNvCxnSpPr>
          <p:nvPr/>
        </p:nvCxnSpPr>
        <p:spPr>
          <a:xfrm flipH="1">
            <a:off x="9038884" y="2539032"/>
            <a:ext cx="8250" cy="855532"/>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18E1494-957D-4393-8E92-83512D25701D}"/>
              </a:ext>
            </a:extLst>
          </p:cNvPr>
          <p:cNvCxnSpPr>
            <a:cxnSpLocks/>
          </p:cNvCxnSpPr>
          <p:nvPr/>
        </p:nvCxnSpPr>
        <p:spPr>
          <a:xfrm>
            <a:off x="9556364" y="2539032"/>
            <a:ext cx="0" cy="86709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90277B38-51DF-44A8-A276-84A9701C89AA}"/>
              </a:ext>
            </a:extLst>
          </p:cNvPr>
          <p:cNvCxnSpPr>
            <a:cxnSpLocks/>
          </p:cNvCxnSpPr>
          <p:nvPr/>
        </p:nvCxnSpPr>
        <p:spPr>
          <a:xfrm>
            <a:off x="8573404" y="4183645"/>
            <a:ext cx="0" cy="895549"/>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6D59B45-DDEC-47BC-B663-DE6E890D43AA}"/>
              </a:ext>
            </a:extLst>
          </p:cNvPr>
          <p:cNvCxnSpPr>
            <a:cxnSpLocks/>
          </p:cNvCxnSpPr>
          <p:nvPr/>
        </p:nvCxnSpPr>
        <p:spPr>
          <a:xfrm>
            <a:off x="9081813" y="4183645"/>
            <a:ext cx="0" cy="895549"/>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B27914B-A82F-4B0E-8F9C-0EF769B57568}"/>
              </a:ext>
            </a:extLst>
          </p:cNvPr>
          <p:cNvCxnSpPr>
            <a:cxnSpLocks/>
          </p:cNvCxnSpPr>
          <p:nvPr/>
        </p:nvCxnSpPr>
        <p:spPr>
          <a:xfrm>
            <a:off x="9590223" y="4183645"/>
            <a:ext cx="9071" cy="907107"/>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038589A0-A17E-48AD-8995-A5D87234C80C}"/>
              </a:ext>
            </a:extLst>
          </p:cNvPr>
          <p:cNvGrpSpPr/>
          <p:nvPr/>
        </p:nvGrpSpPr>
        <p:grpSpPr>
          <a:xfrm>
            <a:off x="7805933" y="1261901"/>
            <a:ext cx="1398414" cy="572041"/>
            <a:chOff x="4832703" y="5211480"/>
            <a:chExt cx="1892851" cy="774297"/>
          </a:xfrm>
        </p:grpSpPr>
        <p:sp>
          <p:nvSpPr>
            <p:cNvPr id="65" name="Freeform 21">
              <a:extLst>
                <a:ext uri="{FF2B5EF4-FFF2-40B4-BE49-F238E27FC236}">
                  <a16:creationId xmlns:a16="http://schemas.microsoft.com/office/drawing/2014/main" id="{8E0099BE-1438-4CDC-AC7C-A279DB5B705B}"/>
                </a:ext>
              </a:extLst>
            </p:cNvPr>
            <p:cNvSpPr>
              <a:spLocks/>
            </p:cNvSpPr>
            <p:nvPr/>
          </p:nvSpPr>
          <p:spPr bwMode="auto">
            <a:xfrm>
              <a:off x="4832703" y="5211480"/>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990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66" name="Freeform 21">
              <a:extLst>
                <a:ext uri="{FF2B5EF4-FFF2-40B4-BE49-F238E27FC236}">
                  <a16:creationId xmlns:a16="http://schemas.microsoft.com/office/drawing/2014/main" id="{D075BD12-4FEF-4095-8657-61956E3D3499}"/>
                </a:ext>
              </a:extLst>
            </p:cNvPr>
            <p:cNvSpPr>
              <a:spLocks/>
            </p:cNvSpPr>
            <p:nvPr/>
          </p:nvSpPr>
          <p:spPr bwMode="auto">
            <a:xfrm>
              <a:off x="5288668" y="5292273"/>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alpha val="49020"/>
              </a:schemeClr>
            </a:solidFill>
            <a:ln w="10795" cap="flat" cmpd="sng" algn="ctr">
              <a:solidFill>
                <a:schemeClr val="tx1"/>
              </a:solid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sp>
          <p:nvSpPr>
            <p:cNvPr id="67" name="Freeform 21">
              <a:extLst>
                <a:ext uri="{FF2B5EF4-FFF2-40B4-BE49-F238E27FC236}">
                  <a16:creationId xmlns:a16="http://schemas.microsoft.com/office/drawing/2014/main" id="{F33C8BF6-51A1-486B-A00F-109C3C650C34}"/>
                </a:ext>
              </a:extLst>
            </p:cNvPr>
            <p:cNvSpPr>
              <a:spLocks/>
            </p:cNvSpPr>
            <p:nvPr/>
          </p:nvSpPr>
          <p:spPr bwMode="auto">
            <a:xfrm>
              <a:off x="5719806" y="5403876"/>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78D7">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D83B01"/>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F9317ACA-F649-4E10-8CCC-91D669A4F289}"/>
              </a:ext>
            </a:extLst>
          </p:cNvPr>
          <p:cNvSpPr/>
          <p:nvPr/>
        </p:nvSpPr>
        <p:spPr bwMode="auto">
          <a:xfrm>
            <a:off x="8457130" y="4852995"/>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Azure Arc</a:t>
            </a:r>
            <a:endParaRPr kumimoji="0" lang="en-US" sz="105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0" name="Rectangle 59">
            <a:extLst>
              <a:ext uri="{FF2B5EF4-FFF2-40B4-BE49-F238E27FC236}">
                <a16:creationId xmlns:a16="http://schemas.microsoft.com/office/drawing/2014/main" id="{EB2934CE-0FBA-4329-A22F-D755650EE12D}"/>
              </a:ext>
            </a:extLst>
          </p:cNvPr>
          <p:cNvSpPr/>
          <p:nvPr/>
        </p:nvSpPr>
        <p:spPr bwMode="auto">
          <a:xfrm>
            <a:off x="8444192" y="2539032"/>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Arc</a:t>
            </a:r>
          </a:p>
        </p:txBody>
      </p:sp>
    </p:spTree>
    <p:extLst>
      <p:ext uri="{BB962C8B-B14F-4D97-AF65-F5344CB8AC3E}">
        <p14:creationId xmlns:p14="http://schemas.microsoft.com/office/powerpoint/2010/main" val="3904829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B11D6B0-9833-4501-868B-5980435781A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983" r="43618"/>
          <a:stretch/>
        </p:blipFill>
        <p:spPr bwMode="auto">
          <a:xfrm>
            <a:off x="2575259" y="209717"/>
            <a:ext cx="7416466" cy="64385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627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7B7894-F22F-471F-BCCB-2C02D18FAE73}"/>
              </a:ext>
            </a:extLst>
          </p:cNvPr>
          <p:cNvPicPr>
            <a:picLocks noChangeAspect="1"/>
          </p:cNvPicPr>
          <p:nvPr/>
        </p:nvPicPr>
        <p:blipFill rotWithShape="1">
          <a:blip r:embed="rId3"/>
          <a:srcRect l="1180" t="4109" r="70786" b="17477"/>
          <a:stretch/>
        </p:blipFill>
        <p:spPr>
          <a:xfrm>
            <a:off x="0" y="0"/>
            <a:ext cx="7695210" cy="6858000"/>
          </a:xfrm>
          <a:prstGeom prst="rect">
            <a:avLst/>
          </a:prstGeom>
          <a:effectLst/>
        </p:spPr>
      </p:pic>
      <p:sp>
        <p:nvSpPr>
          <p:cNvPr id="24" name="Title 1">
            <a:extLst>
              <a:ext uri="{FF2B5EF4-FFF2-40B4-BE49-F238E27FC236}">
                <a16:creationId xmlns:a16="http://schemas.microsoft.com/office/drawing/2014/main" id="{6086A3E0-BCAB-4E98-9072-DC8F3AC0B7A5}"/>
              </a:ext>
            </a:extLst>
          </p:cNvPr>
          <p:cNvSpPr>
            <a:spLocks noGrp="1"/>
          </p:cNvSpPr>
          <p:nvPr>
            <p:ph type="title"/>
          </p:nvPr>
        </p:nvSpPr>
        <p:spPr>
          <a:xfrm>
            <a:off x="1371599" y="2471291"/>
            <a:ext cx="5297215" cy="1915418"/>
          </a:xfrm>
          <a:prstGeom prst="roundRect">
            <a:avLst/>
          </a:prstGeom>
          <a:solidFill>
            <a:srgbClr val="FFFF00"/>
          </a:solidFill>
          <a:ln w="38100">
            <a:solidFill>
              <a:schemeClr val="tx1"/>
            </a:solidFill>
          </a:ln>
          <a:effectLst>
            <a:outerShdw blurRad="63500" sx="102000" sy="102000" algn="ctr" rotWithShape="0">
              <a:prstClr val="black">
                <a:alpha val="40000"/>
              </a:prstClr>
            </a:outerShdw>
          </a:effectLst>
        </p:spPr>
        <p:style>
          <a:lnRef idx="0">
            <a:schemeClr val="accent4"/>
          </a:lnRef>
          <a:fillRef idx="3">
            <a:schemeClr val="accent4"/>
          </a:fillRef>
          <a:effectRef idx="3">
            <a:schemeClr val="accent4"/>
          </a:effectRef>
          <a:fontRef idx="minor">
            <a:schemeClr val="lt1"/>
          </a:fontRef>
        </p:style>
        <p:txBody>
          <a:bodyPr anchor="ctr"/>
          <a:lstStyle/>
          <a:p>
            <a:pPr algn="ctr"/>
            <a:r>
              <a:rPr lang="en-US" sz="2400" dirty="0">
                <a:solidFill>
                  <a:srgbClr val="FFFF00"/>
                </a:solidFill>
                <a:highlight>
                  <a:srgbClr val="000000"/>
                </a:highlight>
                <a:latin typeface="Arial Black" panose="020B0A04020102020204" pitchFamily="34" charset="0"/>
              </a:rPr>
              <a:t>   </a:t>
            </a:r>
            <a:r>
              <a:rPr lang="en-US" sz="2800" dirty="0">
                <a:solidFill>
                  <a:srgbClr val="FFFF00"/>
                </a:solidFill>
                <a:highlight>
                  <a:srgbClr val="000000"/>
                </a:highlight>
                <a:latin typeface="Arial Black" panose="020B0A04020102020204" pitchFamily="34" charset="0"/>
              </a:rPr>
              <a:t>WHAT IF YOU COULD ...</a:t>
            </a:r>
            <a:r>
              <a:rPr lang="en-US" sz="2000" dirty="0">
                <a:solidFill>
                  <a:srgbClr val="FFFF00"/>
                </a:solidFill>
                <a:highlight>
                  <a:srgbClr val="000000"/>
                </a:highlight>
                <a:latin typeface="Arial Black" panose="020B0A04020102020204" pitchFamily="34" charset="0"/>
              </a:rPr>
              <a:t>    </a:t>
            </a:r>
            <a:br>
              <a:rPr lang="en-US" sz="2000" dirty="0">
                <a:solidFill>
                  <a:srgbClr val="FFFF00"/>
                </a:solidFill>
                <a:highlight>
                  <a:srgbClr val="000000"/>
                </a:highlight>
                <a:latin typeface="Arial Black" panose="020B0A04020102020204" pitchFamily="34" charset="0"/>
              </a:rPr>
            </a:br>
            <a:br>
              <a:rPr lang="en-US" sz="900" dirty="0">
                <a:solidFill>
                  <a:srgbClr val="FFFF00"/>
                </a:solidFill>
                <a:effectLst>
                  <a:innerShdw blurRad="63500" dist="50800" dir="2700000">
                    <a:prstClr val="black">
                      <a:alpha val="50000"/>
                    </a:prstClr>
                  </a:innerShdw>
                </a:effectLst>
                <a:highlight>
                  <a:srgbClr val="000000"/>
                </a:highlight>
                <a:latin typeface="Arial Black" panose="020B0A04020102020204" pitchFamily="34" charset="0"/>
              </a:rPr>
            </a:br>
            <a:r>
              <a:rPr lang="en-US" sz="2200" dirty="0">
                <a:solidFill>
                  <a:schemeClr val="bg2"/>
                </a:solidFill>
                <a:effectLst>
                  <a:glow rad="63500">
                    <a:schemeClr val="accent6">
                      <a:satMod val="175000"/>
                      <a:alpha val="40000"/>
                    </a:schemeClr>
                  </a:glow>
                  <a:innerShdw blurRad="63500" dist="50800" dir="2700000">
                    <a:prstClr val="black">
                      <a:alpha val="50000"/>
                    </a:prstClr>
                  </a:innerShdw>
                </a:effectLst>
                <a:latin typeface="Arial Black" panose="020B0A04020102020204" pitchFamily="34" charset="0"/>
              </a:rPr>
              <a:t>…LEVERAGE AZURE’S </a:t>
            </a:r>
            <a:br>
              <a:rPr lang="en-US" sz="2200" dirty="0">
                <a:solidFill>
                  <a:schemeClr val="bg2"/>
                </a:solidFill>
                <a:effectLst>
                  <a:glow rad="63500">
                    <a:schemeClr val="accent6">
                      <a:satMod val="175000"/>
                      <a:alpha val="40000"/>
                    </a:schemeClr>
                  </a:glow>
                  <a:innerShdw blurRad="63500" dist="50800" dir="2700000">
                    <a:prstClr val="black">
                      <a:alpha val="50000"/>
                    </a:prstClr>
                  </a:innerShdw>
                </a:effectLst>
                <a:latin typeface="Arial Black" panose="020B0A04020102020204" pitchFamily="34" charset="0"/>
              </a:rPr>
            </a:br>
            <a:r>
              <a:rPr lang="en-US" sz="2200" dirty="0">
                <a:solidFill>
                  <a:schemeClr val="bg2"/>
                </a:solidFill>
                <a:effectLst>
                  <a:glow rad="63500">
                    <a:schemeClr val="accent6">
                      <a:satMod val="175000"/>
                      <a:alpha val="40000"/>
                    </a:schemeClr>
                  </a:glow>
                  <a:innerShdw blurRad="63500" dist="50800" dir="2700000">
                    <a:prstClr val="black">
                      <a:alpha val="50000"/>
                    </a:prstClr>
                  </a:innerShdw>
                </a:effectLst>
                <a:latin typeface="Arial Black" panose="020B0A04020102020204" pitchFamily="34" charset="0"/>
              </a:rPr>
              <a:t>AWESOME MANAGEMENT CAPABILITIES ON RESOURCEs OUTSIDE OF AZURE?</a:t>
            </a:r>
          </a:p>
        </p:txBody>
      </p:sp>
      <p:pic>
        <p:nvPicPr>
          <p:cNvPr id="4" name="Picture 3" descr="A body of water with a mountain in the background&#10;&#10;Description automatically generated">
            <a:extLst>
              <a:ext uri="{FF2B5EF4-FFF2-40B4-BE49-F238E27FC236}">
                <a16:creationId xmlns:a16="http://schemas.microsoft.com/office/drawing/2014/main" id="{274A907A-F6CD-43A6-A5C7-4ED87A79F59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352117" y="4723054"/>
            <a:ext cx="1925484" cy="1284659"/>
          </a:xfrm>
          <a:prstGeom prst="rect">
            <a:avLst/>
          </a:prstGeom>
        </p:spPr>
      </p:pic>
      <p:sp>
        <p:nvSpPr>
          <p:cNvPr id="7" name="Arrow: Down 6">
            <a:extLst>
              <a:ext uri="{FF2B5EF4-FFF2-40B4-BE49-F238E27FC236}">
                <a16:creationId xmlns:a16="http://schemas.microsoft.com/office/drawing/2014/main" id="{FFFF8FAB-A9F9-4020-9009-AF6AD212980B}"/>
              </a:ext>
            </a:extLst>
          </p:cNvPr>
          <p:cNvSpPr/>
          <p:nvPr/>
        </p:nvSpPr>
        <p:spPr bwMode="auto">
          <a:xfrm>
            <a:off x="9926485" y="3895360"/>
            <a:ext cx="388374" cy="59976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71D65382-11F0-404B-8B6E-67CE3246910E}"/>
              </a:ext>
            </a:extLst>
          </p:cNvPr>
          <p:cNvSpPr txBox="1"/>
          <p:nvPr/>
        </p:nvSpPr>
        <p:spPr>
          <a:xfrm>
            <a:off x="8828140" y="2550291"/>
            <a:ext cx="2585064" cy="1231106"/>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Reminder us to talk about Lighthouse at some point this morning </a:t>
            </a:r>
          </a:p>
        </p:txBody>
      </p:sp>
    </p:spTree>
    <p:extLst>
      <p:ext uri="{BB962C8B-B14F-4D97-AF65-F5344CB8AC3E}">
        <p14:creationId xmlns:p14="http://schemas.microsoft.com/office/powerpoint/2010/main" val="22876512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x_x_x_x_x_Picture 2" descr="image001">
            <a:extLst>
              <a:ext uri="{FF2B5EF4-FFF2-40B4-BE49-F238E27FC236}">
                <a16:creationId xmlns:a16="http://schemas.microsoft.com/office/drawing/2014/main" id="{A0513930-AA6D-4F29-AB0C-7841C7936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63" y="474265"/>
            <a:ext cx="11648473" cy="59094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420345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At-scale Kubernetes App management </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 name="Rectangle 7">
            <a:extLst>
              <a:ext uri="{FF2B5EF4-FFF2-40B4-BE49-F238E27FC236}">
                <a16:creationId xmlns:a16="http://schemas.microsoft.com/office/drawing/2014/main" id="{05E36DBE-CC64-486F-8A61-BC663802EB66}"/>
              </a:ext>
            </a:extLst>
          </p:cNvPr>
          <p:cNvSpPr/>
          <p:nvPr/>
        </p:nvSpPr>
        <p:spPr bwMode="auto">
          <a:xfrm>
            <a:off x="529423" y="1096477"/>
            <a:ext cx="5436090"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Segoe UI Semibold"/>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 retailer with 100s of stores would like to move all in-store applications to containers running on a K8s clusters.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They are faced with the challenge of how to uniformly deploy, configure and manage their containerized applications across multiple locations.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Semibold"/>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Bootstrap a new store to fully run with the applications and configuration that this store requires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Enable IT to apply and monitor at scale governance across all stores</a:t>
            </a:r>
            <a:endParaRPr kumimoji="0" lang="en-US" sz="1400" b="0" i="0" u="none" strike="noStrike" kern="1200" cap="none" spc="0" normalizeH="0" baseline="0" noProof="0">
              <a:ln>
                <a:noFill/>
              </a:ln>
              <a:solidFill>
                <a:prstClr val="white"/>
              </a:solidFill>
              <a:effectLst/>
              <a:uLnTx/>
              <a:uFillTx/>
              <a:latin typeface="Segoe UI"/>
              <a:ea typeface="+mn-lt"/>
              <a:cs typeface="Segoe UI"/>
            </a:endParaRPr>
          </a:p>
          <a:p>
            <a:pPr marL="177800" marR="0" lvl="0" indent="-177800" algn="l" defTabSz="932472" rtl="0" eaLnBrk="1" fontAlgn="auto"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Monitor the state of applications and configuration in all stores</a:t>
            </a:r>
            <a:endParaRPr kumimoji="0" lang="en-US" sz="1800" b="0" i="0" u="none" strike="noStrike" kern="1200" cap="none" spc="0" normalizeH="0" baseline="0" noProof="0">
              <a:ln>
                <a:noFill/>
              </a:ln>
              <a:solidFill>
                <a:prstClr val="white"/>
              </a:solidFill>
              <a:effectLst/>
              <a:uLnTx/>
              <a:uFillTx/>
              <a:latin typeface="Segoe UI"/>
              <a:ea typeface="+mn-ea"/>
              <a:cs typeface="Segoe UI"/>
            </a:endParaRP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Integrate DevOps and Safe Deployment Practices for applications running in stores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Allow region/store IT to monitor and troubleshoot configuration issues for their stores</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p:txBody>
      </p:sp>
      <p:pic>
        <p:nvPicPr>
          <p:cNvPr id="52" name="Picture 51">
            <a:extLst>
              <a:ext uri="{FF2B5EF4-FFF2-40B4-BE49-F238E27FC236}">
                <a16:creationId xmlns:a16="http://schemas.microsoft.com/office/drawing/2014/main" id="{AD01C907-7BFB-4212-B45F-D6EB137E3DEE}"/>
              </a:ext>
            </a:extLst>
          </p:cNvPr>
          <p:cNvPicPr>
            <a:picLocks noChangeAspect="1"/>
          </p:cNvPicPr>
          <p:nvPr/>
        </p:nvPicPr>
        <p:blipFill>
          <a:blip r:embed="rId2"/>
          <a:stretch>
            <a:fillRect/>
          </a:stretch>
        </p:blipFill>
        <p:spPr>
          <a:xfrm>
            <a:off x="8008374" y="2158256"/>
            <a:ext cx="1749441" cy="3349465"/>
          </a:xfrm>
          <a:prstGeom prst="rect">
            <a:avLst/>
          </a:prstGeom>
        </p:spPr>
      </p:pic>
    </p:spTree>
    <p:extLst>
      <p:ext uri="{BB962C8B-B14F-4D97-AF65-F5344CB8AC3E}">
        <p14:creationId xmlns:p14="http://schemas.microsoft.com/office/powerpoint/2010/main" val="1774941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526538"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solution</a:t>
            </a:r>
            <a:endParaRPr kumimoji="0" lang="en-US" sz="24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84" name="Rectangle 83">
            <a:extLst>
              <a:ext uri="{FF2B5EF4-FFF2-40B4-BE49-F238E27FC236}">
                <a16:creationId xmlns:a16="http://schemas.microsoft.com/office/drawing/2014/main" id="{7092D091-7D33-445B-BEB1-9AD6642C1C27}"/>
              </a:ext>
            </a:extLst>
          </p:cNvPr>
          <p:cNvSpPr/>
          <p:nvPr/>
        </p:nvSpPr>
        <p:spPr bwMode="auto">
          <a:xfrm>
            <a:off x="435844" y="1304693"/>
            <a:ext cx="4503259" cy="506066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37160" rIns="182880" bIns="13716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Semibold"/>
              </a:rPr>
              <a:t>Key benefits from Azure Arc</a:t>
            </a:r>
            <a:endParaRPr kumimoji="0" lang="en-US" sz="1600" b="0" i="0" u="none" strike="noStrike" kern="1200" cap="none" spc="0" normalizeH="0" baseline="0" noProof="0">
              <a:ln>
                <a:noFill/>
              </a:ln>
              <a:solidFill>
                <a:srgbClr val="0078D4"/>
              </a:solidFill>
              <a:effectLst/>
              <a:uLnTx/>
              <a:uFillTx/>
              <a:latin typeface="Segoe UI Semibold"/>
              <a:ea typeface="+mn-ea"/>
              <a:cs typeface="Segoe UI Semibold"/>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a:rPr>
              <a:t>Asset organization and inventory with a unified view in the Azure Portal across all locations</a:t>
            </a:r>
            <a:endParaRPr kumimoji="0" lang="en-US" sz="1400" b="0" i="0" u="none" strike="noStrike" kern="1200" cap="none" spc="0" normalizeH="0" baseline="0" noProof="0">
              <a:ln>
                <a:noFill/>
              </a:ln>
              <a:solidFill>
                <a:srgbClr val="282828"/>
              </a:solidFill>
              <a:effectLst/>
              <a:uLnTx/>
              <a:uFillTx/>
              <a:latin typeface="Calibri" panose="020F0502020204030204"/>
              <a:ea typeface="+mn-ea"/>
              <a:cs typeface="Segoe UI" panose="020B0502040204020203" pitchFamily="34" charset="0"/>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At scale configuration and deployment based on subscription, resource groups, and tags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282828"/>
                </a:solidFill>
                <a:effectLst/>
                <a:uLnTx/>
                <a:uFillTx/>
                <a:latin typeface="Segoe UI"/>
                <a:ea typeface="+mn-ea"/>
                <a:cs typeface="Segoe UI"/>
              </a:rPr>
              <a:t>GitOps</a:t>
            </a:r>
            <a:r>
              <a:rPr kumimoji="0" lang="en-US" sz="1400" b="0" i="0" u="none" strike="noStrike" kern="1200" cap="none" spc="0" normalizeH="0" baseline="0" noProof="0">
                <a:ln>
                  <a:noFill/>
                </a:ln>
                <a:solidFill>
                  <a:srgbClr val="282828"/>
                </a:solidFill>
                <a:effectLst/>
                <a:uLnTx/>
                <a:uFillTx/>
                <a:latin typeface="Segoe UI"/>
                <a:ea typeface="+mn-ea"/>
                <a:cs typeface="Segoe UI"/>
              </a:rPr>
              <a:t>-based model for deploying configuration as code to one or many clusters</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177800" marR="0" lvl="0" indent="-177800" algn="l" defTabSz="93247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Application deployment and update at scale </a:t>
            </a:r>
            <a:endParaRPr kumimoji="0" lang="en-US" sz="1400" b="0" i="0" u="none" strike="noStrike" kern="1200" cap="none" spc="0" normalizeH="0" baseline="0" noProof="0">
              <a:ln>
                <a:noFill/>
              </a:ln>
              <a:solidFill>
                <a:prstClr val="white"/>
              </a:solidFill>
              <a:effectLst/>
              <a:uLnTx/>
              <a:uFillTx/>
              <a:latin typeface="Calibri" panose="020F0502020204030204"/>
              <a:ea typeface="+mn-lt"/>
              <a:cs typeface="Calibri" panose="020F0502020204030204"/>
            </a:endParaRP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Source control based Safe deployment procedures when rolling new applications and configurations</a:t>
            </a:r>
          </a:p>
          <a:p>
            <a:pPr marL="177800" marR="0" lvl="0" indent="-1778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a:rPr>
              <a:t>Developer tooling agnostic - Use the tools they want.</a:t>
            </a:r>
          </a:p>
        </p:txBody>
      </p:sp>
      <p:pic>
        <p:nvPicPr>
          <p:cNvPr id="70" name="Picture 69">
            <a:extLst>
              <a:ext uri="{FF2B5EF4-FFF2-40B4-BE49-F238E27FC236}">
                <a16:creationId xmlns:a16="http://schemas.microsoft.com/office/drawing/2014/main" id="{96D9B2BB-E867-42CF-ABE8-841CAA8480EE}"/>
              </a:ext>
            </a:extLst>
          </p:cNvPr>
          <p:cNvPicPr>
            <a:picLocks noChangeAspect="1"/>
          </p:cNvPicPr>
          <p:nvPr/>
        </p:nvPicPr>
        <p:blipFill>
          <a:blip r:embed="rId2"/>
          <a:stretch>
            <a:fillRect/>
          </a:stretch>
        </p:blipFill>
        <p:spPr>
          <a:xfrm>
            <a:off x="8008374" y="2158256"/>
            <a:ext cx="1749441" cy="3349465"/>
          </a:xfrm>
          <a:prstGeom prst="rect">
            <a:avLst/>
          </a:prstGeom>
        </p:spPr>
      </p:pic>
      <p:sp>
        <p:nvSpPr>
          <p:cNvPr id="71" name="Rectangle: Rounded Corners 70">
            <a:extLst>
              <a:ext uri="{FF2B5EF4-FFF2-40B4-BE49-F238E27FC236}">
                <a16:creationId xmlns:a16="http://schemas.microsoft.com/office/drawing/2014/main" id="{2F55F348-83C2-4EAC-81C5-D82178CD1C3F}"/>
              </a:ext>
            </a:extLst>
          </p:cNvPr>
          <p:cNvSpPr/>
          <p:nvPr/>
        </p:nvSpPr>
        <p:spPr>
          <a:xfrm>
            <a:off x="7322076" y="1164583"/>
            <a:ext cx="3264693" cy="780623"/>
          </a:xfrm>
          <a:prstGeom prst="round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Azure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Resource Manager, Azure Policy, </a:t>
            </a:r>
            <a:br>
              <a:rPr kumimoji="0" lang="en-US" sz="1050" b="0" i="0" u="none" strike="noStrike" kern="1200" cap="none" spc="0" normalizeH="0" baseline="0" noProof="0">
                <a:ln>
                  <a:noFill/>
                </a:ln>
                <a:solidFill>
                  <a:srgbClr val="FFFFFF"/>
                </a:solidFill>
                <a:effectLst/>
                <a:uLnTx/>
                <a:uFillTx/>
                <a:latin typeface="Segoe UI"/>
                <a:ea typeface="+mn-ea"/>
                <a:cs typeface="+mn-cs"/>
              </a:rPr>
            </a:br>
            <a:r>
              <a:rPr kumimoji="0" lang="en-US" sz="1050" b="0" i="0" u="none" strike="noStrike" kern="1200" cap="none" spc="0" normalizeH="0" baseline="0" noProof="0">
                <a:ln>
                  <a:noFill/>
                </a:ln>
                <a:solidFill>
                  <a:srgbClr val="FFFFFF"/>
                </a:solidFill>
                <a:effectLst/>
                <a:uLnTx/>
                <a:uFillTx/>
                <a:latin typeface="Segoe UI"/>
                <a:ea typeface="+mn-ea"/>
                <a:cs typeface="+mn-cs"/>
              </a:rPr>
              <a:t>Azure Portal, API, CLI…)</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5C087F63-1FE1-46A4-B96C-0DECD4E9083E}"/>
              </a:ext>
            </a:extLst>
          </p:cNvPr>
          <p:cNvSpPr/>
          <p:nvPr/>
        </p:nvSpPr>
        <p:spPr bwMode="auto">
          <a:xfrm>
            <a:off x="8287527" y="3676846"/>
            <a:ext cx="1205883" cy="23775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rPr>
              <a:t>Azure Arc</a:t>
            </a:r>
          </a:p>
        </p:txBody>
      </p:sp>
    </p:spTree>
    <p:extLst>
      <p:ext uri="{BB962C8B-B14F-4D97-AF65-F5344CB8AC3E}">
        <p14:creationId xmlns:p14="http://schemas.microsoft.com/office/powerpoint/2010/main" val="23198040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2F1E72-7510-411B-BC55-3BFEC897F329}"/>
              </a:ext>
            </a:extLst>
          </p:cNvPr>
          <p:cNvPicPr>
            <a:picLocks noChangeAspect="1"/>
          </p:cNvPicPr>
          <p:nvPr/>
        </p:nvPicPr>
        <p:blipFill>
          <a:blip r:embed="rId2"/>
          <a:stretch>
            <a:fillRect/>
          </a:stretch>
        </p:blipFill>
        <p:spPr>
          <a:xfrm>
            <a:off x="91892" y="430662"/>
            <a:ext cx="12008216" cy="6560688"/>
          </a:xfrm>
          <a:prstGeom prst="rect">
            <a:avLst/>
          </a:prstGeom>
        </p:spPr>
      </p:pic>
    </p:spTree>
    <p:extLst>
      <p:ext uri="{BB962C8B-B14F-4D97-AF65-F5344CB8AC3E}">
        <p14:creationId xmlns:p14="http://schemas.microsoft.com/office/powerpoint/2010/main" val="353744833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8F1850-E1AE-46A5-A681-FD3B36F8E10A}"/>
              </a:ext>
            </a:extLst>
          </p:cNvPr>
          <p:cNvPicPr>
            <a:picLocks noChangeAspect="1"/>
          </p:cNvPicPr>
          <p:nvPr/>
        </p:nvPicPr>
        <p:blipFill rotWithShape="1">
          <a:blip r:embed="rId2"/>
          <a:srcRect t="15972"/>
          <a:stretch/>
        </p:blipFill>
        <p:spPr>
          <a:xfrm>
            <a:off x="389621" y="469605"/>
            <a:ext cx="11659504" cy="6388395"/>
          </a:xfrm>
          <a:prstGeom prst="rect">
            <a:avLst/>
          </a:prstGeom>
        </p:spPr>
      </p:pic>
    </p:spTree>
    <p:extLst>
      <p:ext uri="{BB962C8B-B14F-4D97-AF65-F5344CB8AC3E}">
        <p14:creationId xmlns:p14="http://schemas.microsoft.com/office/powerpoint/2010/main" val="338616609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rrow: Left 47">
            <a:extLst>
              <a:ext uri="{FF2B5EF4-FFF2-40B4-BE49-F238E27FC236}">
                <a16:creationId xmlns:a16="http://schemas.microsoft.com/office/drawing/2014/main" id="{B01B845F-C6A3-4933-9C65-75C75B8FD765}"/>
              </a:ext>
            </a:extLst>
          </p:cNvPr>
          <p:cNvSpPr/>
          <p:nvPr/>
        </p:nvSpPr>
        <p:spPr bwMode="auto">
          <a:xfrm>
            <a:off x="5543855" y="3772345"/>
            <a:ext cx="5837337" cy="898965"/>
          </a:xfrm>
          <a:prstGeom prst="leftArrow">
            <a:avLst>
              <a:gd name="adj1" fmla="val 100000"/>
              <a:gd name="adj2" fmla="val 50000"/>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7227727"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5030951"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6706232"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p:txBody>
          <a:bodyPr/>
          <a:lstStyle/>
          <a:p>
            <a:r>
              <a:rPr lang="en-US"/>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4509458"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9196977"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tx2"/>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48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9557760" y="394654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3"/>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9569849" y="4545804"/>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557761" y="5145066"/>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sp>
        <p:nvSpPr>
          <p:cNvPr id="45" name="TextBox 44">
            <a:extLst>
              <a:ext uri="{FF2B5EF4-FFF2-40B4-BE49-F238E27FC236}">
                <a16:creationId xmlns:a16="http://schemas.microsoft.com/office/drawing/2014/main" id="{9EE7F9F1-7A07-49CD-8D2A-8D8F6DE583C8}"/>
              </a:ext>
            </a:extLst>
          </p:cNvPr>
          <p:cNvSpPr txBox="1"/>
          <p:nvPr/>
        </p:nvSpPr>
        <p:spPr>
          <a:xfrm>
            <a:off x="5096503" y="6095938"/>
            <a:ext cx="1998995" cy="27699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46" name="Graphic 45">
            <a:extLst>
              <a:ext uri="{FF2B5EF4-FFF2-40B4-BE49-F238E27FC236}">
                <a16:creationId xmlns:a16="http://schemas.microsoft.com/office/drawing/2014/main" id="{B0785808-D7EF-42EB-8E43-E66370606E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69708" y="4890256"/>
            <a:ext cx="1052586" cy="1052586"/>
          </a:xfrm>
          <a:prstGeom prst="rect">
            <a:avLst/>
          </a:prstGeom>
        </p:spPr>
      </p:pic>
      <p:grpSp>
        <p:nvGrpSpPr>
          <p:cNvPr id="36" name="Group 35">
            <a:extLst>
              <a:ext uri="{FF2B5EF4-FFF2-40B4-BE49-F238E27FC236}">
                <a16:creationId xmlns:a16="http://schemas.microsoft.com/office/drawing/2014/main" id="{E0961916-CF1C-4A0B-92D8-1C0830454979}"/>
              </a:ext>
            </a:extLst>
          </p:cNvPr>
          <p:cNvGrpSpPr/>
          <p:nvPr/>
        </p:nvGrpSpPr>
        <p:grpSpPr>
          <a:xfrm>
            <a:off x="9092289" y="196508"/>
            <a:ext cx="2906810" cy="1300297"/>
            <a:chOff x="9274608" y="199951"/>
            <a:chExt cx="2965098" cy="1326371"/>
          </a:xfrm>
        </p:grpSpPr>
        <p:sp>
          <p:nvSpPr>
            <p:cNvPr id="42" name="Rectangle 41">
              <a:extLst>
                <a:ext uri="{FF2B5EF4-FFF2-40B4-BE49-F238E27FC236}">
                  <a16:creationId xmlns:a16="http://schemas.microsoft.com/office/drawing/2014/main" id="{056C9A46-0109-47CC-AD47-E77F34514ACC}"/>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3" name="Group 42">
              <a:extLst>
                <a:ext uri="{FF2B5EF4-FFF2-40B4-BE49-F238E27FC236}">
                  <a16:creationId xmlns:a16="http://schemas.microsoft.com/office/drawing/2014/main" id="{E9D4A115-40E1-43B0-B3CD-2C0CECF69D41}"/>
                </a:ext>
              </a:extLst>
            </p:cNvPr>
            <p:cNvGrpSpPr/>
            <p:nvPr/>
          </p:nvGrpSpPr>
          <p:grpSpPr>
            <a:xfrm>
              <a:off x="10311260" y="329937"/>
              <a:ext cx="1884096" cy="1066398"/>
              <a:chOff x="10508030" y="206704"/>
              <a:chExt cx="1884096" cy="1066398"/>
            </a:xfrm>
          </p:grpSpPr>
          <p:grpSp>
            <p:nvGrpSpPr>
              <p:cNvPr id="47" name="Group 46">
                <a:extLst>
                  <a:ext uri="{FF2B5EF4-FFF2-40B4-BE49-F238E27FC236}">
                    <a16:creationId xmlns:a16="http://schemas.microsoft.com/office/drawing/2014/main" id="{D3C78AC9-0C0E-4ED9-8201-33084D4093B1}"/>
                  </a:ext>
                </a:extLst>
              </p:cNvPr>
              <p:cNvGrpSpPr/>
              <p:nvPr/>
            </p:nvGrpSpPr>
            <p:grpSpPr>
              <a:xfrm>
                <a:off x="10508030" y="206704"/>
                <a:ext cx="1884096" cy="350312"/>
                <a:chOff x="10397252" y="449376"/>
                <a:chExt cx="1884096" cy="350312"/>
              </a:xfrm>
            </p:grpSpPr>
            <p:sp>
              <p:nvSpPr>
                <p:cNvPr id="67" name="Title 2">
                  <a:extLst>
                    <a:ext uri="{FF2B5EF4-FFF2-40B4-BE49-F238E27FC236}">
                      <a16:creationId xmlns:a16="http://schemas.microsoft.com/office/drawing/2014/main" id="{68F3FBE9-C6C0-4106-BE83-207AC6C46D57}"/>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000000"/>
                      </a:solidFill>
                      <a:effectLst/>
                      <a:uLnTx/>
                      <a:uFillTx/>
                      <a:latin typeface="Segoe UI Semibold"/>
                      <a:ea typeface="+mn-ea"/>
                      <a:cs typeface="Segoe UI" pitchFamily="34" charset="0"/>
                    </a:rPr>
                    <a:t>Ensure compliance</a:t>
                  </a:r>
                </a:p>
              </p:txBody>
            </p:sp>
            <p:sp>
              <p:nvSpPr>
                <p:cNvPr id="68" name="Oval 67">
                  <a:extLst>
                    <a:ext uri="{FF2B5EF4-FFF2-40B4-BE49-F238E27FC236}">
                      <a16:creationId xmlns:a16="http://schemas.microsoft.com/office/drawing/2014/main" id="{0A596BE2-1F6E-432E-AE28-B44687511335}"/>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0078D7"/>
                      </a:solidFill>
                      <a:effectLst/>
                      <a:uLnTx/>
                      <a:uFillTx/>
                      <a:latin typeface="Segoe UI Semibold"/>
                      <a:ea typeface="+mn-ea"/>
                      <a:cs typeface="+mn-cs"/>
                    </a:rPr>
                    <a:t>1</a:t>
                  </a:r>
                </a:p>
              </p:txBody>
            </p:sp>
          </p:grpSp>
          <p:grpSp>
            <p:nvGrpSpPr>
              <p:cNvPr id="49" name="Group 48">
                <a:extLst>
                  <a:ext uri="{FF2B5EF4-FFF2-40B4-BE49-F238E27FC236}">
                    <a16:creationId xmlns:a16="http://schemas.microsoft.com/office/drawing/2014/main" id="{0F7BE45F-55D1-4D9F-91F9-3EF2521B9B42}"/>
                  </a:ext>
                </a:extLst>
              </p:cNvPr>
              <p:cNvGrpSpPr/>
              <p:nvPr/>
            </p:nvGrpSpPr>
            <p:grpSpPr>
              <a:xfrm>
                <a:off x="10508030" y="922790"/>
                <a:ext cx="1884096" cy="350312"/>
                <a:chOff x="10397252" y="1165462"/>
                <a:chExt cx="1884096" cy="350312"/>
              </a:xfrm>
            </p:grpSpPr>
            <p:sp>
              <p:nvSpPr>
                <p:cNvPr id="65" name="Title 2">
                  <a:extLst>
                    <a:ext uri="{FF2B5EF4-FFF2-40B4-BE49-F238E27FC236}">
                      <a16:creationId xmlns:a16="http://schemas.microsoft.com/office/drawing/2014/main" id="{A0040EF7-2D30-4F0F-9A78-47142980070F}"/>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FFFFFF">
                          <a:lumMod val="75000"/>
                        </a:srgbClr>
                      </a:solidFill>
                      <a:effectLst/>
                      <a:uLnTx/>
                      <a:uFillTx/>
                      <a:latin typeface="Segoe UI Semibold"/>
                      <a:ea typeface="+mn-ea"/>
                      <a:cs typeface="Segoe UI" pitchFamily="34" charset="0"/>
                    </a:rPr>
                    <a:t>Manage costs</a:t>
                  </a:r>
                </a:p>
              </p:txBody>
            </p:sp>
            <p:sp>
              <p:nvSpPr>
                <p:cNvPr id="66" name="Oval 65">
                  <a:extLst>
                    <a:ext uri="{FF2B5EF4-FFF2-40B4-BE49-F238E27FC236}">
                      <a16:creationId xmlns:a16="http://schemas.microsoft.com/office/drawing/2014/main" id="{AFFE777C-8370-47CA-992D-9F6FE54D9AC3}"/>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FFFFFF">
                          <a:lumMod val="75000"/>
                        </a:srgbClr>
                      </a:solidFill>
                      <a:effectLst/>
                      <a:uLnTx/>
                      <a:uFillTx/>
                      <a:latin typeface="Segoe UI Semibold"/>
                      <a:ea typeface="+mn-ea"/>
                      <a:cs typeface="+mn-cs"/>
                    </a:rPr>
                    <a:t>3</a:t>
                  </a:r>
                </a:p>
              </p:txBody>
            </p:sp>
          </p:grpSp>
          <p:grpSp>
            <p:nvGrpSpPr>
              <p:cNvPr id="62" name="Group 61">
                <a:extLst>
                  <a:ext uri="{FF2B5EF4-FFF2-40B4-BE49-F238E27FC236}">
                    <a16:creationId xmlns:a16="http://schemas.microsoft.com/office/drawing/2014/main" id="{23B0DBA6-C955-4551-9DEC-D9BE704E353C}"/>
                  </a:ext>
                </a:extLst>
              </p:cNvPr>
              <p:cNvGrpSpPr/>
              <p:nvPr/>
            </p:nvGrpSpPr>
            <p:grpSpPr>
              <a:xfrm>
                <a:off x="10508030" y="565596"/>
                <a:ext cx="1884096" cy="350312"/>
                <a:chOff x="10397252" y="808268"/>
                <a:chExt cx="1884096" cy="350312"/>
              </a:xfrm>
            </p:grpSpPr>
            <p:sp>
              <p:nvSpPr>
                <p:cNvPr id="63" name="Title 2">
                  <a:extLst>
                    <a:ext uri="{FF2B5EF4-FFF2-40B4-BE49-F238E27FC236}">
                      <a16:creationId xmlns:a16="http://schemas.microsoft.com/office/drawing/2014/main" id="{5FA6780D-0FC4-4E79-9A85-8E31780A6BC8}"/>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000000"/>
                      </a:solidFill>
                      <a:effectLst/>
                      <a:uLnTx/>
                      <a:uFillTx/>
                      <a:latin typeface="Segoe UI Semibold"/>
                      <a:ea typeface="+mn-ea"/>
                      <a:cs typeface="Segoe UI" pitchFamily="34" charset="0"/>
                    </a:rPr>
                    <a:t>Empower DevOps</a:t>
                  </a:r>
                </a:p>
              </p:txBody>
            </p:sp>
            <p:sp>
              <p:nvSpPr>
                <p:cNvPr id="64" name="Oval 63">
                  <a:extLst>
                    <a:ext uri="{FF2B5EF4-FFF2-40B4-BE49-F238E27FC236}">
                      <a16:creationId xmlns:a16="http://schemas.microsoft.com/office/drawing/2014/main" id="{8B1719FA-F330-48F0-82E6-1A35A32ACC76}"/>
                    </a:ext>
                  </a:extLst>
                </p:cNvPr>
                <p:cNvSpPr/>
                <p:nvPr/>
              </p:nvSpPr>
              <p:spPr bwMode="auto">
                <a:xfrm>
                  <a:off x="10397252" y="852930"/>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0078D7"/>
                      </a:solidFill>
                      <a:effectLst/>
                      <a:uLnTx/>
                      <a:uFillTx/>
                      <a:latin typeface="Segoe UI Semibold"/>
                      <a:ea typeface="+mn-ea"/>
                      <a:cs typeface="+mn-cs"/>
                    </a:rPr>
                    <a:t>2</a:t>
                  </a:r>
                </a:p>
              </p:txBody>
            </p:sp>
          </p:grpSp>
        </p:grpSp>
        <p:pic>
          <p:nvPicPr>
            <p:cNvPr id="44" name="Picture 43" descr="A close up of a logo&#10;&#10;Description generated with high confidence">
              <a:extLst>
                <a:ext uri="{FF2B5EF4-FFF2-40B4-BE49-F238E27FC236}">
                  <a16:creationId xmlns:a16="http://schemas.microsoft.com/office/drawing/2014/main" id="{A174774B-55AC-4121-8B88-9FE7B570BC42}"/>
                </a:ext>
              </a:extLst>
            </p:cNvPr>
            <p:cNvPicPr>
              <a:picLocks noChangeAspect="1"/>
            </p:cNvPicPr>
            <p:nvPr/>
          </p:nvPicPr>
          <p:blipFill>
            <a:blip r:embed="rId7"/>
            <a:stretch>
              <a:fillRect/>
            </a:stretch>
          </p:blipFill>
          <p:spPr>
            <a:xfrm>
              <a:off x="9478193" y="556261"/>
              <a:ext cx="610490" cy="610490"/>
            </a:xfrm>
            <a:prstGeom prst="rect">
              <a:avLst/>
            </a:prstGeom>
          </p:spPr>
        </p:pic>
      </p:grpSp>
    </p:spTree>
    <p:extLst>
      <p:ext uri="{BB962C8B-B14F-4D97-AF65-F5344CB8AC3E}">
        <p14:creationId xmlns:p14="http://schemas.microsoft.com/office/powerpoint/2010/main" val="1186636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Left 34">
            <a:extLst>
              <a:ext uri="{FF2B5EF4-FFF2-40B4-BE49-F238E27FC236}">
                <a16:creationId xmlns:a16="http://schemas.microsoft.com/office/drawing/2014/main" id="{E5C4761C-0EA2-49A8-B3CC-B01BA2CC4B2B}"/>
              </a:ext>
            </a:extLst>
          </p:cNvPr>
          <p:cNvSpPr/>
          <p:nvPr/>
        </p:nvSpPr>
        <p:spPr bwMode="auto">
          <a:xfrm>
            <a:off x="5543855" y="3772345"/>
            <a:ext cx="5837337" cy="898965"/>
          </a:xfrm>
          <a:prstGeom prst="leftArrow">
            <a:avLst>
              <a:gd name="adj1" fmla="val 100000"/>
              <a:gd name="adj2" fmla="val 50000"/>
            </a:avLst>
          </a:prstGeom>
          <a:noFill/>
          <a:ln w="19050">
            <a:solidFill>
              <a:schemeClr val="tx1">
                <a:lumMod val="50000"/>
                <a:lumOff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15" name="Rectangle: Rounded Corners 214">
            <a:extLst>
              <a:ext uri="{FF2B5EF4-FFF2-40B4-BE49-F238E27FC236}">
                <a16:creationId xmlns:a16="http://schemas.microsoft.com/office/drawing/2014/main" id="{2B6E0994-FE06-41F7-A080-C38A321B6E6E}"/>
              </a:ext>
            </a:extLst>
          </p:cNvPr>
          <p:cNvSpPr/>
          <p:nvPr/>
        </p:nvSpPr>
        <p:spPr bwMode="auto">
          <a:xfrm>
            <a:off x="-612747" y="2100000"/>
            <a:ext cx="12479171" cy="1176019"/>
          </a:xfrm>
          <a:prstGeom prst="roundRect">
            <a:avLst>
              <a:gd name="adj" fmla="val 50000"/>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sp>
        <p:nvSpPr>
          <p:cNvPr id="217" name="TextBox 216">
            <a:extLst>
              <a:ext uri="{FF2B5EF4-FFF2-40B4-BE49-F238E27FC236}">
                <a16:creationId xmlns:a16="http://schemas.microsoft.com/office/drawing/2014/main" id="{3AFC50C8-F6DB-4520-88E7-92379EC166C6}"/>
              </a:ext>
            </a:extLst>
          </p:cNvPr>
          <p:cNvSpPr txBox="1"/>
          <p:nvPr/>
        </p:nvSpPr>
        <p:spPr>
          <a:xfrm>
            <a:off x="9327695" y="2479817"/>
            <a:ext cx="1287177"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Operate</a:t>
            </a:r>
          </a:p>
        </p:txBody>
      </p:sp>
      <p:sp>
        <p:nvSpPr>
          <p:cNvPr id="218" name="TextBox 217">
            <a:extLst>
              <a:ext uri="{FF2B5EF4-FFF2-40B4-BE49-F238E27FC236}">
                <a16:creationId xmlns:a16="http://schemas.microsoft.com/office/drawing/2014/main" id="{FA037782-C250-4350-BEE0-FF83B972A074}"/>
              </a:ext>
            </a:extLst>
          </p:cNvPr>
          <p:cNvSpPr txBox="1"/>
          <p:nvPr/>
        </p:nvSpPr>
        <p:spPr>
          <a:xfrm>
            <a:off x="7130919" y="2479817"/>
            <a:ext cx="1153789" cy="416383"/>
          </a:xfrm>
          <a:prstGeom prst="rect">
            <a:avLst/>
          </a:prstGeom>
        </p:spPr>
        <p:txBody>
          <a:bodyPr wrap="none"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cs typeface="Segoe UI Semibold" panose="020B0702040204020203" pitchFamily="34" charset="0"/>
              </a:rPr>
              <a:t>Deploy</a:t>
            </a:r>
          </a:p>
        </p:txBody>
      </p:sp>
      <p:sp>
        <p:nvSpPr>
          <p:cNvPr id="224" name="Rectangle 223">
            <a:extLst>
              <a:ext uri="{FF2B5EF4-FFF2-40B4-BE49-F238E27FC236}">
                <a16:creationId xmlns:a16="http://schemas.microsoft.com/office/drawing/2014/main" id="{DBDB8F2F-34D7-4A9A-AA3D-2832673E6185}"/>
              </a:ext>
            </a:extLst>
          </p:cNvPr>
          <p:cNvSpPr/>
          <p:nvPr/>
        </p:nvSpPr>
        <p:spPr>
          <a:xfrm>
            <a:off x="2448596" y="2479817"/>
            <a:ext cx="153937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Build/Test</a:t>
            </a:r>
          </a:p>
        </p:txBody>
      </p:sp>
      <p:sp>
        <p:nvSpPr>
          <p:cNvPr id="85" name="Rectangle 84">
            <a:extLst>
              <a:ext uri="{FF2B5EF4-FFF2-40B4-BE49-F238E27FC236}">
                <a16:creationId xmlns:a16="http://schemas.microsoft.com/office/drawing/2014/main" id="{D7533FD1-CAA3-4365-87B6-9741DC8BB8D5}"/>
              </a:ext>
            </a:extLst>
          </p:cNvPr>
          <p:cNvSpPr/>
          <p:nvPr/>
        </p:nvSpPr>
        <p:spPr>
          <a:xfrm>
            <a:off x="514263" y="2479817"/>
            <a:ext cx="891350" cy="416383"/>
          </a:xfrm>
          <a:prstGeom prst="rect">
            <a:avLst/>
          </a:prstGeom>
        </p:spPr>
        <p:txBody>
          <a:bodyPr wrap="none" anchor="ctr">
            <a:sp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r>
              <a:rPr kumimoji="0" lang="en-US" sz="2353" b="0" i="0" u="none" strike="noStrike" kern="1200" cap="none" spc="0" normalizeH="0" baseline="0" noProof="0">
                <a:ln>
                  <a:noFill/>
                </a:ln>
                <a:gradFill>
                  <a:gsLst>
                    <a:gs pos="0">
                      <a:srgbClr val="1A1A1A"/>
                    </a:gs>
                    <a:gs pos="100000">
                      <a:srgbClr val="1A1A1A"/>
                    </a:gs>
                  </a:gsLst>
                  <a:lin ang="5400000" scaled="1"/>
                </a:gradFill>
                <a:effectLst/>
                <a:uLnTx/>
                <a:uFillTx/>
                <a:latin typeface="Segoe UI Semibold"/>
                <a:ea typeface="Segoe UI" pitchFamily="34" charset="0"/>
                <a:cs typeface="Segoe UI Semibold" panose="020B0702040204020203" pitchFamily="34" charset="0"/>
              </a:rPr>
              <a:t>Code</a:t>
            </a:r>
          </a:p>
        </p:txBody>
      </p:sp>
      <p:cxnSp>
        <p:nvCxnSpPr>
          <p:cNvPr id="4" name="Straight Connector 3">
            <a:extLst>
              <a:ext uri="{FF2B5EF4-FFF2-40B4-BE49-F238E27FC236}">
                <a16:creationId xmlns:a16="http://schemas.microsoft.com/office/drawing/2014/main" id="{F045A2B4-752B-4E27-8650-81BB78F983A6}"/>
              </a:ext>
            </a:extLst>
          </p:cNvPr>
          <p:cNvCxnSpPr/>
          <p:nvPr/>
        </p:nvCxnSpPr>
        <p:spPr>
          <a:xfrm>
            <a:off x="1927104"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5E2655E6-BEF4-429C-883E-3AE375080509}"/>
              </a:ext>
            </a:extLst>
          </p:cNvPr>
          <p:cNvCxnSpPr/>
          <p:nvPr/>
        </p:nvCxnSpPr>
        <p:spPr>
          <a:xfrm>
            <a:off x="8806200"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7666D782-6DEA-487F-B615-252DE2AD54FC}"/>
              </a:ext>
            </a:extLst>
          </p:cNvPr>
          <p:cNvSpPr txBox="1"/>
          <p:nvPr/>
        </p:nvSpPr>
        <p:spPr>
          <a:xfrm>
            <a:off x="3321446" y="6095938"/>
            <a:ext cx="1998995" cy="276999"/>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DevOps            </a:t>
            </a:r>
          </a:p>
        </p:txBody>
      </p:sp>
      <p:pic>
        <p:nvPicPr>
          <p:cNvPr id="120" name="Graphic 119">
            <a:extLst>
              <a:ext uri="{FF2B5EF4-FFF2-40B4-BE49-F238E27FC236}">
                <a16:creationId xmlns:a16="http://schemas.microsoft.com/office/drawing/2014/main" id="{5ECD7C3C-6503-4EA8-99EE-AD9F2C61A5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94651" y="4890256"/>
            <a:ext cx="1052586" cy="1052586"/>
          </a:xfrm>
          <a:prstGeom prst="rect">
            <a:avLst/>
          </a:prstGeom>
        </p:spPr>
      </p:pic>
      <p:sp>
        <p:nvSpPr>
          <p:cNvPr id="128" name="Title 1">
            <a:extLst>
              <a:ext uri="{FF2B5EF4-FFF2-40B4-BE49-F238E27FC236}">
                <a16:creationId xmlns:a16="http://schemas.microsoft.com/office/drawing/2014/main" id="{63BDD829-F54A-477E-9AB3-00E2D701F6B7}"/>
              </a:ext>
            </a:extLst>
          </p:cNvPr>
          <p:cNvSpPr>
            <a:spLocks noGrp="1"/>
          </p:cNvSpPr>
          <p:nvPr>
            <p:ph type="title"/>
          </p:nvPr>
        </p:nvSpPr>
        <p:spPr/>
        <p:txBody>
          <a:bodyPr/>
          <a:lstStyle/>
          <a:p>
            <a:r>
              <a:rPr lang="en-US"/>
              <a:t>Enforce policies as part of the development process</a:t>
            </a:r>
          </a:p>
        </p:txBody>
      </p:sp>
      <p:cxnSp>
        <p:nvCxnSpPr>
          <p:cNvPr id="37" name="Straight Connector 36">
            <a:extLst>
              <a:ext uri="{FF2B5EF4-FFF2-40B4-BE49-F238E27FC236}">
                <a16:creationId xmlns:a16="http://schemas.microsoft.com/office/drawing/2014/main" id="{B353D688-A219-483D-AFE8-E1C7347A56A1}"/>
              </a:ext>
            </a:extLst>
          </p:cNvPr>
          <p:cNvCxnSpPr/>
          <p:nvPr/>
        </p:nvCxnSpPr>
        <p:spPr>
          <a:xfrm>
            <a:off x="5576835" y="2275290"/>
            <a:ext cx="0" cy="82543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743E2002-C0D5-421D-AF4F-D4545D5EC968}"/>
              </a:ext>
            </a:extLst>
          </p:cNvPr>
          <p:cNvGrpSpPr/>
          <p:nvPr/>
        </p:nvGrpSpPr>
        <p:grpSpPr>
          <a:xfrm>
            <a:off x="4587453" y="1797071"/>
            <a:ext cx="1980615" cy="1781874"/>
            <a:chOff x="4520013" y="1854664"/>
            <a:chExt cx="1980898" cy="1666478"/>
          </a:xfrm>
        </p:grpSpPr>
        <p:grpSp>
          <p:nvGrpSpPr>
            <p:cNvPr id="51" name="Group 50">
              <a:extLst>
                <a:ext uri="{FF2B5EF4-FFF2-40B4-BE49-F238E27FC236}">
                  <a16:creationId xmlns:a16="http://schemas.microsoft.com/office/drawing/2014/main" id="{BA717AA3-33A4-4923-B442-6A286C9A08E8}"/>
                </a:ext>
              </a:extLst>
            </p:cNvPr>
            <p:cNvGrpSpPr/>
            <p:nvPr/>
          </p:nvGrpSpPr>
          <p:grpSpPr>
            <a:xfrm>
              <a:off x="6316245" y="1856394"/>
              <a:ext cx="184666" cy="1664748"/>
              <a:chOff x="2124673" y="2295425"/>
              <a:chExt cx="164160" cy="1599158"/>
            </a:xfrm>
            <a:solidFill>
              <a:schemeClr val="accent5"/>
            </a:solidFill>
          </p:grpSpPr>
          <p:sp>
            <p:nvSpPr>
              <p:cNvPr id="60" name="Right Triangle 59">
                <a:extLst>
                  <a:ext uri="{FF2B5EF4-FFF2-40B4-BE49-F238E27FC236}">
                    <a16:creationId xmlns:a16="http://schemas.microsoft.com/office/drawing/2014/main" id="{AE6BA5D3-34E4-4DD6-B875-85E2ACB88947}"/>
                  </a:ext>
                </a:extLst>
              </p:cNvPr>
              <p:cNvSpPr/>
              <p:nvPr/>
            </p:nvSpPr>
            <p:spPr bwMode="auto">
              <a:xfrm>
                <a:off x="2124673" y="2295425"/>
                <a:ext cx="164160" cy="270486"/>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ight Triangle 60">
                <a:extLst>
                  <a:ext uri="{FF2B5EF4-FFF2-40B4-BE49-F238E27FC236}">
                    <a16:creationId xmlns:a16="http://schemas.microsoft.com/office/drawing/2014/main" id="{CEE8F673-494E-4263-9CF2-E8BBCAC882EA}"/>
                  </a:ext>
                </a:extLst>
              </p:cNvPr>
              <p:cNvSpPr/>
              <p:nvPr/>
            </p:nvSpPr>
            <p:spPr bwMode="auto">
              <a:xfrm flipV="1">
                <a:off x="2124673" y="3622436"/>
                <a:ext cx="164160" cy="272147"/>
              </a:xfrm>
              <a:prstGeom prst="rtTriangl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7CE633DA-2897-4314-9E90-0A205F2ACB39}"/>
                </a:ext>
              </a:extLst>
            </p:cNvPr>
            <p:cNvSpPr txBox="1"/>
            <p:nvPr/>
          </p:nvSpPr>
          <p:spPr>
            <a:xfrm rot="16200000">
              <a:off x="3853897" y="2623216"/>
              <a:ext cx="1516924" cy="184692"/>
            </a:xfrm>
            <a:prstGeom prst="rect">
              <a:avLst/>
            </a:prstGeom>
            <a:noFill/>
          </p:spPr>
          <p:txBody>
            <a:bodyPr wrap="square" lIns="0" tIns="0" rIns="0" bIns="0" rtlCol="0">
              <a:spAutoFit/>
            </a:body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 as Code</a:t>
              </a:r>
            </a:p>
          </p:txBody>
        </p:sp>
        <p:sp>
          <p:nvSpPr>
            <p:cNvPr id="53" name="Rectangle 52">
              <a:extLst>
                <a:ext uri="{FF2B5EF4-FFF2-40B4-BE49-F238E27FC236}">
                  <a16:creationId xmlns:a16="http://schemas.microsoft.com/office/drawing/2014/main" id="{B7674BFA-43BA-4448-AF5A-6812414ED7D9}"/>
                </a:ext>
              </a:extLst>
            </p:cNvPr>
            <p:cNvSpPr/>
            <p:nvPr/>
          </p:nvSpPr>
          <p:spPr bwMode="auto">
            <a:xfrm>
              <a:off x="4779835" y="1854664"/>
              <a:ext cx="1534901" cy="1666478"/>
            </a:xfrm>
            <a:prstGeom prst="rect">
              <a:avLst/>
            </a:prstGeom>
            <a:solidFill>
              <a:schemeClr val="tx2"/>
            </a:solidFill>
            <a:ln w="10795" cap="flat" cmpd="sng" algn="ctr">
              <a:noFill/>
              <a:prstDash val="solid"/>
            </a:ln>
            <a:effectLst>
              <a:outerShdw blurRad="254000" dist="50800" dir="2700000" algn="tl" rotWithShape="0">
                <a:prstClr val="black">
                  <a:alpha val="24000"/>
                </a:prstClr>
              </a:outerShdw>
            </a:effectLst>
          </p:spPr>
          <p:txBody>
            <a:bodyPr vert="horz" wrap="square" lIns="179285" tIns="89642" rIns="89642" bIns="89642" numCol="1" rtlCol="0" anchor="ctr" anchorCtr="0" compatLnSpc="1">
              <a:prstTxWarp prst="textNoShape">
                <a:avLst/>
              </a:prstTxWarp>
            </a:bodyPr>
            <a:lstStyle/>
            <a:p>
              <a:pPr marL="0" marR="0" lvl="0" indent="0" algn="l" defTabSz="913751"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9902A224-48CC-425B-BDE5-B9CFFF8CED10}"/>
                </a:ext>
              </a:extLst>
            </p:cNvPr>
            <p:cNvGrpSpPr/>
            <p:nvPr/>
          </p:nvGrpSpPr>
          <p:grpSpPr>
            <a:xfrm>
              <a:off x="4733454" y="1906418"/>
              <a:ext cx="1620644" cy="1409510"/>
              <a:chOff x="541882" y="2361639"/>
              <a:chExt cx="1620644" cy="1409510"/>
            </a:xfrm>
          </p:grpSpPr>
          <p:sp>
            <p:nvSpPr>
              <p:cNvPr id="56" name="TextBox 55">
                <a:extLst>
                  <a:ext uri="{FF2B5EF4-FFF2-40B4-BE49-F238E27FC236}">
                    <a16:creationId xmlns:a16="http://schemas.microsoft.com/office/drawing/2014/main" id="{516B9D06-71E1-488E-8B75-57CF516A7795}"/>
                  </a:ext>
                </a:extLst>
              </p:cNvPr>
              <p:cNvSpPr txBox="1"/>
              <p:nvPr/>
            </p:nvSpPr>
            <p:spPr>
              <a:xfrm>
                <a:off x="813799" y="2361639"/>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Pre-flight</a:t>
                </a:r>
              </a:p>
            </p:txBody>
          </p:sp>
          <p:sp>
            <p:nvSpPr>
              <p:cNvPr id="57" name="TextBox 56">
                <a:extLst>
                  <a:ext uri="{FF2B5EF4-FFF2-40B4-BE49-F238E27FC236}">
                    <a16:creationId xmlns:a16="http://schemas.microsoft.com/office/drawing/2014/main" id="{88BFCDFF-2FA9-47EB-9C27-BCF198A0CBE9}"/>
                  </a:ext>
                </a:extLst>
              </p:cNvPr>
              <p:cNvSpPr txBox="1"/>
              <p:nvPr/>
            </p:nvSpPr>
            <p:spPr>
              <a:xfrm>
                <a:off x="541882" y="3368191"/>
                <a:ext cx="1620644"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Authoring</a:t>
                </a:r>
              </a:p>
            </p:txBody>
          </p:sp>
          <p:sp>
            <p:nvSpPr>
              <p:cNvPr id="58" name="Freeform: Shape 57">
                <a:extLst>
                  <a:ext uri="{FF2B5EF4-FFF2-40B4-BE49-F238E27FC236}">
                    <a16:creationId xmlns:a16="http://schemas.microsoft.com/office/drawing/2014/main" id="{BB52BA60-79BA-414F-B6DB-5C74CFCEB93A}"/>
                  </a:ext>
                </a:extLst>
              </p:cNvPr>
              <p:cNvSpPr/>
              <p:nvPr/>
            </p:nvSpPr>
            <p:spPr bwMode="auto">
              <a:xfrm>
                <a:off x="898513" y="3336694"/>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748D46B-105D-4B6F-8104-39EF74E125B7}"/>
                  </a:ext>
                </a:extLst>
              </p:cNvPr>
              <p:cNvSpPr/>
              <p:nvPr/>
            </p:nvSpPr>
            <p:spPr bwMode="auto">
              <a:xfrm>
                <a:off x="898513" y="2842815"/>
                <a:ext cx="914400" cy="0"/>
              </a:xfrm>
              <a:custGeom>
                <a:avLst/>
                <a:gdLst>
                  <a:gd name="connsiteX0" fmla="*/ 0 w 1104900"/>
                  <a:gd name="connsiteY0" fmla="*/ 0 h 0"/>
                  <a:gd name="connsiteX1" fmla="*/ 1104900 w 1104900"/>
                  <a:gd name="connsiteY1" fmla="*/ 0 h 0"/>
                </a:gdLst>
                <a:ahLst/>
                <a:cxnLst>
                  <a:cxn ang="0">
                    <a:pos x="connsiteX0" y="connsiteY0"/>
                  </a:cxn>
                  <a:cxn ang="0">
                    <a:pos x="connsiteX1" y="connsiteY1"/>
                  </a:cxn>
                </a:cxnLst>
                <a:rect l="l" t="t" r="r" b="b"/>
                <a:pathLst>
                  <a:path w="1104900">
                    <a:moveTo>
                      <a:pt x="0" y="0"/>
                    </a:moveTo>
                    <a:lnTo>
                      <a:pt x="1104900" y="0"/>
                    </a:lnTo>
                  </a:path>
                </a:pathLst>
              </a:custGeom>
              <a:noFill/>
              <a:ln w="158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621013E2-2DD5-43EF-9BA6-DC6034A54903}"/>
                </a:ext>
              </a:extLst>
            </p:cNvPr>
            <p:cNvSpPr txBox="1"/>
            <p:nvPr/>
          </p:nvSpPr>
          <p:spPr>
            <a:xfrm>
              <a:off x="5005371" y="2426567"/>
              <a:ext cx="1134943" cy="402958"/>
            </a:xfrm>
            <a:prstGeom prst="rect">
              <a:avLst/>
            </a:prstGeom>
            <a:noFill/>
            <a:ln>
              <a:noFill/>
            </a:ln>
          </p:spPr>
          <p:txBody>
            <a:bodyPr wrap="square" lIns="91427" tIns="91427" rIns="91427" bIns="91427"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5870" rtl="0" eaLnBrk="1" fontAlgn="auto" latinLnBrk="0" hangingPunct="1">
                <a:lnSpc>
                  <a:spcPct val="100000"/>
                </a:lnSpc>
                <a:spcBef>
                  <a:spcPts val="0"/>
                </a:spcBef>
                <a:spcAft>
                  <a:spcPts val="588"/>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Validation</a:t>
              </a:r>
            </a:p>
          </p:txBody>
        </p:sp>
      </p:grpSp>
      <p:sp>
        <p:nvSpPr>
          <p:cNvPr id="38" name="TextBox 37">
            <a:extLst>
              <a:ext uri="{FF2B5EF4-FFF2-40B4-BE49-F238E27FC236}">
                <a16:creationId xmlns:a16="http://schemas.microsoft.com/office/drawing/2014/main" id="{8D29BEE8-DFD4-454A-81A3-87613B915E89}"/>
              </a:ext>
            </a:extLst>
          </p:cNvPr>
          <p:cNvSpPr txBox="1"/>
          <p:nvPr/>
        </p:nvSpPr>
        <p:spPr>
          <a:xfrm>
            <a:off x="455995" y="1052648"/>
            <a:ext cx="10607300" cy="438840"/>
          </a:xfrm>
          <a:prstGeom prst="rect">
            <a:avLst/>
          </a:prstGeom>
          <a:noFill/>
        </p:spPr>
        <p:txBody>
          <a:bodyPr wrap="square" lIns="0" tIns="91427" rIns="91427" bIns="91427"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marL="0" marR="0" lvl="0" indent="0" algn="l" defTabSz="950480"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Shift left to deliver compliant code faster </a:t>
            </a:r>
          </a:p>
        </p:txBody>
      </p:sp>
      <p:grpSp>
        <p:nvGrpSpPr>
          <p:cNvPr id="9" name="Group 8">
            <a:extLst>
              <a:ext uri="{FF2B5EF4-FFF2-40B4-BE49-F238E27FC236}">
                <a16:creationId xmlns:a16="http://schemas.microsoft.com/office/drawing/2014/main" id="{80CAD415-90BF-45E0-BB40-69A102199885}"/>
              </a:ext>
            </a:extLst>
          </p:cNvPr>
          <p:cNvGrpSpPr/>
          <p:nvPr/>
        </p:nvGrpSpPr>
        <p:grpSpPr>
          <a:xfrm>
            <a:off x="6065776" y="4019652"/>
            <a:ext cx="1782527" cy="404348"/>
            <a:chOff x="9876413" y="4025182"/>
            <a:chExt cx="1818270" cy="412456"/>
          </a:xfrm>
        </p:grpSpPr>
        <p:sp>
          <p:nvSpPr>
            <p:cNvPr id="254" name="TextBox 253">
              <a:extLst>
                <a:ext uri="{FF2B5EF4-FFF2-40B4-BE49-F238E27FC236}">
                  <a16:creationId xmlns:a16="http://schemas.microsoft.com/office/drawing/2014/main" id="{0508087C-5C71-46A3-8830-33B7E30A3A5C}"/>
                </a:ext>
              </a:extLst>
            </p:cNvPr>
            <p:cNvSpPr txBox="1"/>
            <p:nvPr/>
          </p:nvSpPr>
          <p:spPr>
            <a:xfrm>
              <a:off x="10439510" y="4025182"/>
              <a:ext cx="1255173" cy="412456"/>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Policy</a:t>
              </a:r>
            </a:p>
          </p:txBody>
        </p:sp>
        <p:pic>
          <p:nvPicPr>
            <p:cNvPr id="39" name="Picture 38">
              <a:extLst>
                <a:ext uri="{FF2B5EF4-FFF2-40B4-BE49-F238E27FC236}">
                  <a16:creationId xmlns:a16="http://schemas.microsoft.com/office/drawing/2014/main" id="{C104D006-C620-484C-9BB1-6BF517916F0D}"/>
                </a:ext>
              </a:extLst>
            </p:cNvPr>
            <p:cNvPicPr>
              <a:picLocks noChangeAspect="1"/>
            </p:cNvPicPr>
            <p:nvPr/>
          </p:nvPicPr>
          <p:blipFill>
            <a:blip r:embed="rId5"/>
            <a:stretch>
              <a:fillRect/>
            </a:stretch>
          </p:blipFill>
          <p:spPr>
            <a:xfrm>
              <a:off x="9876413" y="4028407"/>
              <a:ext cx="406007" cy="406007"/>
            </a:xfrm>
            <a:prstGeom prst="rect">
              <a:avLst/>
            </a:prstGeom>
          </p:spPr>
        </p:pic>
      </p:grpSp>
      <p:grpSp>
        <p:nvGrpSpPr>
          <p:cNvPr id="6" name="Group 5">
            <a:extLst>
              <a:ext uri="{FF2B5EF4-FFF2-40B4-BE49-F238E27FC236}">
                <a16:creationId xmlns:a16="http://schemas.microsoft.com/office/drawing/2014/main" id="{BB04245A-E463-4B42-84C3-943530E6F980}"/>
              </a:ext>
            </a:extLst>
          </p:cNvPr>
          <p:cNvGrpSpPr/>
          <p:nvPr/>
        </p:nvGrpSpPr>
        <p:grpSpPr>
          <a:xfrm>
            <a:off x="7735504" y="4019653"/>
            <a:ext cx="1454038" cy="404349"/>
            <a:chOff x="9888743" y="4575500"/>
            <a:chExt cx="1483195" cy="412457"/>
          </a:xfrm>
        </p:grpSpPr>
        <p:sp>
          <p:nvSpPr>
            <p:cNvPr id="239" name="TextBox 238">
              <a:extLst>
                <a:ext uri="{FF2B5EF4-FFF2-40B4-BE49-F238E27FC236}">
                  <a16:creationId xmlns:a16="http://schemas.microsoft.com/office/drawing/2014/main" id="{C03D3A97-4639-4EEB-94C2-55EF6033DF98}"/>
                </a:ext>
              </a:extLst>
            </p:cNvPr>
            <p:cNvSpPr txBox="1"/>
            <p:nvPr/>
          </p:nvSpPr>
          <p:spPr>
            <a:xfrm>
              <a:off x="10439510" y="4575500"/>
              <a:ext cx="932428" cy="412457"/>
            </a:xfrm>
            <a:prstGeom prst="rect">
              <a:avLst/>
            </a:prstGeom>
            <a:noFill/>
            <a:ln>
              <a:noFill/>
            </a:ln>
          </p:spPr>
          <p:txBody>
            <a:bodyPr wrap="square" lIns="91427" tIns="91427" rIns="91427" bIns="91427" rtlCol="0" anchor="ctr">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Security</a:t>
              </a:r>
            </a:p>
          </p:txBody>
        </p:sp>
        <p:sp>
          <p:nvSpPr>
            <p:cNvPr id="40" name="Shield_EA18" title="Icon of a shield">
              <a:extLst>
                <a:ext uri="{FF2B5EF4-FFF2-40B4-BE49-F238E27FC236}">
                  <a16:creationId xmlns:a16="http://schemas.microsoft.com/office/drawing/2014/main" id="{8C40AF3B-6E90-44CE-BC39-0F58C609A66B}"/>
                </a:ext>
              </a:extLst>
            </p:cNvPr>
            <p:cNvSpPr>
              <a:spLocks noChangeAspect="1"/>
            </p:cNvSpPr>
            <p:nvPr/>
          </p:nvSpPr>
          <p:spPr bwMode="auto">
            <a:xfrm>
              <a:off x="9888743" y="4578725"/>
              <a:ext cx="381347" cy="40600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3"/>
            </a:solidFill>
            <a:ln w="19050" cap="sq">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566EC07-50F7-4669-8DA2-DEF44DE9588E}"/>
              </a:ext>
            </a:extLst>
          </p:cNvPr>
          <p:cNvGrpSpPr/>
          <p:nvPr/>
        </p:nvGrpSpPr>
        <p:grpSpPr>
          <a:xfrm>
            <a:off x="9450412" y="4019653"/>
            <a:ext cx="1782528" cy="404349"/>
            <a:chOff x="9876413" y="5247738"/>
            <a:chExt cx="1818271" cy="412457"/>
          </a:xfrm>
        </p:grpSpPr>
        <p:sp>
          <p:nvSpPr>
            <p:cNvPr id="271" name="TextBox 270">
              <a:extLst>
                <a:ext uri="{FF2B5EF4-FFF2-40B4-BE49-F238E27FC236}">
                  <a16:creationId xmlns:a16="http://schemas.microsoft.com/office/drawing/2014/main" id="{13BF076E-74CC-4D2A-BF6A-838A52230416}"/>
                </a:ext>
              </a:extLst>
            </p:cNvPr>
            <p:cNvSpPr txBox="1"/>
            <p:nvPr/>
          </p:nvSpPr>
          <p:spPr>
            <a:xfrm>
              <a:off x="10439510" y="5247738"/>
              <a:ext cx="1255174" cy="412457"/>
            </a:xfrm>
            <a:prstGeom prst="rect">
              <a:avLst/>
            </a:prstGeom>
            <a:noFill/>
            <a:ln>
              <a:noFill/>
            </a:ln>
          </p:spPr>
          <p:txBody>
            <a:bodyPr wrap="square" lIns="91427" tIns="91427" rIns="91427" bIns="91427" rtlCol="0" anchor="ctr">
              <a:spAutoFit/>
            </a:bodyPr>
            <a:lstStyle/>
            <a:p>
              <a:pPr marL="0" marR="0" lvl="0" indent="0" algn="l" defTabSz="895870" rtl="0" eaLnBrk="1" fontAlgn="auto" latinLnBrk="0" hangingPunct="1">
                <a:lnSpc>
                  <a:spcPct val="100000"/>
                </a:lnSpc>
                <a:spcBef>
                  <a:spcPts val="0"/>
                </a:spcBef>
                <a:spcAft>
                  <a:spcPts val="588"/>
                </a:spcAft>
                <a:buClrTx/>
                <a:buSzTx/>
                <a:buFontTx/>
                <a:buNone/>
                <a:tabLst/>
                <a:defRPr/>
              </a:pPr>
              <a:r>
                <a:rPr kumimoji="0" lang="en-US" sz="140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rPr>
                <a:t>Monitoring</a:t>
              </a:r>
              <a:endParaRPr kumimoji="0" lang="en-US" sz="1050" b="0" i="0" u="none" strike="noStrike" kern="0" cap="none" spc="0" normalizeH="0" baseline="0" noProof="0">
                <a:ln>
                  <a:noFill/>
                </a:ln>
                <a:gradFill>
                  <a:gsLst>
                    <a:gs pos="0">
                      <a:srgbClr val="1A1A1A"/>
                    </a:gs>
                    <a:gs pos="100000">
                      <a:srgbClr val="1A1A1A"/>
                    </a:gs>
                  </a:gsLst>
                  <a:lin ang="5400000" scaled="1"/>
                </a:gradFill>
                <a:effectLst/>
                <a:uLnTx/>
                <a:uFillTx/>
                <a:latin typeface="Segoe UI Semibold"/>
                <a:ea typeface="+mn-ea"/>
                <a:cs typeface="+mn-cs"/>
              </a:endParaRPr>
            </a:p>
          </p:txBody>
        </p:sp>
        <p:pic>
          <p:nvPicPr>
            <p:cNvPr id="41" name="Picture 40">
              <a:extLst>
                <a:ext uri="{FF2B5EF4-FFF2-40B4-BE49-F238E27FC236}">
                  <a16:creationId xmlns:a16="http://schemas.microsoft.com/office/drawing/2014/main" id="{C0195A76-DA12-443B-B81D-3F09EE6D7F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6413" y="5250963"/>
              <a:ext cx="406007" cy="406007"/>
            </a:xfrm>
            <a:prstGeom prst="rect">
              <a:avLst/>
            </a:prstGeom>
          </p:spPr>
        </p:pic>
      </p:grpSp>
      <p:pic>
        <p:nvPicPr>
          <p:cNvPr id="36" name="Graphic 35">
            <a:extLst>
              <a:ext uri="{FF2B5EF4-FFF2-40B4-BE49-F238E27FC236}">
                <a16:creationId xmlns:a16="http://schemas.microsoft.com/office/drawing/2014/main" id="{D4299833-678F-4CA1-9948-CE1722B86B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2059" y="4915190"/>
            <a:ext cx="1043298" cy="1027654"/>
          </a:xfrm>
          <a:prstGeom prst="rect">
            <a:avLst/>
          </a:prstGeom>
        </p:spPr>
      </p:pic>
      <p:sp>
        <p:nvSpPr>
          <p:cNvPr id="42" name="Rectangle 41">
            <a:extLst>
              <a:ext uri="{FF2B5EF4-FFF2-40B4-BE49-F238E27FC236}">
                <a16:creationId xmlns:a16="http://schemas.microsoft.com/office/drawing/2014/main" id="{792CF4D0-7571-43FF-BE58-19567D772604}"/>
              </a:ext>
            </a:extLst>
          </p:cNvPr>
          <p:cNvSpPr/>
          <p:nvPr/>
        </p:nvSpPr>
        <p:spPr>
          <a:xfrm>
            <a:off x="6046114" y="6049777"/>
            <a:ext cx="1487312" cy="374793"/>
          </a:xfrm>
          <a:prstGeom prst="rect">
            <a:avLst/>
          </a:prstGeom>
        </p:spPr>
        <p:txBody>
          <a:bodyPr wrap="non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Azure Policy</a:t>
            </a:r>
            <a:endParaRPr kumimoji="0" lang="en-US" sz="18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43" name="plus" title="Icon of a plus sign">
            <a:extLst>
              <a:ext uri="{FF2B5EF4-FFF2-40B4-BE49-F238E27FC236}">
                <a16:creationId xmlns:a16="http://schemas.microsoft.com/office/drawing/2014/main" id="{246F3C7C-C43E-4ECE-8749-3B01C2F9E510}"/>
              </a:ext>
            </a:extLst>
          </p:cNvPr>
          <p:cNvSpPr>
            <a:spLocks noChangeAspect="1" noEditPoints="1"/>
          </p:cNvSpPr>
          <p:nvPr/>
        </p:nvSpPr>
        <p:spPr bwMode="auto">
          <a:xfrm>
            <a:off x="5356794" y="5272883"/>
            <a:ext cx="365708" cy="3657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0E2F77FA-AE63-4938-96DE-00465E9CDED3}"/>
              </a:ext>
            </a:extLst>
          </p:cNvPr>
          <p:cNvGrpSpPr/>
          <p:nvPr/>
        </p:nvGrpSpPr>
        <p:grpSpPr>
          <a:xfrm>
            <a:off x="9092289" y="196508"/>
            <a:ext cx="2906810" cy="1300297"/>
            <a:chOff x="9274608" y="199951"/>
            <a:chExt cx="2965098" cy="1326371"/>
          </a:xfrm>
        </p:grpSpPr>
        <p:sp>
          <p:nvSpPr>
            <p:cNvPr id="45" name="Rectangle 44">
              <a:extLst>
                <a:ext uri="{FF2B5EF4-FFF2-40B4-BE49-F238E27FC236}">
                  <a16:creationId xmlns:a16="http://schemas.microsoft.com/office/drawing/2014/main" id="{3D3153D6-2920-4AB9-B1C9-F3AB3DCB9D9B}"/>
                </a:ext>
              </a:extLst>
            </p:cNvPr>
            <p:cNvSpPr/>
            <p:nvPr/>
          </p:nvSpPr>
          <p:spPr bwMode="auto">
            <a:xfrm>
              <a:off x="9274608" y="199951"/>
              <a:ext cx="2965098" cy="1326371"/>
            </a:xfrm>
            <a:prstGeom prst="rect">
              <a:avLst/>
            </a:prstGeom>
            <a:solidFill>
              <a:schemeClr val="bg1"/>
            </a:solidFill>
            <a:ln w="15875" cap="flat" cmpd="sng" algn="ctr">
              <a:solidFill>
                <a:schemeClr val="accent1"/>
              </a:solidFill>
              <a:prstDash val="soli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6" name="Group 45">
              <a:extLst>
                <a:ext uri="{FF2B5EF4-FFF2-40B4-BE49-F238E27FC236}">
                  <a16:creationId xmlns:a16="http://schemas.microsoft.com/office/drawing/2014/main" id="{18A14DE6-8019-42D4-83A3-BE68EC0E9034}"/>
                </a:ext>
              </a:extLst>
            </p:cNvPr>
            <p:cNvGrpSpPr/>
            <p:nvPr/>
          </p:nvGrpSpPr>
          <p:grpSpPr>
            <a:xfrm>
              <a:off x="10311260" y="329937"/>
              <a:ext cx="1884096" cy="1066398"/>
              <a:chOff x="10508030" y="206704"/>
              <a:chExt cx="1884096" cy="1066398"/>
            </a:xfrm>
          </p:grpSpPr>
          <p:grpSp>
            <p:nvGrpSpPr>
              <p:cNvPr id="48" name="Group 47">
                <a:extLst>
                  <a:ext uri="{FF2B5EF4-FFF2-40B4-BE49-F238E27FC236}">
                    <a16:creationId xmlns:a16="http://schemas.microsoft.com/office/drawing/2014/main" id="{E4D1B101-C99C-4731-81FB-AA8A00BE78A0}"/>
                  </a:ext>
                </a:extLst>
              </p:cNvPr>
              <p:cNvGrpSpPr/>
              <p:nvPr/>
            </p:nvGrpSpPr>
            <p:grpSpPr>
              <a:xfrm>
                <a:off x="10508030" y="206704"/>
                <a:ext cx="1884096" cy="350312"/>
                <a:chOff x="10397252" y="449376"/>
                <a:chExt cx="1884096" cy="350312"/>
              </a:xfrm>
            </p:grpSpPr>
            <p:sp>
              <p:nvSpPr>
                <p:cNvPr id="67" name="Title 2">
                  <a:extLst>
                    <a:ext uri="{FF2B5EF4-FFF2-40B4-BE49-F238E27FC236}">
                      <a16:creationId xmlns:a16="http://schemas.microsoft.com/office/drawing/2014/main" id="{7721C28C-D007-4BE3-9A42-0F18DBF4234A}"/>
                    </a:ext>
                  </a:extLst>
                </p:cNvPr>
                <p:cNvSpPr txBox="1">
                  <a:spLocks/>
                </p:cNvSpPr>
                <p:nvPr/>
              </p:nvSpPr>
              <p:spPr>
                <a:xfrm>
                  <a:off x="10730746" y="449376"/>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000000"/>
                      </a:solidFill>
                      <a:effectLst/>
                      <a:uLnTx/>
                      <a:uFillTx/>
                      <a:latin typeface="Segoe UI Semibold"/>
                      <a:ea typeface="+mn-ea"/>
                      <a:cs typeface="Segoe UI" pitchFamily="34" charset="0"/>
                    </a:rPr>
                    <a:t>Ensure compliance</a:t>
                  </a:r>
                </a:p>
              </p:txBody>
            </p:sp>
            <p:sp>
              <p:nvSpPr>
                <p:cNvPr id="68" name="Oval 67">
                  <a:extLst>
                    <a:ext uri="{FF2B5EF4-FFF2-40B4-BE49-F238E27FC236}">
                      <a16:creationId xmlns:a16="http://schemas.microsoft.com/office/drawing/2014/main" id="{264F81BD-798C-4326-A155-21D7EAB975EB}"/>
                    </a:ext>
                  </a:extLst>
                </p:cNvPr>
                <p:cNvSpPr/>
                <p:nvPr/>
              </p:nvSpPr>
              <p:spPr bwMode="auto">
                <a:xfrm>
                  <a:off x="10397252" y="494038"/>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0078D7"/>
                      </a:solidFill>
                      <a:effectLst/>
                      <a:uLnTx/>
                      <a:uFillTx/>
                      <a:latin typeface="Segoe UI Semibold"/>
                      <a:ea typeface="+mn-ea"/>
                      <a:cs typeface="+mn-cs"/>
                    </a:rPr>
                    <a:t>1</a:t>
                  </a:r>
                </a:p>
              </p:txBody>
            </p:sp>
          </p:grpSp>
          <p:grpSp>
            <p:nvGrpSpPr>
              <p:cNvPr id="49" name="Group 48">
                <a:extLst>
                  <a:ext uri="{FF2B5EF4-FFF2-40B4-BE49-F238E27FC236}">
                    <a16:creationId xmlns:a16="http://schemas.microsoft.com/office/drawing/2014/main" id="{276934DA-50A6-45C0-9769-7C140B90C634}"/>
                  </a:ext>
                </a:extLst>
              </p:cNvPr>
              <p:cNvGrpSpPr/>
              <p:nvPr/>
            </p:nvGrpSpPr>
            <p:grpSpPr>
              <a:xfrm>
                <a:off x="10508030" y="922790"/>
                <a:ext cx="1884096" cy="350312"/>
                <a:chOff x="10397252" y="1165462"/>
                <a:chExt cx="1884096" cy="350312"/>
              </a:xfrm>
            </p:grpSpPr>
            <p:sp>
              <p:nvSpPr>
                <p:cNvPr id="65" name="Title 2">
                  <a:extLst>
                    <a:ext uri="{FF2B5EF4-FFF2-40B4-BE49-F238E27FC236}">
                      <a16:creationId xmlns:a16="http://schemas.microsoft.com/office/drawing/2014/main" id="{F4162993-90DC-4A75-8C13-C7BCA44CBA0B}"/>
                    </a:ext>
                  </a:extLst>
                </p:cNvPr>
                <p:cNvSpPr txBox="1">
                  <a:spLocks/>
                </p:cNvSpPr>
                <p:nvPr/>
              </p:nvSpPr>
              <p:spPr>
                <a:xfrm>
                  <a:off x="10730746" y="1165462"/>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FFFFFF">
                          <a:lumMod val="75000"/>
                        </a:srgbClr>
                      </a:solidFill>
                      <a:effectLst/>
                      <a:uLnTx/>
                      <a:uFillTx/>
                      <a:latin typeface="Segoe UI Semibold"/>
                      <a:ea typeface="+mn-ea"/>
                      <a:cs typeface="Segoe UI" pitchFamily="34" charset="0"/>
                    </a:rPr>
                    <a:t>Manage costs</a:t>
                  </a:r>
                </a:p>
              </p:txBody>
            </p:sp>
            <p:sp>
              <p:nvSpPr>
                <p:cNvPr id="66" name="Oval 65">
                  <a:extLst>
                    <a:ext uri="{FF2B5EF4-FFF2-40B4-BE49-F238E27FC236}">
                      <a16:creationId xmlns:a16="http://schemas.microsoft.com/office/drawing/2014/main" id="{5F7A7E59-6A4D-45FE-83FC-3DE7AADA3F31}"/>
                    </a:ext>
                  </a:extLst>
                </p:cNvPr>
                <p:cNvSpPr/>
                <p:nvPr/>
              </p:nvSpPr>
              <p:spPr bwMode="auto">
                <a:xfrm>
                  <a:off x="10397252" y="1210124"/>
                  <a:ext cx="276376" cy="276376"/>
                </a:xfrm>
                <a:prstGeom prst="ellipse">
                  <a:avLst/>
                </a:prstGeom>
                <a:solidFill>
                  <a:schemeClr val="bg1"/>
                </a:solidFill>
                <a:ln w="10795" cap="flat" cmpd="sng" algn="ctr">
                  <a:solidFill>
                    <a:schemeClr val="bg2">
                      <a:lumMod val="85000"/>
                    </a:schemeClr>
                  </a:solid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FFFFFF">
                          <a:lumMod val="75000"/>
                        </a:srgbClr>
                      </a:solidFill>
                      <a:effectLst/>
                      <a:uLnTx/>
                      <a:uFillTx/>
                      <a:latin typeface="Segoe UI Semibold"/>
                      <a:ea typeface="+mn-ea"/>
                      <a:cs typeface="+mn-cs"/>
                    </a:rPr>
                    <a:t>3</a:t>
                  </a:r>
                </a:p>
              </p:txBody>
            </p:sp>
          </p:grpSp>
          <p:grpSp>
            <p:nvGrpSpPr>
              <p:cNvPr id="62" name="Group 61">
                <a:extLst>
                  <a:ext uri="{FF2B5EF4-FFF2-40B4-BE49-F238E27FC236}">
                    <a16:creationId xmlns:a16="http://schemas.microsoft.com/office/drawing/2014/main" id="{904E66AA-1AC6-46A4-8F4B-58FD9AFDC96F}"/>
                  </a:ext>
                </a:extLst>
              </p:cNvPr>
              <p:cNvGrpSpPr/>
              <p:nvPr/>
            </p:nvGrpSpPr>
            <p:grpSpPr>
              <a:xfrm>
                <a:off x="10508030" y="565596"/>
                <a:ext cx="1884096" cy="350312"/>
                <a:chOff x="10397252" y="808268"/>
                <a:chExt cx="1884096" cy="350312"/>
              </a:xfrm>
            </p:grpSpPr>
            <p:sp>
              <p:nvSpPr>
                <p:cNvPr id="63" name="Title 2">
                  <a:extLst>
                    <a:ext uri="{FF2B5EF4-FFF2-40B4-BE49-F238E27FC236}">
                      <a16:creationId xmlns:a16="http://schemas.microsoft.com/office/drawing/2014/main" id="{ADB50DBC-A7EA-4BC7-81E6-4628D11B4372}"/>
                    </a:ext>
                  </a:extLst>
                </p:cNvPr>
                <p:cNvSpPr txBox="1">
                  <a:spLocks/>
                </p:cNvSpPr>
                <p:nvPr/>
              </p:nvSpPr>
              <p:spPr>
                <a:xfrm>
                  <a:off x="10730746" y="808268"/>
                  <a:ext cx="1550602" cy="350312"/>
                </a:xfrm>
                <a:prstGeom prst="rect">
                  <a:avLst/>
                </a:prstGeom>
              </p:spPr>
              <p:txBody>
                <a:bodyPr vert="horz" wrap="square" lIns="89642" tIns="87880" rIns="89642" bIns="87880" rtlCol="0" anchor="t">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54" rtl="0" eaLnBrk="1" fontAlgn="auto" latinLnBrk="0" hangingPunct="1">
                    <a:lnSpc>
                      <a:spcPct val="100000"/>
                    </a:lnSpc>
                    <a:spcBef>
                      <a:spcPct val="0"/>
                    </a:spcBef>
                    <a:spcAft>
                      <a:spcPts val="0"/>
                    </a:spcAft>
                    <a:buClrTx/>
                    <a:buSzTx/>
                    <a:buFontTx/>
                    <a:buNone/>
                    <a:tabLst/>
                    <a:defRPr/>
                  </a:pPr>
                  <a:r>
                    <a:rPr kumimoji="0" lang="en-US" sz="1078" b="0" i="0" u="none" strike="noStrike" kern="1200" cap="none" spc="0" normalizeH="0" baseline="0" noProof="0">
                      <a:ln w="3175">
                        <a:noFill/>
                      </a:ln>
                      <a:solidFill>
                        <a:srgbClr val="000000"/>
                      </a:solidFill>
                      <a:effectLst/>
                      <a:uLnTx/>
                      <a:uFillTx/>
                      <a:latin typeface="Segoe UI Semibold"/>
                      <a:ea typeface="+mn-ea"/>
                      <a:cs typeface="Segoe UI" pitchFamily="34" charset="0"/>
                    </a:rPr>
                    <a:t>Empower DevOps</a:t>
                  </a:r>
                </a:p>
              </p:txBody>
            </p:sp>
            <p:sp>
              <p:nvSpPr>
                <p:cNvPr id="64" name="Oval 63">
                  <a:extLst>
                    <a:ext uri="{FF2B5EF4-FFF2-40B4-BE49-F238E27FC236}">
                      <a16:creationId xmlns:a16="http://schemas.microsoft.com/office/drawing/2014/main" id="{70258CA0-79D1-4735-8032-CDB839BF16E8}"/>
                    </a:ext>
                  </a:extLst>
                </p:cNvPr>
                <p:cNvSpPr/>
                <p:nvPr/>
              </p:nvSpPr>
              <p:spPr bwMode="auto">
                <a:xfrm>
                  <a:off x="10397252" y="852930"/>
                  <a:ext cx="276376" cy="276376"/>
                </a:xfrm>
                <a:prstGeom prst="ellipse">
                  <a:avLst/>
                </a:prstGeom>
                <a:solidFill>
                  <a:schemeClr val="bg1"/>
                </a:solidFill>
                <a:ln w="10795" cap="flat" cmpd="sng" algn="ctr">
                  <a:noFill/>
                  <a:prstDash val="solid"/>
                </a:ln>
                <a:effectLst>
                  <a:outerShdw blurRad="254000" dist="50800" dir="2700000" algn="tl" rotWithShape="0">
                    <a:prstClr val="black">
                      <a:alpha val="24000"/>
                    </a:prstClr>
                  </a:outerShdw>
                </a:effectLst>
              </p:spPr>
              <p:txBody>
                <a:bodyPr vert="horz" wrap="square" lIns="0" tIns="0" rIns="0" bIns="0"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a:ln>
                        <a:noFill/>
                      </a:ln>
                      <a:solidFill>
                        <a:srgbClr val="0078D7"/>
                      </a:solidFill>
                      <a:effectLst/>
                      <a:uLnTx/>
                      <a:uFillTx/>
                      <a:latin typeface="Segoe UI Semibold"/>
                      <a:ea typeface="+mn-ea"/>
                      <a:cs typeface="+mn-cs"/>
                    </a:rPr>
                    <a:t>2</a:t>
                  </a:r>
                </a:p>
              </p:txBody>
            </p:sp>
          </p:grpSp>
        </p:grpSp>
        <p:pic>
          <p:nvPicPr>
            <p:cNvPr id="47" name="Picture 46" descr="A close up of a logo&#10;&#10;Description generated with high confidence">
              <a:extLst>
                <a:ext uri="{FF2B5EF4-FFF2-40B4-BE49-F238E27FC236}">
                  <a16:creationId xmlns:a16="http://schemas.microsoft.com/office/drawing/2014/main" id="{DF29277A-4187-4CCB-8303-977B032C798B}"/>
                </a:ext>
              </a:extLst>
            </p:cNvPr>
            <p:cNvPicPr>
              <a:picLocks noChangeAspect="1"/>
            </p:cNvPicPr>
            <p:nvPr/>
          </p:nvPicPr>
          <p:blipFill>
            <a:blip r:embed="rId9"/>
            <a:stretch>
              <a:fillRect/>
            </a:stretch>
          </p:blipFill>
          <p:spPr>
            <a:xfrm>
              <a:off x="9478193" y="556261"/>
              <a:ext cx="610490" cy="610490"/>
            </a:xfrm>
            <a:prstGeom prst="rect">
              <a:avLst/>
            </a:prstGeom>
          </p:spPr>
        </p:pic>
      </p:grpSp>
    </p:spTree>
    <p:extLst>
      <p:ext uri="{BB962C8B-B14F-4D97-AF65-F5344CB8AC3E}">
        <p14:creationId xmlns:p14="http://schemas.microsoft.com/office/powerpoint/2010/main" val="2037979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28CA-9B76-452E-8AEC-8EBECAC9C16E}"/>
              </a:ext>
            </a:extLst>
          </p:cNvPr>
          <p:cNvSpPr txBox="1">
            <a:spLocks/>
          </p:cNvSpPr>
          <p:nvPr/>
        </p:nvSpPr>
        <p:spPr>
          <a:xfrm>
            <a:off x="435844" y="39522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Customer scenario – Run Azure data services anywhere</a:t>
            </a:r>
          </a:p>
        </p:txBody>
      </p:sp>
      <p:sp>
        <p:nvSpPr>
          <p:cNvPr id="8" name="Rectangle 7">
            <a:extLst>
              <a:ext uri="{FF2B5EF4-FFF2-40B4-BE49-F238E27FC236}">
                <a16:creationId xmlns:a16="http://schemas.microsoft.com/office/drawing/2014/main" id="{05E36DBE-CC64-486F-8A61-BC663802EB66}"/>
              </a:ext>
            </a:extLst>
          </p:cNvPr>
          <p:cNvSpPr/>
          <p:nvPr/>
        </p:nvSpPr>
        <p:spPr bwMode="auto">
          <a:xfrm>
            <a:off x="529423" y="1096477"/>
            <a:ext cx="3817493" cy="5015824"/>
          </a:xfrm>
          <a:prstGeom prst="rect">
            <a:avLst/>
          </a:prstGeom>
          <a:noFill/>
          <a:ln>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Overview</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
                <a:ea typeface="+mn-ea"/>
                <a:cs typeface="Segoe UI Semilight" panose="020B0402040204020203" pitchFamily="34" charset="0"/>
              </a:rPr>
              <a:t>An Energy</a:t>
            </a: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 company aims for an efficient and fully automated operation with AI everywhere. </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Customer operates various production sites, as well as run utility transporting from extraction to retail distribution. Massive data volume at the edge and need real-time insights.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Business requirements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Leverage existing OEM hardware and OpenShift K8s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Automation at scale for IT control systems e.g. HA/DR, backup, CI/CD, DevOps</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Latest innovation automatically deployed from edge to cloud </a:t>
            </a:r>
          </a:p>
          <a:p>
            <a:pPr marL="177800" marR="0" lvl="0" indent="-1778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rPr>
              <a:t>Consistent security and governance</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282828"/>
              </a:solidFill>
              <a:effectLst/>
              <a:uLnTx/>
              <a:uFillTx/>
              <a:latin typeface="Segoe UI" panose="020B0502040204020203" pitchFamily="34" charset="0"/>
              <a:ea typeface="+mn-ea"/>
              <a:cs typeface="Segoe UI" panose="020B0502040204020203" pitchFamily="34" charset="0"/>
            </a:endParaRPr>
          </a:p>
        </p:txBody>
      </p:sp>
      <p:sp>
        <p:nvSpPr>
          <p:cNvPr id="257" name="Rectangle 256">
            <a:extLst>
              <a:ext uri="{FF2B5EF4-FFF2-40B4-BE49-F238E27FC236}">
                <a16:creationId xmlns:a16="http://schemas.microsoft.com/office/drawing/2014/main" id="{4AEB0865-3388-4678-9921-4F6F1DC6B17F}"/>
              </a:ext>
            </a:extLst>
          </p:cNvPr>
          <p:cNvSpPr/>
          <p:nvPr/>
        </p:nvSpPr>
        <p:spPr bwMode="auto">
          <a:xfrm>
            <a:off x="5198617" y="1340132"/>
            <a:ext cx="4054378" cy="1895707"/>
          </a:xfrm>
          <a:prstGeom prst="rect">
            <a:avLst/>
          </a:prstGeom>
          <a:solidFill>
            <a:srgbClr val="FFFFFF"/>
          </a:solidFill>
          <a:ln w="12700" cap="flat" cmpd="sng" algn="ctr">
            <a:solidFill>
              <a:srgbClr val="93939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282828"/>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E2AAB364-1879-4607-8937-5449AA97350E}"/>
              </a:ext>
            </a:extLst>
          </p:cNvPr>
          <p:cNvSpPr/>
          <p:nvPr/>
        </p:nvSpPr>
        <p:spPr bwMode="auto">
          <a:xfrm>
            <a:off x="5198617" y="4369322"/>
            <a:ext cx="4054378" cy="2031478"/>
          </a:xfrm>
          <a:prstGeom prst="rect">
            <a:avLst/>
          </a:prstGeom>
          <a:solidFill>
            <a:srgbClr val="FFFFFF"/>
          </a:solidFill>
          <a:ln w="12700" cap="flat" cmpd="sng" algn="ctr">
            <a:solidFill>
              <a:srgbClr val="939393"/>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282828"/>
              </a:solidFill>
              <a:effectLst/>
              <a:uLnTx/>
              <a:uFillTx/>
              <a:latin typeface="Segoe UI"/>
              <a:ea typeface="+mn-ea"/>
              <a:cs typeface="+mn-cs"/>
            </a:endParaRPr>
          </a:p>
        </p:txBody>
      </p:sp>
      <p:cxnSp>
        <p:nvCxnSpPr>
          <p:cNvPr id="259" name="Straight Arrow Connector 258">
            <a:extLst>
              <a:ext uri="{FF2B5EF4-FFF2-40B4-BE49-F238E27FC236}">
                <a16:creationId xmlns:a16="http://schemas.microsoft.com/office/drawing/2014/main" id="{27E94C5C-5894-46E5-A982-4488371CEF55}"/>
              </a:ext>
            </a:extLst>
          </p:cNvPr>
          <p:cNvCxnSpPr>
            <a:cxnSpLocks/>
          </p:cNvCxnSpPr>
          <p:nvPr/>
        </p:nvCxnSpPr>
        <p:spPr>
          <a:xfrm>
            <a:off x="7348141" y="3296378"/>
            <a:ext cx="0" cy="1066800"/>
          </a:xfrm>
          <a:prstGeom prst="straightConnector1">
            <a:avLst/>
          </a:prstGeom>
          <a:noFill/>
          <a:ln w="12700" cap="flat" cmpd="sng" algn="ctr">
            <a:solidFill>
              <a:srgbClr val="0078D7"/>
            </a:solidFill>
            <a:prstDash val="solid"/>
            <a:headEnd type="none" w="med" len="med"/>
            <a:tailEnd type="triangle"/>
          </a:ln>
          <a:effectLst/>
        </p:spPr>
      </p:cxnSp>
      <p:cxnSp>
        <p:nvCxnSpPr>
          <p:cNvPr id="260" name="Straight Arrow Connector 259">
            <a:extLst>
              <a:ext uri="{FF2B5EF4-FFF2-40B4-BE49-F238E27FC236}">
                <a16:creationId xmlns:a16="http://schemas.microsoft.com/office/drawing/2014/main" id="{0D787F64-117D-41AD-84B1-7E33EB49C69A}"/>
              </a:ext>
            </a:extLst>
          </p:cNvPr>
          <p:cNvCxnSpPr>
            <a:cxnSpLocks/>
          </p:cNvCxnSpPr>
          <p:nvPr/>
        </p:nvCxnSpPr>
        <p:spPr>
          <a:xfrm>
            <a:off x="7050772" y="3276477"/>
            <a:ext cx="0" cy="1072055"/>
          </a:xfrm>
          <a:prstGeom prst="straightConnector1">
            <a:avLst/>
          </a:prstGeom>
          <a:noFill/>
          <a:ln w="12700" cap="flat" cmpd="sng" algn="ctr">
            <a:solidFill>
              <a:srgbClr val="0078D7"/>
            </a:solidFill>
            <a:prstDash val="solid"/>
            <a:headEnd type="triangle" w="med" len="med"/>
            <a:tailEnd type="none"/>
          </a:ln>
          <a:effectLst/>
        </p:spPr>
      </p:cxnSp>
      <p:sp>
        <p:nvSpPr>
          <p:cNvPr id="261" name="Rectangle 260">
            <a:extLst>
              <a:ext uri="{FF2B5EF4-FFF2-40B4-BE49-F238E27FC236}">
                <a16:creationId xmlns:a16="http://schemas.microsoft.com/office/drawing/2014/main" id="{10D686AA-1E08-4199-ACCA-1C03257C42D8}"/>
              </a:ext>
            </a:extLst>
          </p:cNvPr>
          <p:cNvSpPr/>
          <p:nvPr/>
        </p:nvSpPr>
        <p:spPr bwMode="auto">
          <a:xfrm>
            <a:off x="9653503" y="2726088"/>
            <a:ext cx="2260061" cy="2031478"/>
          </a:xfrm>
          <a:prstGeom prst="rect">
            <a:avLst/>
          </a:prstGeom>
          <a:solidFill>
            <a:srgbClr val="FFFFFF"/>
          </a:solidFill>
          <a:ln w="12700" cap="flat" cmpd="sng" algn="ctr">
            <a:noFill/>
            <a:prstDash val="solid"/>
            <a:headEnd type="none" w="med" len="med"/>
            <a:tailEnd type="none" w="med" len="med"/>
          </a:ln>
          <a:effectLst>
            <a:outerShdw blurRad="190500" dir="2700000" algn="tl" rotWithShape="0">
              <a:prstClr val="black">
                <a:alpha val="30000"/>
              </a:prstClr>
            </a:outerShdw>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0" cap="none" spc="0" normalizeH="0" baseline="0" noProof="0">
              <a:ln>
                <a:noFill/>
              </a:ln>
              <a:solidFill>
                <a:srgbClr val="282828"/>
              </a:solidFill>
              <a:effectLst/>
              <a:uLnTx/>
              <a:uFillTx/>
              <a:latin typeface="Segoe UI"/>
              <a:ea typeface="+mn-ea"/>
              <a:cs typeface="+mn-cs"/>
            </a:endParaRPr>
          </a:p>
        </p:txBody>
      </p:sp>
      <p:sp>
        <p:nvSpPr>
          <p:cNvPr id="262" name="TextBox 261">
            <a:extLst>
              <a:ext uri="{FF2B5EF4-FFF2-40B4-BE49-F238E27FC236}">
                <a16:creationId xmlns:a16="http://schemas.microsoft.com/office/drawing/2014/main" id="{47507C4A-87A1-48DE-BE89-E4600BBDF777}"/>
              </a:ext>
            </a:extLst>
          </p:cNvPr>
          <p:cNvSpPr txBox="1"/>
          <p:nvPr/>
        </p:nvSpPr>
        <p:spPr>
          <a:xfrm>
            <a:off x="5232083" y="4463451"/>
            <a:ext cx="2882481"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Edge – real-time processing challenges</a:t>
            </a:r>
          </a:p>
        </p:txBody>
      </p:sp>
      <p:sp>
        <p:nvSpPr>
          <p:cNvPr id="263" name="Rectangle 262">
            <a:extLst>
              <a:ext uri="{FF2B5EF4-FFF2-40B4-BE49-F238E27FC236}">
                <a16:creationId xmlns:a16="http://schemas.microsoft.com/office/drawing/2014/main" id="{D6B26164-C4C8-443F-A673-2BE670BC7076}"/>
              </a:ext>
            </a:extLst>
          </p:cNvPr>
          <p:cNvSpPr/>
          <p:nvPr/>
        </p:nvSpPr>
        <p:spPr>
          <a:xfrm>
            <a:off x="5198618" y="3546755"/>
            <a:ext cx="1796116" cy="593186"/>
          </a:xfrm>
          <a:prstGeom prst="rect">
            <a:avLst/>
          </a:prstGeom>
          <a:noFill/>
          <a:ln w="10795" cap="flat" cmpd="sng" algn="ctr">
            <a:noFill/>
            <a:prstDash val="solid"/>
          </a:ln>
          <a:effectLst/>
        </p:spPr>
        <p:txBody>
          <a:bodyPr rtlCol="0" anchor="ct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a:ea typeface="+mn-ea"/>
                <a:cs typeface="Segoe UI" panose="020B0502040204020203" pitchFamily="34" charset="0"/>
              </a:rPr>
              <a:t>Data Aggregation</a:t>
            </a:r>
          </a:p>
        </p:txBody>
      </p:sp>
      <p:sp>
        <p:nvSpPr>
          <p:cNvPr id="264" name="TextBox 263">
            <a:extLst>
              <a:ext uri="{FF2B5EF4-FFF2-40B4-BE49-F238E27FC236}">
                <a16:creationId xmlns:a16="http://schemas.microsoft.com/office/drawing/2014/main" id="{8B79B489-5E4B-4751-A4C7-BA9DB0ADF7C5}"/>
              </a:ext>
            </a:extLst>
          </p:cNvPr>
          <p:cNvSpPr txBox="1"/>
          <p:nvPr/>
        </p:nvSpPr>
        <p:spPr>
          <a:xfrm>
            <a:off x="5748072" y="2236882"/>
            <a:ext cx="261314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Variety of DB engines, with versions facing EOS, security siloes; no elastic scale </a:t>
            </a:r>
          </a:p>
        </p:txBody>
      </p:sp>
      <p:sp>
        <p:nvSpPr>
          <p:cNvPr id="265" name="TextBox 264">
            <a:extLst>
              <a:ext uri="{FF2B5EF4-FFF2-40B4-BE49-F238E27FC236}">
                <a16:creationId xmlns:a16="http://schemas.microsoft.com/office/drawing/2014/main" id="{27A8547C-F0DE-4AD0-A370-47F61EC4AB89}"/>
              </a:ext>
            </a:extLst>
          </p:cNvPr>
          <p:cNvSpPr txBox="1"/>
          <p:nvPr/>
        </p:nvSpPr>
        <p:spPr>
          <a:xfrm>
            <a:off x="5748072" y="1825854"/>
            <a:ext cx="249484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Lots of manual effort for CI/CD, especially for data tier</a:t>
            </a:r>
          </a:p>
        </p:txBody>
      </p:sp>
      <p:sp>
        <p:nvSpPr>
          <p:cNvPr id="266" name="TextBox 265">
            <a:extLst>
              <a:ext uri="{FF2B5EF4-FFF2-40B4-BE49-F238E27FC236}">
                <a16:creationId xmlns:a16="http://schemas.microsoft.com/office/drawing/2014/main" id="{82469814-77F5-432F-A31F-152A086916FE}"/>
              </a:ext>
            </a:extLst>
          </p:cNvPr>
          <p:cNvSpPr txBox="1"/>
          <p:nvPr/>
        </p:nvSpPr>
        <p:spPr>
          <a:xfrm>
            <a:off x="5748072" y="2740577"/>
            <a:ext cx="249484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Mix of containers and VMs on OEM hardware</a:t>
            </a:r>
          </a:p>
        </p:txBody>
      </p:sp>
      <p:sp>
        <p:nvSpPr>
          <p:cNvPr id="267" name="TextBox 266">
            <a:extLst>
              <a:ext uri="{FF2B5EF4-FFF2-40B4-BE49-F238E27FC236}">
                <a16:creationId xmlns:a16="http://schemas.microsoft.com/office/drawing/2014/main" id="{731AC76C-2CFC-45F8-872D-E331A8E78F1A}"/>
              </a:ext>
            </a:extLst>
          </p:cNvPr>
          <p:cNvSpPr txBox="1"/>
          <p:nvPr/>
        </p:nvSpPr>
        <p:spPr>
          <a:xfrm>
            <a:off x="5232083" y="1394190"/>
            <a:ext cx="3905304"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Private Cloud - Enterprise business systems challenges</a:t>
            </a:r>
          </a:p>
        </p:txBody>
      </p:sp>
      <p:sp>
        <p:nvSpPr>
          <p:cNvPr id="268" name="Rectangle 267">
            <a:extLst>
              <a:ext uri="{FF2B5EF4-FFF2-40B4-BE49-F238E27FC236}">
                <a16:creationId xmlns:a16="http://schemas.microsoft.com/office/drawing/2014/main" id="{2D469FFC-618F-4CCC-9EF3-C1475D7847FA}"/>
              </a:ext>
            </a:extLst>
          </p:cNvPr>
          <p:cNvSpPr/>
          <p:nvPr/>
        </p:nvSpPr>
        <p:spPr>
          <a:xfrm>
            <a:off x="7379825" y="3559787"/>
            <a:ext cx="1873175" cy="593186"/>
          </a:xfrm>
          <a:prstGeom prst="rect">
            <a:avLst/>
          </a:prstGeom>
          <a:noFill/>
          <a:ln w="10795" cap="flat" cmpd="sng" algn="ctr">
            <a:noFill/>
            <a:prstDash val="solid"/>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a:ea typeface="+mn-ea"/>
                <a:cs typeface="Segoe UI" panose="020B0502040204020203" pitchFamily="34" charset="0"/>
              </a:rPr>
              <a:t>Model updates</a:t>
            </a:r>
          </a:p>
        </p:txBody>
      </p:sp>
      <p:sp>
        <p:nvSpPr>
          <p:cNvPr id="269" name="TextBox 268">
            <a:extLst>
              <a:ext uri="{FF2B5EF4-FFF2-40B4-BE49-F238E27FC236}">
                <a16:creationId xmlns:a16="http://schemas.microsoft.com/office/drawing/2014/main" id="{7B7C9E66-DEF0-4687-9F67-FA6C39CE80C3}"/>
              </a:ext>
            </a:extLst>
          </p:cNvPr>
          <p:cNvSpPr txBox="1"/>
          <p:nvPr/>
        </p:nvSpPr>
        <p:spPr>
          <a:xfrm>
            <a:off x="5727606" y="5399306"/>
            <a:ext cx="212166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Legacy, basic database with no AI built</a:t>
            </a:r>
          </a:p>
        </p:txBody>
      </p:sp>
      <p:sp>
        <p:nvSpPr>
          <p:cNvPr id="270" name="TextBox 269">
            <a:extLst>
              <a:ext uri="{FF2B5EF4-FFF2-40B4-BE49-F238E27FC236}">
                <a16:creationId xmlns:a16="http://schemas.microsoft.com/office/drawing/2014/main" id="{C401CA80-1E85-4F7F-BC80-462EF65541A3}"/>
              </a:ext>
            </a:extLst>
          </p:cNvPr>
          <p:cNvSpPr txBox="1"/>
          <p:nvPr/>
        </p:nvSpPr>
        <p:spPr>
          <a:xfrm>
            <a:off x="5710190" y="6021942"/>
            <a:ext cx="2121665"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OEM edge servers/workstations</a:t>
            </a:r>
          </a:p>
        </p:txBody>
      </p:sp>
      <p:sp>
        <p:nvSpPr>
          <p:cNvPr id="271" name="TextBox 270">
            <a:extLst>
              <a:ext uri="{FF2B5EF4-FFF2-40B4-BE49-F238E27FC236}">
                <a16:creationId xmlns:a16="http://schemas.microsoft.com/office/drawing/2014/main" id="{8E875986-305D-4A62-9EBC-46E31BB01D0F}"/>
              </a:ext>
            </a:extLst>
          </p:cNvPr>
          <p:cNvSpPr txBox="1"/>
          <p:nvPr/>
        </p:nvSpPr>
        <p:spPr>
          <a:xfrm>
            <a:off x="5727606" y="4858862"/>
            <a:ext cx="212166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Custom code needed for streaming, data sync and AI</a:t>
            </a:r>
          </a:p>
        </p:txBody>
      </p:sp>
      <p:grpSp>
        <p:nvGrpSpPr>
          <p:cNvPr id="272" name="Group 1093">
            <a:extLst>
              <a:ext uri="{FF2B5EF4-FFF2-40B4-BE49-F238E27FC236}">
                <a16:creationId xmlns:a16="http://schemas.microsoft.com/office/drawing/2014/main" id="{B9DB2E5C-9179-40A2-9502-3F592C9248D1}"/>
              </a:ext>
            </a:extLst>
          </p:cNvPr>
          <p:cNvGrpSpPr/>
          <p:nvPr/>
        </p:nvGrpSpPr>
        <p:grpSpPr>
          <a:xfrm>
            <a:off x="5394361" y="1852988"/>
            <a:ext cx="279523" cy="275371"/>
            <a:chOff x="3525163" y="7975566"/>
            <a:chExt cx="929418" cy="931976"/>
          </a:xfrm>
        </p:grpSpPr>
        <p:grpSp>
          <p:nvGrpSpPr>
            <p:cNvPr id="273" name="Group 1113">
              <a:extLst>
                <a:ext uri="{FF2B5EF4-FFF2-40B4-BE49-F238E27FC236}">
                  <a16:creationId xmlns:a16="http://schemas.microsoft.com/office/drawing/2014/main" id="{89FBCBB1-4294-4DC2-8668-11DC89E12C98}"/>
                </a:ext>
              </a:extLst>
            </p:cNvPr>
            <p:cNvGrpSpPr/>
            <p:nvPr/>
          </p:nvGrpSpPr>
          <p:grpSpPr>
            <a:xfrm>
              <a:off x="3525163" y="7975566"/>
              <a:ext cx="929418" cy="931976"/>
              <a:chOff x="4825232" y="4636641"/>
              <a:chExt cx="484664" cy="485997"/>
            </a:xfrm>
            <a:noFill/>
          </p:grpSpPr>
          <p:grpSp>
            <p:nvGrpSpPr>
              <p:cNvPr id="278" name="Group 1118">
                <a:extLst>
                  <a:ext uri="{FF2B5EF4-FFF2-40B4-BE49-F238E27FC236}">
                    <a16:creationId xmlns:a16="http://schemas.microsoft.com/office/drawing/2014/main" id="{FD96358B-CF2D-49CE-A6FC-6620D47E0E75}"/>
                  </a:ext>
                </a:extLst>
              </p:cNvPr>
              <p:cNvGrpSpPr/>
              <p:nvPr/>
            </p:nvGrpSpPr>
            <p:grpSpPr>
              <a:xfrm>
                <a:off x="4825232" y="4636641"/>
                <a:ext cx="484664" cy="485997"/>
                <a:chOff x="2107254" y="1575258"/>
                <a:chExt cx="311012" cy="264555"/>
              </a:xfrm>
              <a:grpFill/>
            </p:grpSpPr>
            <p:sp>
              <p:nvSpPr>
                <p:cNvPr id="280" name="Rectangle 9">
                  <a:extLst>
                    <a:ext uri="{FF2B5EF4-FFF2-40B4-BE49-F238E27FC236}">
                      <a16:creationId xmlns:a16="http://schemas.microsoft.com/office/drawing/2014/main" id="{3C2B32E7-5F36-4194-B82F-D2982E7C9854}"/>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281" name="Line 10">
                  <a:extLst>
                    <a:ext uri="{FF2B5EF4-FFF2-40B4-BE49-F238E27FC236}">
                      <a16:creationId xmlns:a16="http://schemas.microsoft.com/office/drawing/2014/main" id="{7D08CD2B-4A22-4B6C-AA95-B0D2F23D01F8}"/>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279" name="Oval 1119">
                <a:extLst>
                  <a:ext uri="{FF2B5EF4-FFF2-40B4-BE49-F238E27FC236}">
                    <a16:creationId xmlns:a16="http://schemas.microsoft.com/office/drawing/2014/main" id="{690C876D-53A2-43B6-B02D-EE6D3FF1F244}"/>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4" name="Group 1114">
              <a:extLst>
                <a:ext uri="{FF2B5EF4-FFF2-40B4-BE49-F238E27FC236}">
                  <a16:creationId xmlns:a16="http://schemas.microsoft.com/office/drawing/2014/main" id="{24169A1E-108A-4735-BD6B-97B8F2B47553}"/>
                </a:ext>
              </a:extLst>
            </p:cNvPr>
            <p:cNvGrpSpPr/>
            <p:nvPr/>
          </p:nvGrpSpPr>
          <p:grpSpPr>
            <a:xfrm>
              <a:off x="3706667" y="8401312"/>
              <a:ext cx="558487" cy="314757"/>
              <a:chOff x="831944" y="2085362"/>
              <a:chExt cx="923890" cy="520700"/>
            </a:xfrm>
          </p:grpSpPr>
          <p:sp>
            <p:nvSpPr>
              <p:cNvPr id="275" name="Freeform 78">
                <a:extLst>
                  <a:ext uri="{FF2B5EF4-FFF2-40B4-BE49-F238E27FC236}">
                    <a16:creationId xmlns:a16="http://schemas.microsoft.com/office/drawing/2014/main" id="{AC774CA3-E263-4B28-8DA3-1B091E064361}"/>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76" name="Freeform 79">
                <a:extLst>
                  <a:ext uri="{FF2B5EF4-FFF2-40B4-BE49-F238E27FC236}">
                    <a16:creationId xmlns:a16="http://schemas.microsoft.com/office/drawing/2014/main" id="{0A9A0CAB-3A9C-42E0-9537-274506DECD90}"/>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77" name="Straight Connector 1117">
                <a:extLst>
                  <a:ext uri="{FF2B5EF4-FFF2-40B4-BE49-F238E27FC236}">
                    <a16:creationId xmlns:a16="http://schemas.microsoft.com/office/drawing/2014/main" id="{A7AFB397-D2CF-4636-BD06-B76859930F6C}"/>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282" name="TextBox 281">
            <a:extLst>
              <a:ext uri="{FF2B5EF4-FFF2-40B4-BE49-F238E27FC236}">
                <a16:creationId xmlns:a16="http://schemas.microsoft.com/office/drawing/2014/main" id="{5DF9AB2E-F2B8-4BEC-9F64-774A0EE179BA}"/>
              </a:ext>
            </a:extLst>
          </p:cNvPr>
          <p:cNvSpPr txBox="1"/>
          <p:nvPr/>
        </p:nvSpPr>
        <p:spPr>
          <a:xfrm>
            <a:off x="9720067" y="3188170"/>
            <a:ext cx="1889924"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Fully managed services only available in Azure</a:t>
            </a:r>
          </a:p>
        </p:txBody>
      </p:sp>
      <p:sp>
        <p:nvSpPr>
          <p:cNvPr id="283" name="Freeform 182">
            <a:extLst>
              <a:ext uri="{FF2B5EF4-FFF2-40B4-BE49-F238E27FC236}">
                <a16:creationId xmlns:a16="http://schemas.microsoft.com/office/drawing/2014/main" id="{D2EF092C-1303-432E-BD10-64D9839126DB}"/>
              </a:ext>
            </a:extLst>
          </p:cNvPr>
          <p:cNvSpPr/>
          <p:nvPr/>
        </p:nvSpPr>
        <p:spPr bwMode="auto">
          <a:xfrm>
            <a:off x="5383497" y="2280129"/>
            <a:ext cx="268633" cy="3445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4" name="Group 96">
            <a:extLst>
              <a:ext uri="{FF2B5EF4-FFF2-40B4-BE49-F238E27FC236}">
                <a16:creationId xmlns:a16="http://schemas.microsoft.com/office/drawing/2014/main" id="{0D77260E-0383-443A-BF09-E43605600CA4}"/>
              </a:ext>
            </a:extLst>
          </p:cNvPr>
          <p:cNvGrpSpPr>
            <a:grpSpLocks noChangeAspect="1"/>
          </p:cNvGrpSpPr>
          <p:nvPr/>
        </p:nvGrpSpPr>
        <p:grpSpPr bwMode="auto">
          <a:xfrm>
            <a:off x="5378920" y="2796056"/>
            <a:ext cx="298589" cy="279445"/>
            <a:chOff x="2208" y="2791"/>
            <a:chExt cx="312" cy="292"/>
          </a:xfrm>
        </p:grpSpPr>
        <p:sp>
          <p:nvSpPr>
            <p:cNvPr id="285" name="Rectangle 98">
              <a:extLst>
                <a:ext uri="{FF2B5EF4-FFF2-40B4-BE49-F238E27FC236}">
                  <a16:creationId xmlns:a16="http://schemas.microsoft.com/office/drawing/2014/main" id="{8A254EA1-8E14-48AF-A78B-331CD4D256C5}"/>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6" name="Rectangle 99">
              <a:extLst>
                <a:ext uri="{FF2B5EF4-FFF2-40B4-BE49-F238E27FC236}">
                  <a16:creationId xmlns:a16="http://schemas.microsoft.com/office/drawing/2014/main" id="{A00476B2-62F1-4A62-927B-77E04C906B1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7" name="Rectangle 100">
              <a:extLst>
                <a:ext uri="{FF2B5EF4-FFF2-40B4-BE49-F238E27FC236}">
                  <a16:creationId xmlns:a16="http://schemas.microsoft.com/office/drawing/2014/main" id="{EBFE7727-A3F2-45FA-A4BA-9688158F0030}"/>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8" name="Rectangle 101">
              <a:extLst>
                <a:ext uri="{FF2B5EF4-FFF2-40B4-BE49-F238E27FC236}">
                  <a16:creationId xmlns:a16="http://schemas.microsoft.com/office/drawing/2014/main" id="{72F82580-3A2C-4C93-BB23-66C10570385C}"/>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89" name="Oval 102">
              <a:extLst>
                <a:ext uri="{FF2B5EF4-FFF2-40B4-BE49-F238E27FC236}">
                  <a16:creationId xmlns:a16="http://schemas.microsoft.com/office/drawing/2014/main" id="{A47D49A2-66E9-49AC-8DB0-3348132FED98}"/>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0" name="Oval 103">
              <a:extLst>
                <a:ext uri="{FF2B5EF4-FFF2-40B4-BE49-F238E27FC236}">
                  <a16:creationId xmlns:a16="http://schemas.microsoft.com/office/drawing/2014/main" id="{520F3D39-7CA2-4EF3-BAEC-6CD37652E926}"/>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1" name="Oval 104">
              <a:extLst>
                <a:ext uri="{FF2B5EF4-FFF2-40B4-BE49-F238E27FC236}">
                  <a16:creationId xmlns:a16="http://schemas.microsoft.com/office/drawing/2014/main" id="{63BB0D40-2F26-4985-BCC8-27B01A385B45}"/>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2" name="Oval 105">
              <a:extLst>
                <a:ext uri="{FF2B5EF4-FFF2-40B4-BE49-F238E27FC236}">
                  <a16:creationId xmlns:a16="http://schemas.microsoft.com/office/drawing/2014/main" id="{3D1CD3C0-9E3E-4924-A6C8-B2651F447A0F}"/>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3" name="Oval 106">
              <a:extLst>
                <a:ext uri="{FF2B5EF4-FFF2-40B4-BE49-F238E27FC236}">
                  <a16:creationId xmlns:a16="http://schemas.microsoft.com/office/drawing/2014/main" id="{9D7F544F-7D09-49B6-AF3D-5752FC104250}"/>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4" name="Oval 107">
              <a:extLst>
                <a:ext uri="{FF2B5EF4-FFF2-40B4-BE49-F238E27FC236}">
                  <a16:creationId xmlns:a16="http://schemas.microsoft.com/office/drawing/2014/main" id="{4B211BAA-69E8-4C0F-A00D-A9351273EB74}"/>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5" name="Oval 108">
              <a:extLst>
                <a:ext uri="{FF2B5EF4-FFF2-40B4-BE49-F238E27FC236}">
                  <a16:creationId xmlns:a16="http://schemas.microsoft.com/office/drawing/2014/main" id="{BFAC890B-6D70-4BD7-A05E-0342E52574A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6" name="Oval 109">
              <a:extLst>
                <a:ext uri="{FF2B5EF4-FFF2-40B4-BE49-F238E27FC236}">
                  <a16:creationId xmlns:a16="http://schemas.microsoft.com/office/drawing/2014/main" id="{8E37A2CA-2A9A-49B7-8190-B388546E089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7" name="Oval 110">
              <a:extLst>
                <a:ext uri="{FF2B5EF4-FFF2-40B4-BE49-F238E27FC236}">
                  <a16:creationId xmlns:a16="http://schemas.microsoft.com/office/drawing/2014/main" id="{6DAC8F6E-615D-4E8F-9599-57F33D4E6F7D}"/>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8" name="Oval 111">
              <a:extLst>
                <a:ext uri="{FF2B5EF4-FFF2-40B4-BE49-F238E27FC236}">
                  <a16:creationId xmlns:a16="http://schemas.microsoft.com/office/drawing/2014/main" id="{3ABEE857-E096-4258-BB57-E9F92645D219}"/>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99" name="Oval 112">
              <a:extLst>
                <a:ext uri="{FF2B5EF4-FFF2-40B4-BE49-F238E27FC236}">
                  <a16:creationId xmlns:a16="http://schemas.microsoft.com/office/drawing/2014/main" id="{5EF1BA7D-423A-4453-9841-437926FC052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00" name="Oval 113">
              <a:extLst>
                <a:ext uri="{FF2B5EF4-FFF2-40B4-BE49-F238E27FC236}">
                  <a16:creationId xmlns:a16="http://schemas.microsoft.com/office/drawing/2014/main" id="{A477E43B-9F25-4100-AE7D-50383670A933}"/>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301" name="Group 1093">
            <a:extLst>
              <a:ext uri="{FF2B5EF4-FFF2-40B4-BE49-F238E27FC236}">
                <a16:creationId xmlns:a16="http://schemas.microsoft.com/office/drawing/2014/main" id="{81CB6339-2066-4645-B052-45E0C10389F6}"/>
              </a:ext>
            </a:extLst>
          </p:cNvPr>
          <p:cNvGrpSpPr/>
          <p:nvPr/>
        </p:nvGrpSpPr>
        <p:grpSpPr>
          <a:xfrm>
            <a:off x="5394361" y="4920951"/>
            <a:ext cx="279523" cy="275371"/>
            <a:chOff x="3525163" y="7975566"/>
            <a:chExt cx="929418" cy="931976"/>
          </a:xfrm>
        </p:grpSpPr>
        <p:grpSp>
          <p:nvGrpSpPr>
            <p:cNvPr id="302" name="Group 1113">
              <a:extLst>
                <a:ext uri="{FF2B5EF4-FFF2-40B4-BE49-F238E27FC236}">
                  <a16:creationId xmlns:a16="http://schemas.microsoft.com/office/drawing/2014/main" id="{D8B3C042-C729-4C3A-A147-CBC5BDD26960}"/>
                </a:ext>
              </a:extLst>
            </p:cNvPr>
            <p:cNvGrpSpPr/>
            <p:nvPr/>
          </p:nvGrpSpPr>
          <p:grpSpPr>
            <a:xfrm>
              <a:off x="3525163" y="7975566"/>
              <a:ext cx="929418" cy="931976"/>
              <a:chOff x="4825232" y="4636641"/>
              <a:chExt cx="484664" cy="485997"/>
            </a:xfrm>
            <a:noFill/>
          </p:grpSpPr>
          <p:grpSp>
            <p:nvGrpSpPr>
              <p:cNvPr id="307" name="Group 1118">
                <a:extLst>
                  <a:ext uri="{FF2B5EF4-FFF2-40B4-BE49-F238E27FC236}">
                    <a16:creationId xmlns:a16="http://schemas.microsoft.com/office/drawing/2014/main" id="{DB3DC932-E2DF-4A31-85AD-3AF5029DE652}"/>
                  </a:ext>
                </a:extLst>
              </p:cNvPr>
              <p:cNvGrpSpPr/>
              <p:nvPr/>
            </p:nvGrpSpPr>
            <p:grpSpPr>
              <a:xfrm>
                <a:off x="4825232" y="4636641"/>
                <a:ext cx="484664" cy="485997"/>
                <a:chOff x="2107254" y="1575258"/>
                <a:chExt cx="311012" cy="264555"/>
              </a:xfrm>
              <a:grpFill/>
            </p:grpSpPr>
            <p:sp>
              <p:nvSpPr>
                <p:cNvPr id="309" name="Rectangle 9">
                  <a:extLst>
                    <a:ext uri="{FF2B5EF4-FFF2-40B4-BE49-F238E27FC236}">
                      <a16:creationId xmlns:a16="http://schemas.microsoft.com/office/drawing/2014/main" id="{E40252AC-F9FD-4B32-8B7C-1CA4D72B2208}"/>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10" name="Line 10">
                  <a:extLst>
                    <a:ext uri="{FF2B5EF4-FFF2-40B4-BE49-F238E27FC236}">
                      <a16:creationId xmlns:a16="http://schemas.microsoft.com/office/drawing/2014/main" id="{A323076E-A2DC-485E-92E1-A363757EC797}"/>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08" name="Oval 1119">
                <a:extLst>
                  <a:ext uri="{FF2B5EF4-FFF2-40B4-BE49-F238E27FC236}">
                    <a16:creationId xmlns:a16="http://schemas.microsoft.com/office/drawing/2014/main" id="{735A9ACC-0AC6-41E3-804C-E98F5C83BB96}"/>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303" name="Group 1114">
              <a:extLst>
                <a:ext uri="{FF2B5EF4-FFF2-40B4-BE49-F238E27FC236}">
                  <a16:creationId xmlns:a16="http://schemas.microsoft.com/office/drawing/2014/main" id="{FC3E5CC0-C0AB-4C52-80E7-3FC17808C51E}"/>
                </a:ext>
              </a:extLst>
            </p:cNvPr>
            <p:cNvGrpSpPr/>
            <p:nvPr/>
          </p:nvGrpSpPr>
          <p:grpSpPr>
            <a:xfrm>
              <a:off x="3706667" y="8401312"/>
              <a:ext cx="558487" cy="314757"/>
              <a:chOff x="831944" y="2085362"/>
              <a:chExt cx="923890" cy="520700"/>
            </a:xfrm>
          </p:grpSpPr>
          <p:sp>
            <p:nvSpPr>
              <p:cNvPr id="304" name="Freeform 78">
                <a:extLst>
                  <a:ext uri="{FF2B5EF4-FFF2-40B4-BE49-F238E27FC236}">
                    <a16:creationId xmlns:a16="http://schemas.microsoft.com/office/drawing/2014/main" id="{8212CEE6-FBDE-402A-BDCE-03A7D185687F}"/>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05" name="Freeform 79">
                <a:extLst>
                  <a:ext uri="{FF2B5EF4-FFF2-40B4-BE49-F238E27FC236}">
                    <a16:creationId xmlns:a16="http://schemas.microsoft.com/office/drawing/2014/main" id="{401F61E2-B265-4E5C-B6E6-60D845086661}"/>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06" name="Straight Connector 1117">
                <a:extLst>
                  <a:ext uri="{FF2B5EF4-FFF2-40B4-BE49-F238E27FC236}">
                    <a16:creationId xmlns:a16="http://schemas.microsoft.com/office/drawing/2014/main" id="{C995A11B-3E6D-4E25-8CBB-A684E6F90C87}"/>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311" name="Freeform 182">
            <a:extLst>
              <a:ext uri="{FF2B5EF4-FFF2-40B4-BE49-F238E27FC236}">
                <a16:creationId xmlns:a16="http://schemas.microsoft.com/office/drawing/2014/main" id="{9F9C5402-023E-4CF2-B84F-58AC3BF9BDFA}"/>
              </a:ext>
            </a:extLst>
          </p:cNvPr>
          <p:cNvSpPr/>
          <p:nvPr/>
        </p:nvSpPr>
        <p:spPr bwMode="auto">
          <a:xfrm>
            <a:off x="5383497" y="5443884"/>
            <a:ext cx="268633" cy="3445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2" name="Group 96">
            <a:extLst>
              <a:ext uri="{FF2B5EF4-FFF2-40B4-BE49-F238E27FC236}">
                <a16:creationId xmlns:a16="http://schemas.microsoft.com/office/drawing/2014/main" id="{66BBEC52-84E5-4B8E-A209-C9ADDD079AA1}"/>
              </a:ext>
            </a:extLst>
          </p:cNvPr>
          <p:cNvGrpSpPr>
            <a:grpSpLocks noChangeAspect="1"/>
          </p:cNvGrpSpPr>
          <p:nvPr/>
        </p:nvGrpSpPr>
        <p:grpSpPr bwMode="auto">
          <a:xfrm>
            <a:off x="5378921" y="6002095"/>
            <a:ext cx="290628" cy="271994"/>
            <a:chOff x="2208" y="2791"/>
            <a:chExt cx="312" cy="292"/>
          </a:xfrm>
        </p:grpSpPr>
        <p:sp>
          <p:nvSpPr>
            <p:cNvPr id="313" name="Rectangle 98">
              <a:extLst>
                <a:ext uri="{FF2B5EF4-FFF2-40B4-BE49-F238E27FC236}">
                  <a16:creationId xmlns:a16="http://schemas.microsoft.com/office/drawing/2014/main" id="{95D97C32-BFBE-4063-90AF-69C3A5D5605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4" name="Rectangle 99">
              <a:extLst>
                <a:ext uri="{FF2B5EF4-FFF2-40B4-BE49-F238E27FC236}">
                  <a16:creationId xmlns:a16="http://schemas.microsoft.com/office/drawing/2014/main" id="{AA76DB29-6671-40DA-90D6-5F175E59E843}"/>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5" name="Rectangle 100">
              <a:extLst>
                <a:ext uri="{FF2B5EF4-FFF2-40B4-BE49-F238E27FC236}">
                  <a16:creationId xmlns:a16="http://schemas.microsoft.com/office/drawing/2014/main" id="{18A5572B-C170-4B15-A2A1-D8951F1AE8E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6" name="Rectangle 101">
              <a:extLst>
                <a:ext uri="{FF2B5EF4-FFF2-40B4-BE49-F238E27FC236}">
                  <a16:creationId xmlns:a16="http://schemas.microsoft.com/office/drawing/2014/main" id="{F320FC02-1860-4CA7-BCA8-1E886E3E609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7" name="Oval 102">
              <a:extLst>
                <a:ext uri="{FF2B5EF4-FFF2-40B4-BE49-F238E27FC236}">
                  <a16:creationId xmlns:a16="http://schemas.microsoft.com/office/drawing/2014/main" id="{077C28D7-2740-4BD4-BD1D-BBAE941BDF36}"/>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8" name="Oval 103">
              <a:extLst>
                <a:ext uri="{FF2B5EF4-FFF2-40B4-BE49-F238E27FC236}">
                  <a16:creationId xmlns:a16="http://schemas.microsoft.com/office/drawing/2014/main" id="{00105E9C-46BE-4A4A-90E1-B80939C162C9}"/>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19" name="Oval 104">
              <a:extLst>
                <a:ext uri="{FF2B5EF4-FFF2-40B4-BE49-F238E27FC236}">
                  <a16:creationId xmlns:a16="http://schemas.microsoft.com/office/drawing/2014/main" id="{BE028339-BE76-4E3E-99D2-79536720A87C}"/>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0" name="Oval 105">
              <a:extLst>
                <a:ext uri="{FF2B5EF4-FFF2-40B4-BE49-F238E27FC236}">
                  <a16:creationId xmlns:a16="http://schemas.microsoft.com/office/drawing/2014/main" id="{069F6837-E965-4073-A5BA-59649ACC4DE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1" name="Oval 106">
              <a:extLst>
                <a:ext uri="{FF2B5EF4-FFF2-40B4-BE49-F238E27FC236}">
                  <a16:creationId xmlns:a16="http://schemas.microsoft.com/office/drawing/2014/main" id="{F3DCD60C-CB07-4C59-95BB-51375020D37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2" name="Oval 107">
              <a:extLst>
                <a:ext uri="{FF2B5EF4-FFF2-40B4-BE49-F238E27FC236}">
                  <a16:creationId xmlns:a16="http://schemas.microsoft.com/office/drawing/2014/main" id="{7F8B065C-0AFC-461C-B47F-887303C62FC7}"/>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3" name="Oval 108">
              <a:extLst>
                <a:ext uri="{FF2B5EF4-FFF2-40B4-BE49-F238E27FC236}">
                  <a16:creationId xmlns:a16="http://schemas.microsoft.com/office/drawing/2014/main" id="{856C89FF-16B4-43C7-A4CB-33C18A28424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4" name="Oval 109">
              <a:extLst>
                <a:ext uri="{FF2B5EF4-FFF2-40B4-BE49-F238E27FC236}">
                  <a16:creationId xmlns:a16="http://schemas.microsoft.com/office/drawing/2014/main" id="{96685484-37E3-4239-A889-23B9443C557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5" name="Oval 110">
              <a:extLst>
                <a:ext uri="{FF2B5EF4-FFF2-40B4-BE49-F238E27FC236}">
                  <a16:creationId xmlns:a16="http://schemas.microsoft.com/office/drawing/2014/main" id="{6807AF73-AE51-4106-A680-D279B44C9AA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6" name="Oval 111">
              <a:extLst>
                <a:ext uri="{FF2B5EF4-FFF2-40B4-BE49-F238E27FC236}">
                  <a16:creationId xmlns:a16="http://schemas.microsoft.com/office/drawing/2014/main" id="{F57601EF-A81C-4AC1-BDA1-53E8A647A3F5}"/>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7" name="Oval 112">
              <a:extLst>
                <a:ext uri="{FF2B5EF4-FFF2-40B4-BE49-F238E27FC236}">
                  <a16:creationId xmlns:a16="http://schemas.microsoft.com/office/drawing/2014/main" id="{41FE2DCF-C6D7-43C8-B1DC-125CBBA5A27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28" name="Oval 113">
              <a:extLst>
                <a:ext uri="{FF2B5EF4-FFF2-40B4-BE49-F238E27FC236}">
                  <a16:creationId xmlns:a16="http://schemas.microsoft.com/office/drawing/2014/main" id="{A8AA98BE-D633-4B82-A4A4-968036CC1F1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329" name="TextBox 328">
            <a:extLst>
              <a:ext uri="{FF2B5EF4-FFF2-40B4-BE49-F238E27FC236}">
                <a16:creationId xmlns:a16="http://schemas.microsoft.com/office/drawing/2014/main" id="{A59F408E-26C6-4E18-8024-41AF40D0CA83}"/>
              </a:ext>
            </a:extLst>
          </p:cNvPr>
          <p:cNvSpPr txBox="1"/>
          <p:nvPr/>
        </p:nvSpPr>
        <p:spPr>
          <a:xfrm>
            <a:off x="9692108" y="2840378"/>
            <a:ext cx="2163617"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a:t>
            </a:r>
            <a:r>
              <a:rPr kumimoji="0" lang="en-US" sz="1122" b="1" i="0" u="none" strike="noStrike" kern="1200" cap="none" spc="0" normalizeH="0" baseline="0" noProof="0" err="1">
                <a:ln>
                  <a:noFill/>
                </a:ln>
                <a:solidFill>
                  <a:srgbClr val="0078D4"/>
                </a:solidFill>
                <a:effectLst/>
                <a:uLnTx/>
                <a:uFillTx/>
                <a:latin typeface="Segoe UI Semibold" panose="020B0502040204020203" pitchFamily="34" charset="0"/>
                <a:ea typeface="+mn-ea"/>
                <a:cs typeface="Segoe UI Semibold" panose="020B0502040204020203" pitchFamily="34" charset="0"/>
              </a:rPr>
              <a:t>ata</a:t>
            </a: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 services</a:t>
            </a:r>
          </a:p>
        </p:txBody>
      </p:sp>
      <p:sp>
        <p:nvSpPr>
          <p:cNvPr id="330" name="TextBox 329">
            <a:extLst>
              <a:ext uri="{FF2B5EF4-FFF2-40B4-BE49-F238E27FC236}">
                <a16:creationId xmlns:a16="http://schemas.microsoft.com/office/drawing/2014/main" id="{21AA9840-9B78-42A5-B638-1CF64BB1AF2A}"/>
              </a:ext>
            </a:extLst>
          </p:cNvPr>
          <p:cNvSpPr txBox="1"/>
          <p:nvPr/>
        </p:nvSpPr>
        <p:spPr>
          <a:xfrm>
            <a:off x="8242182" y="5393929"/>
            <a:ext cx="817347" cy="275370"/>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Sensors</a:t>
            </a:r>
          </a:p>
        </p:txBody>
      </p:sp>
      <p:sp>
        <p:nvSpPr>
          <p:cNvPr id="331" name="TextBox 330">
            <a:extLst>
              <a:ext uri="{FF2B5EF4-FFF2-40B4-BE49-F238E27FC236}">
                <a16:creationId xmlns:a16="http://schemas.microsoft.com/office/drawing/2014/main" id="{E079B31E-24A0-4BE5-940A-6238228A9637}"/>
              </a:ext>
            </a:extLst>
          </p:cNvPr>
          <p:cNvSpPr txBox="1"/>
          <p:nvPr/>
        </p:nvSpPr>
        <p:spPr>
          <a:xfrm>
            <a:off x="8268532" y="5829357"/>
            <a:ext cx="817347" cy="275370"/>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Actuators</a:t>
            </a:r>
          </a:p>
        </p:txBody>
      </p:sp>
      <p:sp>
        <p:nvSpPr>
          <p:cNvPr id="332" name="chip" title="Icon of a computer chip">
            <a:extLst>
              <a:ext uri="{FF2B5EF4-FFF2-40B4-BE49-F238E27FC236}">
                <a16:creationId xmlns:a16="http://schemas.microsoft.com/office/drawing/2014/main" id="{346C00C2-B9DF-4C32-89FF-85395E7DDAFD}"/>
              </a:ext>
            </a:extLst>
          </p:cNvPr>
          <p:cNvSpPr>
            <a:spLocks noChangeAspect="1" noEditPoints="1"/>
          </p:cNvSpPr>
          <p:nvPr/>
        </p:nvSpPr>
        <p:spPr bwMode="auto">
          <a:xfrm>
            <a:off x="8134130" y="5406421"/>
            <a:ext cx="227087" cy="23169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0B8FADC0-ABB0-4F90-8FA1-65A352F7B199}"/>
              </a:ext>
            </a:extLst>
          </p:cNvPr>
          <p:cNvGrpSpPr/>
          <p:nvPr/>
        </p:nvGrpSpPr>
        <p:grpSpPr>
          <a:xfrm>
            <a:off x="8136747" y="5847801"/>
            <a:ext cx="210418" cy="192923"/>
            <a:chOff x="7813961" y="5660587"/>
            <a:chExt cx="323488" cy="322263"/>
          </a:xfrm>
          <a:solidFill>
            <a:srgbClr val="0070C0"/>
          </a:solidFill>
        </p:grpSpPr>
        <p:sp>
          <p:nvSpPr>
            <p:cNvPr id="334" name="Freeform 53">
              <a:extLst>
                <a:ext uri="{FF2B5EF4-FFF2-40B4-BE49-F238E27FC236}">
                  <a16:creationId xmlns:a16="http://schemas.microsoft.com/office/drawing/2014/main" id="{A1AF3CC5-1092-4394-BCA6-5EBC0EB69BD9}"/>
                </a:ext>
              </a:extLst>
            </p:cNvPr>
            <p:cNvSpPr>
              <a:spLocks/>
            </p:cNvSpPr>
            <p:nvPr/>
          </p:nvSpPr>
          <p:spPr bwMode="auto">
            <a:xfrm>
              <a:off x="7918114" y="5763515"/>
              <a:ext cx="109055" cy="11518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335" name="Freeform 54">
              <a:extLst>
                <a:ext uri="{FF2B5EF4-FFF2-40B4-BE49-F238E27FC236}">
                  <a16:creationId xmlns:a16="http://schemas.microsoft.com/office/drawing/2014/main" id="{BEE4EA09-CA4A-4293-BFD4-30FA47EE61FA}"/>
                </a:ext>
              </a:extLst>
            </p:cNvPr>
            <p:cNvSpPr>
              <a:spLocks/>
            </p:cNvSpPr>
            <p:nvPr/>
          </p:nvSpPr>
          <p:spPr bwMode="auto">
            <a:xfrm>
              <a:off x="7813961" y="5660587"/>
              <a:ext cx="306333" cy="322263"/>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336" name="Freeform 55">
              <a:extLst>
                <a:ext uri="{FF2B5EF4-FFF2-40B4-BE49-F238E27FC236}">
                  <a16:creationId xmlns:a16="http://schemas.microsoft.com/office/drawing/2014/main" id="{7C32659A-F0AB-4F36-BD3D-B6A26ED0BF58}"/>
                </a:ext>
              </a:extLst>
            </p:cNvPr>
            <p:cNvSpPr>
              <a:spLocks/>
            </p:cNvSpPr>
            <p:nvPr/>
          </p:nvSpPr>
          <p:spPr bwMode="auto">
            <a:xfrm>
              <a:off x="7862974" y="5708375"/>
              <a:ext cx="213208" cy="225462"/>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337" name="Freeform 56">
              <a:extLst>
                <a:ext uri="{FF2B5EF4-FFF2-40B4-BE49-F238E27FC236}">
                  <a16:creationId xmlns:a16="http://schemas.microsoft.com/office/drawing/2014/main" id="{D14FF34B-93D0-409A-9DEF-702A3E471CA9}"/>
                </a:ext>
              </a:extLst>
            </p:cNvPr>
            <p:cNvSpPr>
              <a:spLocks/>
            </p:cNvSpPr>
            <p:nvPr/>
          </p:nvSpPr>
          <p:spPr bwMode="auto">
            <a:xfrm>
              <a:off x="7965902" y="5660587"/>
              <a:ext cx="171547" cy="171547"/>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sp>
        <p:nvSpPr>
          <p:cNvPr id="338" name="Rectangle 337">
            <a:extLst>
              <a:ext uri="{FF2B5EF4-FFF2-40B4-BE49-F238E27FC236}">
                <a16:creationId xmlns:a16="http://schemas.microsoft.com/office/drawing/2014/main" id="{426EDB71-DCF5-4A47-B68A-82EF8321B18C}"/>
              </a:ext>
            </a:extLst>
          </p:cNvPr>
          <p:cNvSpPr/>
          <p:nvPr/>
        </p:nvSpPr>
        <p:spPr bwMode="auto">
          <a:xfrm>
            <a:off x="9821203" y="3606951"/>
            <a:ext cx="1979816" cy="675617"/>
          </a:xfrm>
          <a:prstGeom prst="rect">
            <a:avLst/>
          </a:prstGeom>
          <a:solidFill>
            <a:srgbClr val="50E6FF"/>
          </a:solidFill>
          <a:ln w="1714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Operational databases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Analytics solutions</a:t>
            </a:r>
          </a:p>
        </p:txBody>
      </p:sp>
    </p:spTree>
    <p:extLst>
      <p:ext uri="{BB962C8B-B14F-4D97-AF65-F5344CB8AC3E}">
        <p14:creationId xmlns:p14="http://schemas.microsoft.com/office/powerpoint/2010/main" val="42151400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5E7B16B6-8A52-C34F-89C6-26E93C4955EF}"/>
              </a:ext>
            </a:extLst>
          </p:cNvPr>
          <p:cNvSpPr/>
          <p:nvPr/>
        </p:nvSpPr>
        <p:spPr bwMode="auto">
          <a:xfrm>
            <a:off x="5198617" y="1340132"/>
            <a:ext cx="4054378" cy="1895707"/>
          </a:xfrm>
          <a:prstGeom prst="rect">
            <a:avLst/>
          </a:prstGeom>
          <a:solidFill>
            <a:schemeClr val="bg1"/>
          </a:solidFill>
          <a:ln w="12700">
            <a:solidFill>
              <a:schemeClr val="accent1"/>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282828"/>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635B9668-99CD-EC4C-AA13-393BE2BDCC62}"/>
              </a:ext>
            </a:extLst>
          </p:cNvPr>
          <p:cNvSpPr/>
          <p:nvPr/>
        </p:nvSpPr>
        <p:spPr bwMode="auto">
          <a:xfrm>
            <a:off x="5198617" y="4369322"/>
            <a:ext cx="4054378" cy="2031478"/>
          </a:xfrm>
          <a:prstGeom prst="rect">
            <a:avLst/>
          </a:prstGeom>
          <a:solidFill>
            <a:schemeClr val="bg1"/>
          </a:solidFill>
          <a:ln w="12700">
            <a:solidFill>
              <a:schemeClr val="accent1"/>
            </a:solid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282828"/>
              </a:solidFill>
              <a:effectLst/>
              <a:uLnTx/>
              <a:uFillTx/>
              <a:latin typeface="Segoe UI"/>
              <a:ea typeface="+mn-ea"/>
              <a:cs typeface="+mn-cs"/>
            </a:endParaRPr>
          </a:p>
        </p:txBody>
      </p:sp>
      <p:sp>
        <p:nvSpPr>
          <p:cNvPr id="82" name="Title 1">
            <a:extLst>
              <a:ext uri="{FF2B5EF4-FFF2-40B4-BE49-F238E27FC236}">
                <a16:creationId xmlns:a16="http://schemas.microsoft.com/office/drawing/2014/main" id="{15126F8B-B50D-B842-9BF9-3DFEE0F42FAF}"/>
              </a:ext>
            </a:extLst>
          </p:cNvPr>
          <p:cNvSpPr txBox="1">
            <a:spLocks/>
          </p:cNvSpPr>
          <p:nvPr/>
        </p:nvSpPr>
        <p:spPr>
          <a:xfrm>
            <a:off x="409314" y="343942"/>
            <a:ext cx="11264525" cy="561031"/>
          </a:xfrm>
          <a:prstGeom prst="rect">
            <a:avLst/>
          </a:prstGeom>
        </p:spPr>
        <p:txBody>
          <a:bodyPr vert="horz" wrap="square" lIns="0" tIns="0" rIns="0" bIns="0" rtlCol="0" anchor="t">
            <a:noAutofit/>
          </a:bodyPr>
          <a:lstStyle>
            <a:lvl1pPr algn="l" defTabSz="914192"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Customer scenario – solution</a:t>
            </a:r>
          </a:p>
        </p:txBody>
      </p:sp>
      <p:sp>
        <p:nvSpPr>
          <p:cNvPr id="83" name="Rectangle 82">
            <a:extLst>
              <a:ext uri="{FF2B5EF4-FFF2-40B4-BE49-F238E27FC236}">
                <a16:creationId xmlns:a16="http://schemas.microsoft.com/office/drawing/2014/main" id="{84A263F3-2FF2-F448-86FD-F7EBB21CA1A5}"/>
              </a:ext>
            </a:extLst>
          </p:cNvPr>
          <p:cNvSpPr/>
          <p:nvPr/>
        </p:nvSpPr>
        <p:spPr>
          <a:xfrm>
            <a:off x="409316" y="1340132"/>
            <a:ext cx="3959525" cy="506066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37160" rIns="182880" bIns="137160" numCol="1" rtlCol="0" anchor="t" anchorCtr="0" compatLnSpc="1">
            <a:prstTxWarp prst="textNoShape">
              <a:avLst/>
            </a:prstTxWarp>
          </a:bodyPr>
          <a:lstStyle/>
          <a:p>
            <a:pPr marL="0" marR="0" lvl="0" indent="0" algn="l" defTabSz="932472" rtl="0" eaLnBrk="1" fontAlgn="base" latinLnBrk="0" hangingPunct="1">
              <a:lnSpc>
                <a:spcPct val="100000"/>
              </a:lnSpc>
              <a:spcBef>
                <a:spcPct val="0"/>
              </a:spcBef>
              <a:spcAft>
                <a:spcPts val="8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a:ea typeface="+mn-ea"/>
                <a:cs typeface="Segoe UI Semibold"/>
              </a:rPr>
              <a:t>Key benefits from Azure Arc</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Any infrastructure, any K8s</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Always on the latest, no end-of-support with evergreen SQL in Azure SQL DB</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Elastic scale on-premises with PostgreSQL Hyperscale</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Azure SQL Database Edge with built-in AI for real-time edge analytics</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Automation at scale with unified management of all data &amp; AI assets</a:t>
            </a:r>
          </a:p>
          <a:p>
            <a:pPr marL="285750" marR="0" lvl="0" indent="-285750" algn="l" defTabSz="932472"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82828"/>
                </a:solidFill>
                <a:effectLst/>
                <a:uLnTx/>
                <a:uFillTx/>
                <a:latin typeface="Segoe UI"/>
                <a:ea typeface="+mn-ea"/>
                <a:cs typeface="Segoe UI Semibold"/>
              </a:rPr>
              <a:t>Market leading </a:t>
            </a:r>
            <a:r>
              <a:rPr kumimoji="0" lang="en-US" sz="1400" b="0" i="0" u="none" strike="noStrike" kern="1200" cap="none" spc="0" normalizeH="0" baseline="0" noProof="0">
                <a:ln>
                  <a:noFill/>
                </a:ln>
                <a:solidFill>
                  <a:srgbClr val="282828"/>
                </a:solidFill>
                <a:effectLst/>
                <a:uLnTx/>
                <a:uFillTx/>
                <a:latin typeface="Segoe UI"/>
                <a:ea typeface="+mn-ea"/>
                <a:cs typeface="Segoe UI"/>
              </a:rPr>
              <a:t>security</a:t>
            </a:r>
            <a:r>
              <a:rPr kumimoji="0" lang="en-US" sz="1400" b="0" i="0" u="none" strike="noStrike" kern="1200" cap="none" spc="0" normalizeH="0" baseline="0" noProof="0">
                <a:ln>
                  <a:noFill/>
                </a:ln>
                <a:solidFill>
                  <a:srgbClr val="282828"/>
                </a:solidFill>
                <a:effectLst/>
                <a:uLnTx/>
                <a:uFillTx/>
                <a:latin typeface="Segoe UI"/>
                <a:ea typeface="+mn-ea"/>
                <a:cs typeface="Segoe UI Semibold"/>
              </a:rPr>
              <a:t> &amp; governance consistently deployed everywhere</a:t>
            </a:r>
          </a:p>
        </p:txBody>
      </p:sp>
      <p:cxnSp>
        <p:nvCxnSpPr>
          <p:cNvPr id="86" name="Straight Arrow Connector 85">
            <a:extLst>
              <a:ext uri="{FF2B5EF4-FFF2-40B4-BE49-F238E27FC236}">
                <a16:creationId xmlns:a16="http://schemas.microsoft.com/office/drawing/2014/main" id="{C6155289-343C-2A4F-8988-AA970AC31E47}"/>
              </a:ext>
            </a:extLst>
          </p:cNvPr>
          <p:cNvCxnSpPr>
            <a:cxnSpLocks/>
          </p:cNvCxnSpPr>
          <p:nvPr/>
        </p:nvCxnSpPr>
        <p:spPr>
          <a:xfrm>
            <a:off x="7348141" y="3296378"/>
            <a:ext cx="0" cy="1066800"/>
          </a:xfrm>
          <a:prstGeom prst="straightConnector1">
            <a:avLst/>
          </a:prstGeom>
          <a:ln w="12700">
            <a:solidFill>
              <a:srgbClr val="0078D7"/>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EF6A26A-6A5B-484D-B32F-636D3C3C468A}"/>
              </a:ext>
            </a:extLst>
          </p:cNvPr>
          <p:cNvCxnSpPr>
            <a:cxnSpLocks/>
          </p:cNvCxnSpPr>
          <p:nvPr/>
        </p:nvCxnSpPr>
        <p:spPr>
          <a:xfrm>
            <a:off x="7050772" y="3276477"/>
            <a:ext cx="0" cy="1072055"/>
          </a:xfrm>
          <a:prstGeom prst="straightConnector1">
            <a:avLst/>
          </a:prstGeom>
          <a:ln w="12700">
            <a:solidFill>
              <a:srgbClr val="0078D7"/>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7BDD75F3-ED74-AA45-8F2B-0DD47366DE11}"/>
              </a:ext>
            </a:extLst>
          </p:cNvPr>
          <p:cNvSpPr/>
          <p:nvPr/>
        </p:nvSpPr>
        <p:spPr bwMode="auto">
          <a:xfrm>
            <a:off x="9653503" y="2726088"/>
            <a:ext cx="2260061" cy="2031478"/>
          </a:xfrm>
          <a:prstGeom prst="rect">
            <a:avLst/>
          </a:prstGeom>
          <a:solidFill>
            <a:schemeClr val="bg1"/>
          </a:solidFill>
          <a:ln w="12700">
            <a:noFill/>
            <a:headEnd type="none" w="med" len="med"/>
            <a:tailEnd type="none" w="med" len="med"/>
          </a:ln>
          <a:effectLst>
            <a:outerShdw blurRad="190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0" normalizeH="0" baseline="0" noProof="0">
              <a:ln>
                <a:noFill/>
              </a:ln>
              <a:solidFill>
                <a:srgbClr val="282828"/>
              </a:solidFill>
              <a:effectLst/>
              <a:uLnTx/>
              <a:uFillTx/>
              <a:latin typeface="Segoe UI"/>
              <a:ea typeface="+mn-ea"/>
              <a:cs typeface="+mn-cs"/>
            </a:endParaRPr>
          </a:p>
        </p:txBody>
      </p:sp>
      <p:sp>
        <p:nvSpPr>
          <p:cNvPr id="102" name="TextBox 101">
            <a:extLst>
              <a:ext uri="{FF2B5EF4-FFF2-40B4-BE49-F238E27FC236}">
                <a16:creationId xmlns:a16="http://schemas.microsoft.com/office/drawing/2014/main" id="{F7382AB6-D028-C949-9E32-22F9ABE879CC}"/>
              </a:ext>
            </a:extLst>
          </p:cNvPr>
          <p:cNvSpPr txBox="1"/>
          <p:nvPr/>
        </p:nvSpPr>
        <p:spPr>
          <a:xfrm>
            <a:off x="5232083" y="4463451"/>
            <a:ext cx="2882481"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Edge – real-time processing challenges</a:t>
            </a:r>
          </a:p>
        </p:txBody>
      </p:sp>
      <p:sp>
        <p:nvSpPr>
          <p:cNvPr id="109" name="TextBox 108">
            <a:extLst>
              <a:ext uri="{FF2B5EF4-FFF2-40B4-BE49-F238E27FC236}">
                <a16:creationId xmlns:a16="http://schemas.microsoft.com/office/drawing/2014/main" id="{D1989764-419B-B945-A4ED-45243FC21F92}"/>
              </a:ext>
            </a:extLst>
          </p:cNvPr>
          <p:cNvSpPr txBox="1"/>
          <p:nvPr/>
        </p:nvSpPr>
        <p:spPr>
          <a:xfrm>
            <a:off x="5748072" y="2236882"/>
            <a:ext cx="2797214" cy="583147"/>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Azure SQL Database on Azure Arc, no EOS; Azure Database for PostgreSQL Hyperscale on Azure Arc</a:t>
            </a:r>
          </a:p>
        </p:txBody>
      </p:sp>
      <p:sp>
        <p:nvSpPr>
          <p:cNvPr id="110" name="TextBox 109">
            <a:extLst>
              <a:ext uri="{FF2B5EF4-FFF2-40B4-BE49-F238E27FC236}">
                <a16:creationId xmlns:a16="http://schemas.microsoft.com/office/drawing/2014/main" id="{3BAF6D7B-D797-374E-98A9-54B7F8A64104}"/>
              </a:ext>
            </a:extLst>
          </p:cNvPr>
          <p:cNvSpPr txBox="1"/>
          <p:nvPr/>
        </p:nvSpPr>
        <p:spPr>
          <a:xfrm>
            <a:off x="5748072" y="1864314"/>
            <a:ext cx="2494845"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Automated APIs with K8s for fast CI/CD</a:t>
            </a:r>
          </a:p>
        </p:txBody>
      </p:sp>
      <p:sp>
        <p:nvSpPr>
          <p:cNvPr id="111" name="TextBox 110">
            <a:extLst>
              <a:ext uri="{FF2B5EF4-FFF2-40B4-BE49-F238E27FC236}">
                <a16:creationId xmlns:a16="http://schemas.microsoft.com/office/drawing/2014/main" id="{3DCDDBCB-28E1-EE40-8D30-3AAD84E57AA1}"/>
              </a:ext>
            </a:extLst>
          </p:cNvPr>
          <p:cNvSpPr txBox="1"/>
          <p:nvPr/>
        </p:nvSpPr>
        <p:spPr>
          <a:xfrm>
            <a:off x="5748072" y="2816168"/>
            <a:ext cx="2494845"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K8s of choice on any OEM hardware</a:t>
            </a:r>
          </a:p>
        </p:txBody>
      </p:sp>
      <p:sp>
        <p:nvSpPr>
          <p:cNvPr id="112" name="TextBox 111">
            <a:extLst>
              <a:ext uri="{FF2B5EF4-FFF2-40B4-BE49-F238E27FC236}">
                <a16:creationId xmlns:a16="http://schemas.microsoft.com/office/drawing/2014/main" id="{D0B3FB79-E16C-0B43-8E41-8918F77E04C0}"/>
              </a:ext>
            </a:extLst>
          </p:cNvPr>
          <p:cNvSpPr txBox="1"/>
          <p:nvPr/>
        </p:nvSpPr>
        <p:spPr>
          <a:xfrm>
            <a:off x="5232083" y="1394190"/>
            <a:ext cx="3905304"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Private Cloud - Enterprise business systems</a:t>
            </a:r>
          </a:p>
        </p:txBody>
      </p:sp>
      <p:sp>
        <p:nvSpPr>
          <p:cNvPr id="114" name="TextBox 113">
            <a:extLst>
              <a:ext uri="{FF2B5EF4-FFF2-40B4-BE49-F238E27FC236}">
                <a16:creationId xmlns:a16="http://schemas.microsoft.com/office/drawing/2014/main" id="{0711796C-B970-504F-913A-450BF0908781}"/>
              </a:ext>
            </a:extLst>
          </p:cNvPr>
          <p:cNvSpPr txBox="1"/>
          <p:nvPr/>
        </p:nvSpPr>
        <p:spPr>
          <a:xfrm>
            <a:off x="5727606" y="5399306"/>
            <a:ext cx="2213058"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Azure SQL Database Edge with built-in AI, consistent security</a:t>
            </a:r>
          </a:p>
        </p:txBody>
      </p:sp>
      <p:sp>
        <p:nvSpPr>
          <p:cNvPr id="115" name="TextBox 114">
            <a:extLst>
              <a:ext uri="{FF2B5EF4-FFF2-40B4-BE49-F238E27FC236}">
                <a16:creationId xmlns:a16="http://schemas.microsoft.com/office/drawing/2014/main" id="{480C2499-71AE-834A-81C5-697622021154}"/>
              </a:ext>
            </a:extLst>
          </p:cNvPr>
          <p:cNvSpPr txBox="1"/>
          <p:nvPr/>
        </p:nvSpPr>
        <p:spPr>
          <a:xfrm>
            <a:off x="5710190" y="6021942"/>
            <a:ext cx="2121665"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OEM edge servers/workstations</a:t>
            </a:r>
          </a:p>
        </p:txBody>
      </p:sp>
      <p:sp>
        <p:nvSpPr>
          <p:cNvPr id="116" name="TextBox 115">
            <a:extLst>
              <a:ext uri="{FF2B5EF4-FFF2-40B4-BE49-F238E27FC236}">
                <a16:creationId xmlns:a16="http://schemas.microsoft.com/office/drawing/2014/main" id="{058BE0B3-967D-7040-9899-39A305B9E68E}"/>
              </a:ext>
            </a:extLst>
          </p:cNvPr>
          <p:cNvSpPr txBox="1"/>
          <p:nvPr/>
        </p:nvSpPr>
        <p:spPr>
          <a:xfrm>
            <a:off x="5727606" y="4858862"/>
            <a:ext cx="2121665"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82828"/>
                </a:solidFill>
                <a:effectLst/>
                <a:uLnTx/>
                <a:uFillTx/>
                <a:latin typeface="Segoe UI Semibold"/>
                <a:ea typeface="+mn-ea"/>
                <a:cs typeface="Segoe UI Semibold"/>
              </a:rPr>
              <a:t>No custom code needed, AI and streaming built-in to database</a:t>
            </a:r>
            <a:endParaRPr kumimoji="0" lang="en-US" sz="1000" b="1" i="0" u="none" strike="noStrike" kern="1200" cap="none" spc="0" normalizeH="0" baseline="0" noProof="0">
              <a:ln>
                <a:noFill/>
              </a:ln>
              <a:solidFill>
                <a:srgbClr val="282828"/>
              </a:solidFill>
              <a:effectLst/>
              <a:uLnTx/>
              <a:uFillTx/>
              <a:latin typeface="Segoe UI Semibold" panose="020B0502040204020203" pitchFamily="34" charset="0"/>
              <a:ea typeface="+mn-ea"/>
              <a:cs typeface="Segoe UI Semibold" panose="020B0502040204020203" pitchFamily="34" charset="0"/>
            </a:endParaRPr>
          </a:p>
        </p:txBody>
      </p:sp>
      <p:grpSp>
        <p:nvGrpSpPr>
          <p:cNvPr id="119" name="Group 1093">
            <a:extLst>
              <a:ext uri="{FF2B5EF4-FFF2-40B4-BE49-F238E27FC236}">
                <a16:creationId xmlns:a16="http://schemas.microsoft.com/office/drawing/2014/main" id="{F542EA99-B952-DD48-B1D1-34B19D01DEFC}"/>
              </a:ext>
            </a:extLst>
          </p:cNvPr>
          <p:cNvGrpSpPr/>
          <p:nvPr/>
        </p:nvGrpSpPr>
        <p:grpSpPr>
          <a:xfrm>
            <a:off x="5394361" y="1852988"/>
            <a:ext cx="279523" cy="275371"/>
            <a:chOff x="3525163" y="7975566"/>
            <a:chExt cx="929418" cy="931976"/>
          </a:xfrm>
        </p:grpSpPr>
        <p:grpSp>
          <p:nvGrpSpPr>
            <p:cNvPr id="120" name="Group 1113">
              <a:extLst>
                <a:ext uri="{FF2B5EF4-FFF2-40B4-BE49-F238E27FC236}">
                  <a16:creationId xmlns:a16="http://schemas.microsoft.com/office/drawing/2014/main" id="{705EE867-816C-EB47-9787-2C5C6763DDBA}"/>
                </a:ext>
              </a:extLst>
            </p:cNvPr>
            <p:cNvGrpSpPr/>
            <p:nvPr/>
          </p:nvGrpSpPr>
          <p:grpSpPr>
            <a:xfrm>
              <a:off x="3525163" y="7975566"/>
              <a:ext cx="929418" cy="931976"/>
              <a:chOff x="4825232" y="4636641"/>
              <a:chExt cx="484664" cy="485997"/>
            </a:xfrm>
            <a:noFill/>
          </p:grpSpPr>
          <p:grpSp>
            <p:nvGrpSpPr>
              <p:cNvPr id="125" name="Group 1118">
                <a:extLst>
                  <a:ext uri="{FF2B5EF4-FFF2-40B4-BE49-F238E27FC236}">
                    <a16:creationId xmlns:a16="http://schemas.microsoft.com/office/drawing/2014/main" id="{FF208893-53DB-0840-B8DA-37A9AAEF31D1}"/>
                  </a:ext>
                </a:extLst>
              </p:cNvPr>
              <p:cNvGrpSpPr/>
              <p:nvPr/>
            </p:nvGrpSpPr>
            <p:grpSpPr>
              <a:xfrm>
                <a:off x="4825232" y="4636641"/>
                <a:ext cx="484664" cy="485997"/>
                <a:chOff x="2107254" y="1575258"/>
                <a:chExt cx="311012" cy="264555"/>
              </a:xfrm>
              <a:grpFill/>
            </p:grpSpPr>
            <p:sp>
              <p:nvSpPr>
                <p:cNvPr id="127" name="Rectangle 9">
                  <a:extLst>
                    <a:ext uri="{FF2B5EF4-FFF2-40B4-BE49-F238E27FC236}">
                      <a16:creationId xmlns:a16="http://schemas.microsoft.com/office/drawing/2014/main" id="{4825EFDD-C00F-5242-B449-A8D74AB56807}"/>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28" name="Line 10">
                  <a:extLst>
                    <a:ext uri="{FF2B5EF4-FFF2-40B4-BE49-F238E27FC236}">
                      <a16:creationId xmlns:a16="http://schemas.microsoft.com/office/drawing/2014/main" id="{957D24E6-04D3-6641-89F5-1216F2A1781F}"/>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126" name="Oval 1119">
                <a:extLst>
                  <a:ext uri="{FF2B5EF4-FFF2-40B4-BE49-F238E27FC236}">
                    <a16:creationId xmlns:a16="http://schemas.microsoft.com/office/drawing/2014/main" id="{9EC80091-B08C-9941-A078-11045238E2B0}"/>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21" name="Group 1114">
              <a:extLst>
                <a:ext uri="{FF2B5EF4-FFF2-40B4-BE49-F238E27FC236}">
                  <a16:creationId xmlns:a16="http://schemas.microsoft.com/office/drawing/2014/main" id="{C401253F-4D0A-7C41-9745-9C535E4F2BDE}"/>
                </a:ext>
              </a:extLst>
            </p:cNvPr>
            <p:cNvGrpSpPr/>
            <p:nvPr/>
          </p:nvGrpSpPr>
          <p:grpSpPr>
            <a:xfrm>
              <a:off x="3706667" y="8401312"/>
              <a:ext cx="558487" cy="314757"/>
              <a:chOff x="831944" y="2085362"/>
              <a:chExt cx="923890" cy="520700"/>
            </a:xfrm>
          </p:grpSpPr>
          <p:sp>
            <p:nvSpPr>
              <p:cNvPr id="122" name="Freeform 78">
                <a:extLst>
                  <a:ext uri="{FF2B5EF4-FFF2-40B4-BE49-F238E27FC236}">
                    <a16:creationId xmlns:a16="http://schemas.microsoft.com/office/drawing/2014/main" id="{EF0BAEE1-94E5-FC40-BA14-621B12D8DC3E}"/>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79">
                <a:extLst>
                  <a:ext uri="{FF2B5EF4-FFF2-40B4-BE49-F238E27FC236}">
                    <a16:creationId xmlns:a16="http://schemas.microsoft.com/office/drawing/2014/main" id="{4D78CAC3-C290-6B45-A030-C0B3ACB48E72}"/>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24" name="Straight Connector 1117">
                <a:extLst>
                  <a:ext uri="{FF2B5EF4-FFF2-40B4-BE49-F238E27FC236}">
                    <a16:creationId xmlns:a16="http://schemas.microsoft.com/office/drawing/2014/main" id="{644DD792-743A-044B-ADE7-26F22AB872A9}"/>
                  </a:ext>
                </a:extLst>
              </p:cNvPr>
              <p:cNvCxnSpPr/>
              <p:nvPr/>
            </p:nvCxnSpPr>
            <p:spPr>
              <a:xfrm flipH="1">
                <a:off x="1181192" y="2085362"/>
                <a:ext cx="215899"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0" name="Freeform 182">
            <a:extLst>
              <a:ext uri="{FF2B5EF4-FFF2-40B4-BE49-F238E27FC236}">
                <a16:creationId xmlns:a16="http://schemas.microsoft.com/office/drawing/2014/main" id="{9721BDB8-A510-5746-BADA-3D486FCD9070}"/>
              </a:ext>
            </a:extLst>
          </p:cNvPr>
          <p:cNvSpPr/>
          <p:nvPr/>
        </p:nvSpPr>
        <p:spPr bwMode="auto">
          <a:xfrm>
            <a:off x="5383497" y="2280129"/>
            <a:ext cx="268633" cy="3445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1" name="Group 96">
            <a:extLst>
              <a:ext uri="{FF2B5EF4-FFF2-40B4-BE49-F238E27FC236}">
                <a16:creationId xmlns:a16="http://schemas.microsoft.com/office/drawing/2014/main" id="{4DB07FAE-78B6-4547-9D94-F4711AFB1FFF}"/>
              </a:ext>
            </a:extLst>
          </p:cNvPr>
          <p:cNvGrpSpPr>
            <a:grpSpLocks noChangeAspect="1"/>
          </p:cNvGrpSpPr>
          <p:nvPr/>
        </p:nvGrpSpPr>
        <p:grpSpPr bwMode="auto">
          <a:xfrm>
            <a:off x="5378920" y="2796056"/>
            <a:ext cx="298589" cy="279445"/>
            <a:chOff x="2208" y="2791"/>
            <a:chExt cx="312" cy="292"/>
          </a:xfrm>
        </p:grpSpPr>
        <p:sp>
          <p:nvSpPr>
            <p:cNvPr id="132" name="Rectangle 98">
              <a:extLst>
                <a:ext uri="{FF2B5EF4-FFF2-40B4-BE49-F238E27FC236}">
                  <a16:creationId xmlns:a16="http://schemas.microsoft.com/office/drawing/2014/main" id="{DED624AE-7CE9-9849-AC69-FD7452B0BEF5}"/>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3" name="Rectangle 99">
              <a:extLst>
                <a:ext uri="{FF2B5EF4-FFF2-40B4-BE49-F238E27FC236}">
                  <a16:creationId xmlns:a16="http://schemas.microsoft.com/office/drawing/2014/main" id="{7A946744-47A5-E148-9FED-14064F43F4B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4" name="Rectangle 100">
              <a:extLst>
                <a:ext uri="{FF2B5EF4-FFF2-40B4-BE49-F238E27FC236}">
                  <a16:creationId xmlns:a16="http://schemas.microsoft.com/office/drawing/2014/main" id="{96BBF2D8-4402-3045-95AC-452520B8D60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5" name="Rectangle 101">
              <a:extLst>
                <a:ext uri="{FF2B5EF4-FFF2-40B4-BE49-F238E27FC236}">
                  <a16:creationId xmlns:a16="http://schemas.microsoft.com/office/drawing/2014/main" id="{5916D885-F87C-DC47-B96D-A3C07B89E5F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6" name="Oval 102">
              <a:extLst>
                <a:ext uri="{FF2B5EF4-FFF2-40B4-BE49-F238E27FC236}">
                  <a16:creationId xmlns:a16="http://schemas.microsoft.com/office/drawing/2014/main" id="{19FB7552-33F3-3C47-AD7E-056B7DD00E48}"/>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7" name="Oval 103">
              <a:extLst>
                <a:ext uri="{FF2B5EF4-FFF2-40B4-BE49-F238E27FC236}">
                  <a16:creationId xmlns:a16="http://schemas.microsoft.com/office/drawing/2014/main" id="{342074EB-6900-DD46-A23F-252D48BE9E2C}"/>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8" name="Oval 104">
              <a:extLst>
                <a:ext uri="{FF2B5EF4-FFF2-40B4-BE49-F238E27FC236}">
                  <a16:creationId xmlns:a16="http://schemas.microsoft.com/office/drawing/2014/main" id="{FCDDFF3F-D344-A847-9FBD-04A4897BB2E7}"/>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39" name="Oval 105">
              <a:extLst>
                <a:ext uri="{FF2B5EF4-FFF2-40B4-BE49-F238E27FC236}">
                  <a16:creationId xmlns:a16="http://schemas.microsoft.com/office/drawing/2014/main" id="{3D1B1BDA-7FBF-5F49-8F1E-3F1EEB92837F}"/>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0" name="Oval 106">
              <a:extLst>
                <a:ext uri="{FF2B5EF4-FFF2-40B4-BE49-F238E27FC236}">
                  <a16:creationId xmlns:a16="http://schemas.microsoft.com/office/drawing/2014/main" id="{874935BE-D9F6-4E4A-BFA0-C59D440E693D}"/>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1" name="Oval 107">
              <a:extLst>
                <a:ext uri="{FF2B5EF4-FFF2-40B4-BE49-F238E27FC236}">
                  <a16:creationId xmlns:a16="http://schemas.microsoft.com/office/drawing/2014/main" id="{ECEC3B09-7E09-5047-86E0-2D0507F90DA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2" name="Oval 108">
              <a:extLst>
                <a:ext uri="{FF2B5EF4-FFF2-40B4-BE49-F238E27FC236}">
                  <a16:creationId xmlns:a16="http://schemas.microsoft.com/office/drawing/2014/main" id="{79CCD7D1-FFCE-E544-A498-3F1641FF3C4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43" name="Oval 109">
              <a:extLst>
                <a:ext uri="{FF2B5EF4-FFF2-40B4-BE49-F238E27FC236}">
                  <a16:creationId xmlns:a16="http://schemas.microsoft.com/office/drawing/2014/main" id="{E4B56437-8123-8C4D-9B41-C4AC8F22C21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4" name="Oval 110">
              <a:extLst>
                <a:ext uri="{FF2B5EF4-FFF2-40B4-BE49-F238E27FC236}">
                  <a16:creationId xmlns:a16="http://schemas.microsoft.com/office/drawing/2014/main" id="{A5886D90-77EB-514F-B6BF-F765F66E0B83}"/>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5" name="Oval 111">
              <a:extLst>
                <a:ext uri="{FF2B5EF4-FFF2-40B4-BE49-F238E27FC236}">
                  <a16:creationId xmlns:a16="http://schemas.microsoft.com/office/drawing/2014/main" id="{E2A911A0-4790-944A-8431-D65586C60401}"/>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6" name="Oval 112">
              <a:extLst>
                <a:ext uri="{FF2B5EF4-FFF2-40B4-BE49-F238E27FC236}">
                  <a16:creationId xmlns:a16="http://schemas.microsoft.com/office/drawing/2014/main" id="{B45A1043-5220-FF40-A493-E61C9695764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9" name="Oval 113">
              <a:extLst>
                <a:ext uri="{FF2B5EF4-FFF2-40B4-BE49-F238E27FC236}">
                  <a16:creationId xmlns:a16="http://schemas.microsoft.com/office/drawing/2014/main" id="{69200C8A-B900-AF4A-A575-4591F72EA62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81" name="Group 1093">
            <a:extLst>
              <a:ext uri="{FF2B5EF4-FFF2-40B4-BE49-F238E27FC236}">
                <a16:creationId xmlns:a16="http://schemas.microsoft.com/office/drawing/2014/main" id="{8773D8F4-7406-BA45-A7FC-2C56A7E4D530}"/>
              </a:ext>
            </a:extLst>
          </p:cNvPr>
          <p:cNvGrpSpPr/>
          <p:nvPr/>
        </p:nvGrpSpPr>
        <p:grpSpPr>
          <a:xfrm>
            <a:off x="5394361" y="4920951"/>
            <a:ext cx="279523" cy="275371"/>
            <a:chOff x="3525163" y="7975566"/>
            <a:chExt cx="929418" cy="931976"/>
          </a:xfrm>
        </p:grpSpPr>
        <p:grpSp>
          <p:nvGrpSpPr>
            <p:cNvPr id="182" name="Group 1113">
              <a:extLst>
                <a:ext uri="{FF2B5EF4-FFF2-40B4-BE49-F238E27FC236}">
                  <a16:creationId xmlns:a16="http://schemas.microsoft.com/office/drawing/2014/main" id="{8D573A85-DB5A-6340-BB96-B1B0AAE32492}"/>
                </a:ext>
              </a:extLst>
            </p:cNvPr>
            <p:cNvGrpSpPr/>
            <p:nvPr/>
          </p:nvGrpSpPr>
          <p:grpSpPr>
            <a:xfrm>
              <a:off x="3525163" y="7975566"/>
              <a:ext cx="929418" cy="931976"/>
              <a:chOff x="4825232" y="4636641"/>
              <a:chExt cx="484664" cy="485997"/>
            </a:xfrm>
            <a:noFill/>
          </p:grpSpPr>
          <p:grpSp>
            <p:nvGrpSpPr>
              <p:cNvPr id="187" name="Group 1118">
                <a:extLst>
                  <a:ext uri="{FF2B5EF4-FFF2-40B4-BE49-F238E27FC236}">
                    <a16:creationId xmlns:a16="http://schemas.microsoft.com/office/drawing/2014/main" id="{941002E8-B1D7-EA42-AFF9-34C2DFBE1068}"/>
                  </a:ext>
                </a:extLst>
              </p:cNvPr>
              <p:cNvGrpSpPr/>
              <p:nvPr/>
            </p:nvGrpSpPr>
            <p:grpSpPr>
              <a:xfrm>
                <a:off x="4825232" y="4636641"/>
                <a:ext cx="484664" cy="485997"/>
                <a:chOff x="2107254" y="1575258"/>
                <a:chExt cx="311012" cy="264555"/>
              </a:xfrm>
              <a:grpFill/>
            </p:grpSpPr>
            <p:sp>
              <p:nvSpPr>
                <p:cNvPr id="189" name="Rectangle 9">
                  <a:extLst>
                    <a:ext uri="{FF2B5EF4-FFF2-40B4-BE49-F238E27FC236}">
                      <a16:creationId xmlns:a16="http://schemas.microsoft.com/office/drawing/2014/main" id="{CD482BF2-0A69-0946-8F94-0370F966C02F}"/>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190" name="Line 10">
                  <a:extLst>
                    <a:ext uri="{FF2B5EF4-FFF2-40B4-BE49-F238E27FC236}">
                      <a16:creationId xmlns:a16="http://schemas.microsoft.com/office/drawing/2014/main" id="{1E225ACF-7FEE-CE49-9F6F-ECA3F9D83316}"/>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188" name="Oval 1119">
                <a:extLst>
                  <a:ext uri="{FF2B5EF4-FFF2-40B4-BE49-F238E27FC236}">
                    <a16:creationId xmlns:a16="http://schemas.microsoft.com/office/drawing/2014/main" id="{1C21C858-11E6-BF46-A089-47230F88F2EB}"/>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83" name="Group 1114">
              <a:extLst>
                <a:ext uri="{FF2B5EF4-FFF2-40B4-BE49-F238E27FC236}">
                  <a16:creationId xmlns:a16="http://schemas.microsoft.com/office/drawing/2014/main" id="{76996B2A-8989-FA4D-BCE0-AF70F2FC6260}"/>
                </a:ext>
              </a:extLst>
            </p:cNvPr>
            <p:cNvGrpSpPr/>
            <p:nvPr/>
          </p:nvGrpSpPr>
          <p:grpSpPr>
            <a:xfrm>
              <a:off x="3706667" y="8401312"/>
              <a:ext cx="558487" cy="314757"/>
              <a:chOff x="831944" y="2085362"/>
              <a:chExt cx="923890" cy="520700"/>
            </a:xfrm>
          </p:grpSpPr>
          <p:sp>
            <p:nvSpPr>
              <p:cNvPr id="184" name="Freeform 78">
                <a:extLst>
                  <a:ext uri="{FF2B5EF4-FFF2-40B4-BE49-F238E27FC236}">
                    <a16:creationId xmlns:a16="http://schemas.microsoft.com/office/drawing/2014/main" id="{C6E87FA2-5F8C-DB48-80DC-0D9C98CEB72A}"/>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Freeform 79">
                <a:extLst>
                  <a:ext uri="{FF2B5EF4-FFF2-40B4-BE49-F238E27FC236}">
                    <a16:creationId xmlns:a16="http://schemas.microsoft.com/office/drawing/2014/main" id="{8C4F0BEE-7DD9-D745-861C-5FAACEBC18FB}"/>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86" name="Straight Connector 1117">
                <a:extLst>
                  <a:ext uri="{FF2B5EF4-FFF2-40B4-BE49-F238E27FC236}">
                    <a16:creationId xmlns:a16="http://schemas.microsoft.com/office/drawing/2014/main" id="{0337CC62-353D-D04D-8784-B924ED9AFDD5}"/>
                  </a:ext>
                </a:extLst>
              </p:cNvPr>
              <p:cNvCxnSpPr/>
              <p:nvPr/>
            </p:nvCxnSpPr>
            <p:spPr>
              <a:xfrm flipH="1">
                <a:off x="1181192" y="2085362"/>
                <a:ext cx="215899"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91" name="Freeform 182">
            <a:extLst>
              <a:ext uri="{FF2B5EF4-FFF2-40B4-BE49-F238E27FC236}">
                <a16:creationId xmlns:a16="http://schemas.microsoft.com/office/drawing/2014/main" id="{3E209512-8FDA-654B-9894-2E34BDA1F422}"/>
              </a:ext>
            </a:extLst>
          </p:cNvPr>
          <p:cNvSpPr/>
          <p:nvPr/>
        </p:nvSpPr>
        <p:spPr bwMode="auto">
          <a:xfrm>
            <a:off x="5383497" y="5443884"/>
            <a:ext cx="268633" cy="3445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2" name="Group 96">
            <a:extLst>
              <a:ext uri="{FF2B5EF4-FFF2-40B4-BE49-F238E27FC236}">
                <a16:creationId xmlns:a16="http://schemas.microsoft.com/office/drawing/2014/main" id="{AE4E8B73-3584-EA43-B000-527AB329A16B}"/>
              </a:ext>
            </a:extLst>
          </p:cNvPr>
          <p:cNvGrpSpPr>
            <a:grpSpLocks noChangeAspect="1"/>
          </p:cNvGrpSpPr>
          <p:nvPr/>
        </p:nvGrpSpPr>
        <p:grpSpPr bwMode="auto">
          <a:xfrm>
            <a:off x="5378921" y="6002095"/>
            <a:ext cx="290628" cy="271994"/>
            <a:chOff x="2208" y="2791"/>
            <a:chExt cx="312" cy="292"/>
          </a:xfrm>
        </p:grpSpPr>
        <p:sp>
          <p:nvSpPr>
            <p:cNvPr id="193" name="Rectangle 98">
              <a:extLst>
                <a:ext uri="{FF2B5EF4-FFF2-40B4-BE49-F238E27FC236}">
                  <a16:creationId xmlns:a16="http://schemas.microsoft.com/office/drawing/2014/main" id="{F71FF3CB-DC98-CE42-A6D9-34DE84243EFB}"/>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4" name="Rectangle 99">
              <a:extLst>
                <a:ext uri="{FF2B5EF4-FFF2-40B4-BE49-F238E27FC236}">
                  <a16:creationId xmlns:a16="http://schemas.microsoft.com/office/drawing/2014/main" id="{8C24B582-4128-D549-A4BF-64CD8C6DB7A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5" name="Rectangle 100">
              <a:extLst>
                <a:ext uri="{FF2B5EF4-FFF2-40B4-BE49-F238E27FC236}">
                  <a16:creationId xmlns:a16="http://schemas.microsoft.com/office/drawing/2014/main" id="{06B78A41-2DE9-0E49-95F7-C8966FC72C46}"/>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7" name="Rectangle 101">
              <a:extLst>
                <a:ext uri="{FF2B5EF4-FFF2-40B4-BE49-F238E27FC236}">
                  <a16:creationId xmlns:a16="http://schemas.microsoft.com/office/drawing/2014/main" id="{8CE5088F-6365-D64B-B39E-1CE620452562}"/>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98" name="Oval 102">
              <a:extLst>
                <a:ext uri="{FF2B5EF4-FFF2-40B4-BE49-F238E27FC236}">
                  <a16:creationId xmlns:a16="http://schemas.microsoft.com/office/drawing/2014/main" id="{33DB314B-A363-1C45-828E-0A8DABE55CA5}"/>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0" name="Oval 103">
              <a:extLst>
                <a:ext uri="{FF2B5EF4-FFF2-40B4-BE49-F238E27FC236}">
                  <a16:creationId xmlns:a16="http://schemas.microsoft.com/office/drawing/2014/main" id="{7EAC1E51-3DB8-9A4F-BF53-52917895A4F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1" name="Oval 104">
              <a:extLst>
                <a:ext uri="{FF2B5EF4-FFF2-40B4-BE49-F238E27FC236}">
                  <a16:creationId xmlns:a16="http://schemas.microsoft.com/office/drawing/2014/main" id="{8DE3FC4C-5B36-F445-A4D0-A0132682479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2" name="Oval 105">
              <a:extLst>
                <a:ext uri="{FF2B5EF4-FFF2-40B4-BE49-F238E27FC236}">
                  <a16:creationId xmlns:a16="http://schemas.microsoft.com/office/drawing/2014/main" id="{327C4661-275C-1E41-A516-E616735311DB}"/>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3" name="Oval 106">
              <a:extLst>
                <a:ext uri="{FF2B5EF4-FFF2-40B4-BE49-F238E27FC236}">
                  <a16:creationId xmlns:a16="http://schemas.microsoft.com/office/drawing/2014/main" id="{F9A0D0C3-4308-454B-8677-23E2585432A7}"/>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4" name="Oval 107">
              <a:extLst>
                <a:ext uri="{FF2B5EF4-FFF2-40B4-BE49-F238E27FC236}">
                  <a16:creationId xmlns:a16="http://schemas.microsoft.com/office/drawing/2014/main" id="{39431985-A58B-FF4E-8740-1C92522DDC60}"/>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5" name="Oval 108">
              <a:extLst>
                <a:ext uri="{FF2B5EF4-FFF2-40B4-BE49-F238E27FC236}">
                  <a16:creationId xmlns:a16="http://schemas.microsoft.com/office/drawing/2014/main" id="{4E18A474-3493-8249-B53A-06689C29FA3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6" name="Oval 109">
              <a:extLst>
                <a:ext uri="{FF2B5EF4-FFF2-40B4-BE49-F238E27FC236}">
                  <a16:creationId xmlns:a16="http://schemas.microsoft.com/office/drawing/2014/main" id="{B5BBB9B9-69CB-B345-B017-42FE85F88801}"/>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7" name="Oval 110">
              <a:extLst>
                <a:ext uri="{FF2B5EF4-FFF2-40B4-BE49-F238E27FC236}">
                  <a16:creationId xmlns:a16="http://schemas.microsoft.com/office/drawing/2014/main" id="{EBA66DE4-364C-254C-8C7D-70C802D01D8A}"/>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8" name="Oval 111">
              <a:extLst>
                <a:ext uri="{FF2B5EF4-FFF2-40B4-BE49-F238E27FC236}">
                  <a16:creationId xmlns:a16="http://schemas.microsoft.com/office/drawing/2014/main" id="{D1E9A812-E2C6-F349-92A2-BE4A11B7D77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09" name="Oval 112">
              <a:extLst>
                <a:ext uri="{FF2B5EF4-FFF2-40B4-BE49-F238E27FC236}">
                  <a16:creationId xmlns:a16="http://schemas.microsoft.com/office/drawing/2014/main" id="{D6348DAF-9B8A-3A4E-AAFA-8534B691009B}"/>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10" name="Oval 113">
              <a:extLst>
                <a:ext uri="{FF2B5EF4-FFF2-40B4-BE49-F238E27FC236}">
                  <a16:creationId xmlns:a16="http://schemas.microsoft.com/office/drawing/2014/main" id="{EABD4EAB-833E-8D4D-BF6D-62BBD076D44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11" name="TextBox 210">
            <a:extLst>
              <a:ext uri="{FF2B5EF4-FFF2-40B4-BE49-F238E27FC236}">
                <a16:creationId xmlns:a16="http://schemas.microsoft.com/office/drawing/2014/main" id="{1F92E11C-0F8F-6240-86A3-44FF02D74D17}"/>
              </a:ext>
            </a:extLst>
          </p:cNvPr>
          <p:cNvSpPr txBox="1"/>
          <p:nvPr/>
        </p:nvSpPr>
        <p:spPr>
          <a:xfrm>
            <a:off x="9692108" y="2840378"/>
            <a:ext cx="2163617"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data services</a:t>
            </a:r>
          </a:p>
        </p:txBody>
      </p:sp>
      <p:sp>
        <p:nvSpPr>
          <p:cNvPr id="212" name="TextBox 211">
            <a:extLst>
              <a:ext uri="{FF2B5EF4-FFF2-40B4-BE49-F238E27FC236}">
                <a16:creationId xmlns:a16="http://schemas.microsoft.com/office/drawing/2014/main" id="{2560BF2C-FE6F-FA4F-A849-2E8B58D9174E}"/>
              </a:ext>
            </a:extLst>
          </p:cNvPr>
          <p:cNvSpPr txBox="1"/>
          <p:nvPr/>
        </p:nvSpPr>
        <p:spPr>
          <a:xfrm>
            <a:off x="8242182" y="5393929"/>
            <a:ext cx="817347" cy="275370"/>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Sensors</a:t>
            </a:r>
          </a:p>
        </p:txBody>
      </p:sp>
      <p:sp>
        <p:nvSpPr>
          <p:cNvPr id="213" name="TextBox 212">
            <a:extLst>
              <a:ext uri="{FF2B5EF4-FFF2-40B4-BE49-F238E27FC236}">
                <a16:creationId xmlns:a16="http://schemas.microsoft.com/office/drawing/2014/main" id="{DB0EBD37-EAFB-0F43-9BB0-0A4F113F8B69}"/>
              </a:ext>
            </a:extLst>
          </p:cNvPr>
          <p:cNvSpPr txBox="1"/>
          <p:nvPr/>
        </p:nvSpPr>
        <p:spPr>
          <a:xfrm>
            <a:off x="8268532" y="5829357"/>
            <a:ext cx="817347" cy="275370"/>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Actuators</a:t>
            </a:r>
          </a:p>
        </p:txBody>
      </p:sp>
      <p:sp>
        <p:nvSpPr>
          <p:cNvPr id="214" name="chip" title="Icon of a computer chip">
            <a:extLst>
              <a:ext uri="{FF2B5EF4-FFF2-40B4-BE49-F238E27FC236}">
                <a16:creationId xmlns:a16="http://schemas.microsoft.com/office/drawing/2014/main" id="{1FC27E4A-4A12-8A4B-A485-FF96539A247C}"/>
              </a:ext>
            </a:extLst>
          </p:cNvPr>
          <p:cNvSpPr>
            <a:spLocks noChangeAspect="1" noEditPoints="1"/>
          </p:cNvSpPr>
          <p:nvPr/>
        </p:nvSpPr>
        <p:spPr bwMode="auto">
          <a:xfrm>
            <a:off x="8134130" y="5406421"/>
            <a:ext cx="227087" cy="23169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B6176415-BEBC-1B49-A737-92B91CD14D2D}"/>
              </a:ext>
            </a:extLst>
          </p:cNvPr>
          <p:cNvGrpSpPr/>
          <p:nvPr/>
        </p:nvGrpSpPr>
        <p:grpSpPr>
          <a:xfrm>
            <a:off x="8136747" y="5847801"/>
            <a:ext cx="210418" cy="192923"/>
            <a:chOff x="7813961" y="5660587"/>
            <a:chExt cx="323488" cy="322263"/>
          </a:xfrm>
          <a:solidFill>
            <a:srgbClr val="0070C0"/>
          </a:solidFill>
        </p:grpSpPr>
        <p:sp>
          <p:nvSpPr>
            <p:cNvPr id="217" name="Freeform 53">
              <a:extLst>
                <a:ext uri="{FF2B5EF4-FFF2-40B4-BE49-F238E27FC236}">
                  <a16:creationId xmlns:a16="http://schemas.microsoft.com/office/drawing/2014/main" id="{1C8605A0-545D-CC4B-BAE4-8E92B0BDCEFB}"/>
                </a:ext>
              </a:extLst>
            </p:cNvPr>
            <p:cNvSpPr>
              <a:spLocks/>
            </p:cNvSpPr>
            <p:nvPr/>
          </p:nvSpPr>
          <p:spPr bwMode="auto">
            <a:xfrm>
              <a:off x="7918114" y="5763515"/>
              <a:ext cx="109055" cy="11518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54">
              <a:extLst>
                <a:ext uri="{FF2B5EF4-FFF2-40B4-BE49-F238E27FC236}">
                  <a16:creationId xmlns:a16="http://schemas.microsoft.com/office/drawing/2014/main" id="{5E890912-D243-964A-B141-EF26287CA254}"/>
                </a:ext>
              </a:extLst>
            </p:cNvPr>
            <p:cNvSpPr>
              <a:spLocks/>
            </p:cNvSpPr>
            <p:nvPr/>
          </p:nvSpPr>
          <p:spPr bwMode="auto">
            <a:xfrm>
              <a:off x="7813961" y="5660587"/>
              <a:ext cx="306333" cy="322263"/>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19" name="Freeform 55">
              <a:extLst>
                <a:ext uri="{FF2B5EF4-FFF2-40B4-BE49-F238E27FC236}">
                  <a16:creationId xmlns:a16="http://schemas.microsoft.com/office/drawing/2014/main" id="{03D4CE0F-517D-AF43-8D82-BB190C70CE68}"/>
                </a:ext>
              </a:extLst>
            </p:cNvPr>
            <p:cNvSpPr>
              <a:spLocks/>
            </p:cNvSpPr>
            <p:nvPr/>
          </p:nvSpPr>
          <p:spPr bwMode="auto">
            <a:xfrm>
              <a:off x="7862974" y="5708375"/>
              <a:ext cx="213208" cy="225462"/>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56">
              <a:extLst>
                <a:ext uri="{FF2B5EF4-FFF2-40B4-BE49-F238E27FC236}">
                  <a16:creationId xmlns:a16="http://schemas.microsoft.com/office/drawing/2014/main" id="{6B7DFF2A-ACDB-3E48-83EA-309919F8680A}"/>
                </a:ext>
              </a:extLst>
            </p:cNvPr>
            <p:cNvSpPr>
              <a:spLocks/>
            </p:cNvSpPr>
            <p:nvPr/>
          </p:nvSpPr>
          <p:spPr bwMode="auto">
            <a:xfrm>
              <a:off x="7965902" y="5660587"/>
              <a:ext cx="171547" cy="171547"/>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grp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sp>
        <p:nvSpPr>
          <p:cNvPr id="177" name="Arrow: Right 201">
            <a:extLst>
              <a:ext uri="{FF2B5EF4-FFF2-40B4-BE49-F238E27FC236}">
                <a16:creationId xmlns:a16="http://schemas.microsoft.com/office/drawing/2014/main" id="{54E03E86-304E-B645-803D-AF96A68B16C1}"/>
              </a:ext>
            </a:extLst>
          </p:cNvPr>
          <p:cNvSpPr/>
          <p:nvPr/>
        </p:nvSpPr>
        <p:spPr bwMode="auto">
          <a:xfrm flipH="1">
            <a:off x="7488206" y="2440941"/>
            <a:ext cx="4425862" cy="3017548"/>
          </a:xfrm>
          <a:prstGeom prst="rightArrow">
            <a:avLst>
              <a:gd name="adj1" fmla="val 53617"/>
              <a:gd name="adj2" fmla="val 50000"/>
            </a:avLst>
          </a:prstGeom>
          <a:solidFill>
            <a:schemeClr val="accent1"/>
          </a:solidFill>
          <a:ln w="25400" cap="rnd">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TextBox 177">
            <a:extLst>
              <a:ext uri="{FF2B5EF4-FFF2-40B4-BE49-F238E27FC236}">
                <a16:creationId xmlns:a16="http://schemas.microsoft.com/office/drawing/2014/main" id="{429652AC-0311-5149-91D6-FCB3B7A9D507}"/>
              </a:ext>
            </a:extLst>
          </p:cNvPr>
          <p:cNvSpPr txBox="1"/>
          <p:nvPr/>
        </p:nvSpPr>
        <p:spPr>
          <a:xfrm>
            <a:off x="8057638" y="3384994"/>
            <a:ext cx="2102208" cy="1016150"/>
          </a:xfrm>
          <a:prstGeom prst="rect">
            <a:avLst/>
          </a:prstGeom>
          <a:noFill/>
          <a:ln>
            <a:noFill/>
          </a:ln>
        </p:spPr>
        <p:txBody>
          <a:bodyPr wrap="square" bIns="74587" rtlCol="0">
            <a:spAutoFit/>
          </a:bodyPr>
          <a:lstStyle/>
          <a:p>
            <a:pPr marL="0" marR="0" lvl="0" indent="0" algn="l" defTabSz="46612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K8s management</a:t>
            </a:r>
          </a:p>
          <a:p>
            <a:pPr marL="0" marR="0" lvl="0" indent="0" algn="l" defTabSz="46612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Policy</a:t>
            </a:r>
          </a:p>
          <a:p>
            <a:pPr marL="0" marR="0" lvl="0" indent="0" algn="l" defTabSz="46612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Role-based control</a:t>
            </a:r>
          </a:p>
          <a:p>
            <a:pPr marL="0" marR="0" lvl="0" indent="0" algn="l" defTabSz="466120" rtl="0" eaLnBrk="1" fontAlgn="auto" latinLnBrk="0" hangingPunct="1">
              <a:lnSpc>
                <a:spcPct val="15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Security Center</a:t>
            </a:r>
          </a:p>
        </p:txBody>
      </p:sp>
      <p:sp>
        <p:nvSpPr>
          <p:cNvPr id="117" name="Rectangle 116">
            <a:extLst>
              <a:ext uri="{FF2B5EF4-FFF2-40B4-BE49-F238E27FC236}">
                <a16:creationId xmlns:a16="http://schemas.microsoft.com/office/drawing/2014/main" id="{28D749FB-B96A-CD41-948C-F30DA0B85944}"/>
              </a:ext>
            </a:extLst>
          </p:cNvPr>
          <p:cNvSpPr/>
          <p:nvPr/>
        </p:nvSpPr>
        <p:spPr bwMode="auto">
          <a:xfrm>
            <a:off x="9821203" y="3606951"/>
            <a:ext cx="1979816" cy="675617"/>
          </a:xfrm>
          <a:prstGeom prst="rect">
            <a:avLst/>
          </a:prstGeom>
          <a:solidFill>
            <a:srgbClr val="50E6FF"/>
          </a:solidFill>
          <a:ln w="1714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Operational databases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Analytics solutions</a:t>
            </a:r>
          </a:p>
        </p:txBody>
      </p:sp>
      <p:sp>
        <p:nvSpPr>
          <p:cNvPr id="129" name="TextBox 128">
            <a:extLst>
              <a:ext uri="{FF2B5EF4-FFF2-40B4-BE49-F238E27FC236}">
                <a16:creationId xmlns:a16="http://schemas.microsoft.com/office/drawing/2014/main" id="{A8BE112D-BFF3-4E4B-9E01-4AFA7F2D9E7B}"/>
              </a:ext>
            </a:extLst>
          </p:cNvPr>
          <p:cNvSpPr txBox="1"/>
          <p:nvPr/>
        </p:nvSpPr>
        <p:spPr>
          <a:xfrm>
            <a:off x="9845458" y="3295323"/>
            <a:ext cx="1889924" cy="290759"/>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Azure Arc</a:t>
            </a:r>
          </a:p>
        </p:txBody>
      </p:sp>
    </p:spTree>
    <p:extLst>
      <p:ext uri="{BB962C8B-B14F-4D97-AF65-F5344CB8AC3E}">
        <p14:creationId xmlns:p14="http://schemas.microsoft.com/office/powerpoint/2010/main" val="41617954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CFB08EFC-F070-C040-B0E1-15B8EF95E160}"/>
              </a:ext>
            </a:extLst>
          </p:cNvPr>
          <p:cNvGrpSpPr/>
          <p:nvPr/>
        </p:nvGrpSpPr>
        <p:grpSpPr>
          <a:xfrm>
            <a:off x="588946" y="5601843"/>
            <a:ext cx="509815" cy="509815"/>
            <a:chOff x="4379814" y="3378398"/>
            <a:chExt cx="504934" cy="504934"/>
          </a:xfrm>
        </p:grpSpPr>
        <p:sp>
          <p:nvSpPr>
            <p:cNvPr id="232" name="Freeform: Shape 56">
              <a:extLst>
                <a:ext uri="{FF2B5EF4-FFF2-40B4-BE49-F238E27FC236}">
                  <a16:creationId xmlns:a16="http://schemas.microsoft.com/office/drawing/2014/main" id="{D136001F-E443-C143-BE81-9CB6248D441A}"/>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3" name="Freeform: Shape 57">
              <a:extLst>
                <a:ext uri="{FF2B5EF4-FFF2-40B4-BE49-F238E27FC236}">
                  <a16:creationId xmlns:a16="http://schemas.microsoft.com/office/drawing/2014/main" id="{B336DF56-2452-4347-9AB3-4EFAF6FA7D0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4" name="Freeform: Shape 70">
              <a:extLst>
                <a:ext uri="{FF2B5EF4-FFF2-40B4-BE49-F238E27FC236}">
                  <a16:creationId xmlns:a16="http://schemas.microsoft.com/office/drawing/2014/main" id="{3863C1A5-B8B2-D24A-9B80-B796AEEC698F}"/>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5" name="Freeform: Shape 71">
              <a:extLst>
                <a:ext uri="{FF2B5EF4-FFF2-40B4-BE49-F238E27FC236}">
                  <a16:creationId xmlns:a16="http://schemas.microsoft.com/office/drawing/2014/main" id="{D255EBAE-BF90-A64F-AA4C-857AEAE1728C}"/>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Freeform: Shape 72">
              <a:extLst>
                <a:ext uri="{FF2B5EF4-FFF2-40B4-BE49-F238E27FC236}">
                  <a16:creationId xmlns:a16="http://schemas.microsoft.com/office/drawing/2014/main" id="{20EE47F5-9D55-D149-95A2-2F064DB36FDC}"/>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Freeform: Shape 73">
              <a:extLst>
                <a:ext uri="{FF2B5EF4-FFF2-40B4-BE49-F238E27FC236}">
                  <a16:creationId xmlns:a16="http://schemas.microsoft.com/office/drawing/2014/main" id="{FE23D056-F1D4-ED47-978C-96CB9C1E06A6}"/>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Freeform: Shape 74">
              <a:extLst>
                <a:ext uri="{FF2B5EF4-FFF2-40B4-BE49-F238E27FC236}">
                  <a16:creationId xmlns:a16="http://schemas.microsoft.com/office/drawing/2014/main" id="{3518A812-9B8E-0448-8F91-3001095144A0}"/>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Freeform: Shape 75">
              <a:extLst>
                <a:ext uri="{FF2B5EF4-FFF2-40B4-BE49-F238E27FC236}">
                  <a16:creationId xmlns:a16="http://schemas.microsoft.com/office/drawing/2014/main" id="{94933762-8266-DC4B-B331-5C6205C92209}"/>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Freeform: Shape 76">
              <a:extLst>
                <a:ext uri="{FF2B5EF4-FFF2-40B4-BE49-F238E27FC236}">
                  <a16:creationId xmlns:a16="http://schemas.microsoft.com/office/drawing/2014/main" id="{0DBD235C-9E14-B14F-A332-3EB7D280FA81}"/>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2" name="Freeform: Shape 77">
              <a:extLst>
                <a:ext uri="{FF2B5EF4-FFF2-40B4-BE49-F238E27FC236}">
                  <a16:creationId xmlns:a16="http://schemas.microsoft.com/office/drawing/2014/main" id="{CFEFAF5A-586A-4F4C-B301-FB32D9984579}"/>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D6205C8-AEEA-4A66-B3CF-012942FB8770}"/>
              </a:ext>
            </a:extLst>
          </p:cNvPr>
          <p:cNvSpPr txBox="1"/>
          <p:nvPr/>
        </p:nvSpPr>
        <p:spPr>
          <a:xfrm>
            <a:off x="333937" y="1679002"/>
            <a:ext cx="2217286" cy="309419"/>
          </a:xfrm>
          <a:prstGeom prst="rect">
            <a:avLst/>
          </a:prstGeom>
          <a:noFill/>
        </p:spPr>
        <p:txBody>
          <a:bodyPr wrap="square" rtlCol="0" anchor="t">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Always current</a:t>
            </a:r>
          </a:p>
        </p:txBody>
      </p:sp>
      <p:sp>
        <p:nvSpPr>
          <p:cNvPr id="4" name="TextBox 3">
            <a:extLst>
              <a:ext uri="{FF2B5EF4-FFF2-40B4-BE49-F238E27FC236}">
                <a16:creationId xmlns:a16="http://schemas.microsoft.com/office/drawing/2014/main" id="{42839508-80F7-4E68-863B-94B1FB3BC633}"/>
              </a:ext>
            </a:extLst>
          </p:cNvPr>
          <p:cNvSpPr txBox="1"/>
          <p:nvPr/>
        </p:nvSpPr>
        <p:spPr>
          <a:xfrm>
            <a:off x="9535700" y="1679002"/>
            <a:ext cx="2237200" cy="335107"/>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Cloud billing</a:t>
            </a:r>
          </a:p>
        </p:txBody>
      </p:sp>
      <p:sp>
        <p:nvSpPr>
          <p:cNvPr id="5" name="TextBox 4">
            <a:extLst>
              <a:ext uri="{FF2B5EF4-FFF2-40B4-BE49-F238E27FC236}">
                <a16:creationId xmlns:a16="http://schemas.microsoft.com/office/drawing/2014/main" id="{991D0AE5-5923-4C8D-A1B8-44E607584055}"/>
              </a:ext>
            </a:extLst>
          </p:cNvPr>
          <p:cNvSpPr txBox="1"/>
          <p:nvPr/>
        </p:nvSpPr>
        <p:spPr>
          <a:xfrm>
            <a:off x="2672834" y="1679002"/>
            <a:ext cx="2228142" cy="338554"/>
          </a:xfrm>
          <a:prstGeom prst="rect">
            <a:avLst/>
          </a:prstGeom>
          <a:noFill/>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Elastic scale</a:t>
            </a:r>
          </a:p>
        </p:txBody>
      </p:sp>
      <p:sp>
        <p:nvSpPr>
          <p:cNvPr id="6" name="TextBox 5">
            <a:extLst>
              <a:ext uri="{FF2B5EF4-FFF2-40B4-BE49-F238E27FC236}">
                <a16:creationId xmlns:a16="http://schemas.microsoft.com/office/drawing/2014/main" id="{1F94EA04-55B0-43B8-9821-544A40BF006C}"/>
              </a:ext>
            </a:extLst>
          </p:cNvPr>
          <p:cNvSpPr txBox="1"/>
          <p:nvPr/>
        </p:nvSpPr>
        <p:spPr>
          <a:xfrm>
            <a:off x="7260872" y="1679003"/>
            <a:ext cx="2258294" cy="338554"/>
          </a:xfrm>
          <a:prstGeom prst="rect">
            <a:avLst/>
          </a:prstGeom>
          <a:noFill/>
          <a:ln>
            <a:noFill/>
          </a:ln>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Unmatched security</a:t>
            </a:r>
          </a:p>
        </p:txBody>
      </p:sp>
      <p:sp>
        <p:nvSpPr>
          <p:cNvPr id="7" name="TextBox 6">
            <a:extLst>
              <a:ext uri="{FF2B5EF4-FFF2-40B4-BE49-F238E27FC236}">
                <a16:creationId xmlns:a16="http://schemas.microsoft.com/office/drawing/2014/main" id="{C5433A92-AFF0-4178-B2C8-F0C2B2282BFE}"/>
              </a:ext>
            </a:extLst>
          </p:cNvPr>
          <p:cNvSpPr txBox="1"/>
          <p:nvPr/>
        </p:nvSpPr>
        <p:spPr>
          <a:xfrm>
            <a:off x="5024929" y="1679002"/>
            <a:ext cx="2135289" cy="361619"/>
          </a:xfrm>
          <a:prstGeom prst="rect">
            <a:avLst/>
          </a:prstGeom>
          <a:noFill/>
          <a:ln>
            <a:noFill/>
          </a:ln>
        </p:spPr>
        <p:txBody>
          <a:bodyPr wrap="square" rtlCol="0">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Unified management</a:t>
            </a:r>
          </a:p>
        </p:txBody>
      </p:sp>
      <p:sp>
        <p:nvSpPr>
          <p:cNvPr id="82" name="Rectangle 81">
            <a:extLst>
              <a:ext uri="{FF2B5EF4-FFF2-40B4-BE49-F238E27FC236}">
                <a16:creationId xmlns:a16="http://schemas.microsoft.com/office/drawing/2014/main" id="{5A986EFB-3488-4C14-B576-3DAC6AD4326B}"/>
              </a:ext>
            </a:extLst>
          </p:cNvPr>
          <p:cNvSpPr/>
          <p:nvPr/>
        </p:nvSpPr>
        <p:spPr>
          <a:xfrm>
            <a:off x="2782950" y="3517044"/>
            <a:ext cx="2011678" cy="784830"/>
          </a:xfrm>
          <a:prstGeom prst="rect">
            <a:avLst/>
          </a:prstGeom>
        </p:spPr>
        <p:txBody>
          <a:bodyPr wrap="square" lIns="91427" tIns="0" rIns="0" anchor="t">
            <a:noAutofit/>
          </a:bodyPr>
          <a:lstStyle/>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Deploy in seconds</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Scale up/down, scale out based on capacity</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Automation of DB tasks at scale, e.g. high availability</a:t>
            </a:r>
          </a:p>
          <a:p>
            <a:pPr marL="0" marR="0" lvl="0" indent="0" algn="l" defTabSz="914225" rtl="0" eaLnBrk="1" fontAlgn="auto" latinLnBrk="0" hangingPunct="1">
              <a:lnSpc>
                <a:spcPct val="10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4" name="Rectangle 83">
            <a:extLst>
              <a:ext uri="{FF2B5EF4-FFF2-40B4-BE49-F238E27FC236}">
                <a16:creationId xmlns:a16="http://schemas.microsoft.com/office/drawing/2014/main" id="{B5EAE6BA-91C6-478F-9A5C-DC3E4E8D2ED3}"/>
              </a:ext>
            </a:extLst>
          </p:cNvPr>
          <p:cNvSpPr/>
          <p:nvPr/>
        </p:nvSpPr>
        <p:spPr>
          <a:xfrm>
            <a:off x="7272318" y="3517044"/>
            <a:ext cx="2113488" cy="1438858"/>
          </a:xfrm>
          <a:prstGeom prst="rect">
            <a:avLst/>
          </a:prstGeom>
          <a:ln>
            <a:noFill/>
          </a:ln>
        </p:spPr>
        <p:txBody>
          <a:bodyPr wrap="square" lIns="91427" tIns="0" rIns="0" anchor="t">
            <a:noAutofit/>
          </a:bodyPr>
          <a:lstStyle/>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Access to Azure Advanced Data Security</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Consistent governance with Azure Policy &amp; Role-based Access Control</a:t>
            </a:r>
          </a:p>
        </p:txBody>
      </p:sp>
      <p:sp>
        <p:nvSpPr>
          <p:cNvPr id="85" name="Rectangle 84">
            <a:extLst>
              <a:ext uri="{FF2B5EF4-FFF2-40B4-BE49-F238E27FC236}">
                <a16:creationId xmlns:a16="http://schemas.microsoft.com/office/drawing/2014/main" id="{0298F328-05CF-4D96-A93C-66E503EFC7F0}"/>
              </a:ext>
            </a:extLst>
          </p:cNvPr>
          <p:cNvSpPr/>
          <p:nvPr/>
        </p:nvSpPr>
        <p:spPr>
          <a:xfrm>
            <a:off x="9616061" y="3532802"/>
            <a:ext cx="2033141" cy="1081072"/>
          </a:xfrm>
          <a:prstGeom prst="rect">
            <a:avLst/>
          </a:prstGeom>
        </p:spPr>
        <p:txBody>
          <a:bodyPr wrap="square" lIns="91427" tIns="0" rIns="0" anchor="t">
            <a:noAutofit/>
          </a:bodyPr>
          <a:lstStyle/>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Modern cloud billing model across hybrid infrastructure</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Leverage existing licensing investments with Microsoft</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CD417FDB-29E5-4D3F-A3E8-E0292BFAF53A}"/>
              </a:ext>
            </a:extLst>
          </p:cNvPr>
          <p:cNvSpPr/>
          <p:nvPr/>
        </p:nvSpPr>
        <p:spPr>
          <a:xfrm>
            <a:off x="5081860" y="3517044"/>
            <a:ext cx="2036082" cy="784830"/>
          </a:xfrm>
          <a:prstGeom prst="rect">
            <a:avLst/>
          </a:prstGeom>
          <a:ln>
            <a:noFill/>
          </a:ln>
        </p:spPr>
        <p:txBody>
          <a:bodyPr wrap="square" lIns="91427" tIns="0" rIns="0" anchor="t">
            <a:noAutofit/>
          </a:bodyPr>
          <a:lstStyle/>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Single view across on-prem and public cloud</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Integrated management across data infrastructure and operations</a:t>
            </a: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120650" marR="0" lvl="0" indent="-1206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3" name="Title 1">
            <a:extLst>
              <a:ext uri="{FF2B5EF4-FFF2-40B4-BE49-F238E27FC236}">
                <a16:creationId xmlns:a16="http://schemas.microsoft.com/office/drawing/2014/main" id="{65E1E1C5-9584-B248-BC43-6E4E17BEF140}"/>
              </a:ext>
            </a:extLst>
          </p:cNvPr>
          <p:cNvSpPr txBox="1">
            <a:spLocks/>
          </p:cNvSpPr>
          <p:nvPr/>
        </p:nvSpPr>
        <p:spPr>
          <a:xfrm>
            <a:off x="419100" y="412940"/>
            <a:ext cx="11336039" cy="361618"/>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Azure data services anywhere</a:t>
            </a:r>
            <a:br>
              <a:rPr kumimoji="0" lang="en-US" sz="3200" b="0"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endParaRPr kumimoji="0" lang="en-US" sz="1800" b="0" i="0" u="none" strike="noStrike" kern="1200" cap="none" spc="0" normalizeH="0" baseline="0" noProof="0">
              <a:ln w="3175">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cxnSp>
        <p:nvCxnSpPr>
          <p:cNvPr id="149" name="Straight Connector 148">
            <a:extLst>
              <a:ext uri="{FF2B5EF4-FFF2-40B4-BE49-F238E27FC236}">
                <a16:creationId xmlns:a16="http://schemas.microsoft.com/office/drawing/2014/main" id="{90018491-381B-634F-A54A-F9F586C95129}"/>
              </a:ext>
            </a:extLst>
          </p:cNvPr>
          <p:cNvCxnSpPr>
            <a:cxnSpLocks/>
          </p:cNvCxnSpPr>
          <p:nvPr/>
        </p:nvCxnSpPr>
        <p:spPr>
          <a:xfrm>
            <a:off x="9499252" y="1643743"/>
            <a:ext cx="0" cy="3401786"/>
          </a:xfrm>
          <a:prstGeom prst="line">
            <a:avLst/>
          </a:prstGeom>
          <a:noFill/>
          <a:ln w="9525" cap="flat" cmpd="sng" algn="ctr">
            <a:solidFill>
              <a:schemeClr val="bg1">
                <a:lumMod val="75000"/>
              </a:schemeClr>
            </a:solidFill>
            <a:prstDash val="solid"/>
            <a:headEnd type="none"/>
            <a:tailEnd type="none"/>
          </a:ln>
          <a:effectLst/>
        </p:spPr>
      </p:cxnSp>
      <p:grpSp>
        <p:nvGrpSpPr>
          <p:cNvPr id="146" name="Group 145">
            <a:extLst>
              <a:ext uri="{FF2B5EF4-FFF2-40B4-BE49-F238E27FC236}">
                <a16:creationId xmlns:a16="http://schemas.microsoft.com/office/drawing/2014/main" id="{A22E5531-013E-6145-83D7-077692A8C09E}"/>
              </a:ext>
            </a:extLst>
          </p:cNvPr>
          <p:cNvGrpSpPr/>
          <p:nvPr/>
        </p:nvGrpSpPr>
        <p:grpSpPr>
          <a:xfrm>
            <a:off x="5623994" y="2418379"/>
            <a:ext cx="747665" cy="732027"/>
            <a:chOff x="5215140" y="2074078"/>
            <a:chExt cx="920085" cy="900840"/>
          </a:xfrm>
        </p:grpSpPr>
        <p:grpSp>
          <p:nvGrpSpPr>
            <p:cNvPr id="147" name="Group 198">
              <a:extLst>
                <a:ext uri="{FF2B5EF4-FFF2-40B4-BE49-F238E27FC236}">
                  <a16:creationId xmlns:a16="http://schemas.microsoft.com/office/drawing/2014/main" id="{CA9FE798-38A5-E14A-9542-18F3300CBB84}"/>
                </a:ext>
              </a:extLst>
            </p:cNvPr>
            <p:cNvGrpSpPr>
              <a:grpSpLocks noChangeAspect="1"/>
            </p:cNvGrpSpPr>
            <p:nvPr/>
          </p:nvGrpSpPr>
          <p:grpSpPr bwMode="auto">
            <a:xfrm>
              <a:off x="5215140" y="2479618"/>
              <a:ext cx="495300" cy="495300"/>
              <a:chOff x="3411" y="2781"/>
              <a:chExt cx="312" cy="312"/>
            </a:xfrm>
          </p:grpSpPr>
          <p:sp>
            <p:nvSpPr>
              <p:cNvPr id="167" name="Freeform 199">
                <a:extLst>
                  <a:ext uri="{FF2B5EF4-FFF2-40B4-BE49-F238E27FC236}">
                    <a16:creationId xmlns:a16="http://schemas.microsoft.com/office/drawing/2014/main" id="{D09FEBEE-0964-6240-A9B2-1B91C75A7289}"/>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Freeform 200">
                <a:extLst>
                  <a:ext uri="{FF2B5EF4-FFF2-40B4-BE49-F238E27FC236}">
                    <a16:creationId xmlns:a16="http://schemas.microsoft.com/office/drawing/2014/main" id="{E502BFF6-ADB7-9A40-867C-381DB2185B6D}"/>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Freeform 201">
                <a:extLst>
                  <a:ext uri="{FF2B5EF4-FFF2-40B4-BE49-F238E27FC236}">
                    <a16:creationId xmlns:a16="http://schemas.microsoft.com/office/drawing/2014/main" id="{D6E7F3EC-8FF1-FD42-8477-05AE09CD81CD}"/>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202">
                <a:extLst>
                  <a:ext uri="{FF2B5EF4-FFF2-40B4-BE49-F238E27FC236}">
                    <a16:creationId xmlns:a16="http://schemas.microsoft.com/office/drawing/2014/main" id="{F38B5E4B-45ED-BC4B-92DF-249E6229485D}"/>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203">
                <a:extLst>
                  <a:ext uri="{FF2B5EF4-FFF2-40B4-BE49-F238E27FC236}">
                    <a16:creationId xmlns:a16="http://schemas.microsoft.com/office/drawing/2014/main" id="{42B7112C-FAD3-0E40-A7C9-5BAD991DEC85}"/>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204">
                <a:extLst>
                  <a:ext uri="{FF2B5EF4-FFF2-40B4-BE49-F238E27FC236}">
                    <a16:creationId xmlns:a16="http://schemas.microsoft.com/office/drawing/2014/main" id="{407A744B-C64F-A14A-8666-96C2C068C065}"/>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205">
                <a:extLst>
                  <a:ext uri="{FF2B5EF4-FFF2-40B4-BE49-F238E27FC236}">
                    <a16:creationId xmlns:a16="http://schemas.microsoft.com/office/drawing/2014/main" id="{DAA36545-41B3-C447-83B5-E996A5D8D2D3}"/>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Freeform 206">
                <a:extLst>
                  <a:ext uri="{FF2B5EF4-FFF2-40B4-BE49-F238E27FC236}">
                    <a16:creationId xmlns:a16="http://schemas.microsoft.com/office/drawing/2014/main" id="{448775CD-03DE-1C47-920F-A6DEB4B2C9C2}"/>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207">
                <a:extLst>
                  <a:ext uri="{FF2B5EF4-FFF2-40B4-BE49-F238E27FC236}">
                    <a16:creationId xmlns:a16="http://schemas.microsoft.com/office/drawing/2014/main" id="{813BA81A-9221-D145-9410-36E9C86299A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Freeform 208">
                <a:extLst>
                  <a:ext uri="{FF2B5EF4-FFF2-40B4-BE49-F238E27FC236}">
                    <a16:creationId xmlns:a16="http://schemas.microsoft.com/office/drawing/2014/main" id="{5A6C007C-4712-7240-84FB-7442745D3B46}"/>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0" name="Group 281">
              <a:extLst>
                <a:ext uri="{FF2B5EF4-FFF2-40B4-BE49-F238E27FC236}">
                  <a16:creationId xmlns:a16="http://schemas.microsoft.com/office/drawing/2014/main" id="{361D28D4-D98D-5547-BD1C-332959981898}"/>
                </a:ext>
              </a:extLst>
            </p:cNvPr>
            <p:cNvGrpSpPr>
              <a:grpSpLocks noChangeAspect="1"/>
            </p:cNvGrpSpPr>
            <p:nvPr/>
          </p:nvGrpSpPr>
          <p:grpSpPr bwMode="auto">
            <a:xfrm>
              <a:off x="5720201" y="2230619"/>
              <a:ext cx="279400" cy="279401"/>
              <a:chOff x="468" y="3647"/>
              <a:chExt cx="176" cy="176"/>
            </a:xfrm>
            <a:solidFill>
              <a:schemeClr val="accent2"/>
            </a:solidFill>
          </p:grpSpPr>
          <p:sp>
            <p:nvSpPr>
              <p:cNvPr id="164" name="Freeform 284">
                <a:extLst>
                  <a:ext uri="{FF2B5EF4-FFF2-40B4-BE49-F238E27FC236}">
                    <a16:creationId xmlns:a16="http://schemas.microsoft.com/office/drawing/2014/main" id="{B5F53BBB-6DF8-3442-9C78-8DEE1259D948}"/>
                  </a:ext>
                </a:extLst>
              </p:cNvPr>
              <p:cNvSpPr>
                <a:spLocks/>
              </p:cNvSpPr>
              <p:nvPr/>
            </p:nvSpPr>
            <p:spPr bwMode="auto">
              <a:xfrm>
                <a:off x="468" y="3656"/>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285">
                <a:extLst>
                  <a:ext uri="{FF2B5EF4-FFF2-40B4-BE49-F238E27FC236}">
                    <a16:creationId xmlns:a16="http://schemas.microsoft.com/office/drawing/2014/main" id="{0BB1D8A3-9936-C143-90E0-5DD8E12CADF0}"/>
                  </a:ext>
                </a:extLst>
              </p:cNvPr>
              <p:cNvSpPr>
                <a:spLocks noChangeArrowheads="1"/>
              </p:cNvSpPr>
              <p:nvPr/>
            </p:nvSpPr>
            <p:spPr bwMode="auto">
              <a:xfrm>
                <a:off x="615" y="3647"/>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286">
                <a:extLst>
                  <a:ext uri="{FF2B5EF4-FFF2-40B4-BE49-F238E27FC236}">
                    <a16:creationId xmlns:a16="http://schemas.microsoft.com/office/drawing/2014/main" id="{402AD287-01AD-6F4B-90C3-03BD72197C53}"/>
                  </a:ext>
                </a:extLst>
              </p:cNvPr>
              <p:cNvSpPr>
                <a:spLocks noChangeArrowheads="1"/>
              </p:cNvSpPr>
              <p:nvPr/>
            </p:nvSpPr>
            <p:spPr bwMode="auto">
              <a:xfrm>
                <a:off x="546" y="3647"/>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1" name="Group 211">
              <a:extLst>
                <a:ext uri="{FF2B5EF4-FFF2-40B4-BE49-F238E27FC236}">
                  <a16:creationId xmlns:a16="http://schemas.microsoft.com/office/drawing/2014/main" id="{069C7909-BC61-2C4B-A1CB-DB18A3CE93E9}"/>
                </a:ext>
              </a:extLst>
            </p:cNvPr>
            <p:cNvGrpSpPr>
              <a:grpSpLocks noChangeAspect="1"/>
            </p:cNvGrpSpPr>
            <p:nvPr/>
          </p:nvGrpSpPr>
          <p:grpSpPr bwMode="auto">
            <a:xfrm>
              <a:off x="5517075" y="2074078"/>
              <a:ext cx="618150" cy="618143"/>
              <a:chOff x="4013" y="2781"/>
              <a:chExt cx="312" cy="312"/>
            </a:xfrm>
          </p:grpSpPr>
          <p:sp>
            <p:nvSpPr>
              <p:cNvPr id="152" name="Rectangle 212">
                <a:extLst>
                  <a:ext uri="{FF2B5EF4-FFF2-40B4-BE49-F238E27FC236}">
                    <a16:creationId xmlns:a16="http://schemas.microsoft.com/office/drawing/2014/main" id="{090BD7E0-C20E-1344-9779-4521BD88BDD6}"/>
                  </a:ext>
                </a:extLst>
              </p:cNvPr>
              <p:cNvSpPr>
                <a:spLocks noChangeArrowheads="1"/>
              </p:cNvSpPr>
              <p:nvPr/>
            </p:nvSpPr>
            <p:spPr bwMode="auto">
              <a:xfrm>
                <a:off x="4013" y="2781"/>
                <a:ext cx="20" cy="18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213">
                <a:extLst>
                  <a:ext uri="{FF2B5EF4-FFF2-40B4-BE49-F238E27FC236}">
                    <a16:creationId xmlns:a16="http://schemas.microsoft.com/office/drawing/2014/main" id="{C885EC64-9B41-FB48-ADAC-1DC0D0B518A5}"/>
                  </a:ext>
                </a:extLst>
              </p:cNvPr>
              <p:cNvSpPr>
                <a:spLocks noChangeArrowheads="1"/>
              </p:cNvSpPr>
              <p:nvPr/>
            </p:nvSpPr>
            <p:spPr bwMode="auto">
              <a:xfrm>
                <a:off x="4013" y="2781"/>
                <a:ext cx="292" cy="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216">
                <a:extLst>
                  <a:ext uri="{FF2B5EF4-FFF2-40B4-BE49-F238E27FC236}">
                    <a16:creationId xmlns:a16="http://schemas.microsoft.com/office/drawing/2014/main" id="{B40EC6EE-07EF-C24A-AC10-0BB1E6C95F06}"/>
                  </a:ext>
                </a:extLst>
              </p:cNvPr>
              <p:cNvSpPr>
                <a:spLocks noChangeArrowheads="1"/>
              </p:cNvSpPr>
              <p:nvPr/>
            </p:nvSpPr>
            <p:spPr bwMode="auto">
              <a:xfrm>
                <a:off x="4305" y="2781"/>
                <a:ext cx="20" cy="261"/>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217">
                <a:extLst>
                  <a:ext uri="{FF2B5EF4-FFF2-40B4-BE49-F238E27FC236}">
                    <a16:creationId xmlns:a16="http://schemas.microsoft.com/office/drawing/2014/main" id="{1A8B522C-742D-8B4F-923A-335FED5D0DF0}"/>
                  </a:ext>
                </a:extLst>
              </p:cNvPr>
              <p:cNvSpPr>
                <a:spLocks noChangeArrowheads="1"/>
              </p:cNvSpPr>
              <p:nvPr/>
            </p:nvSpPr>
            <p:spPr bwMode="auto">
              <a:xfrm>
                <a:off x="4257" y="2781"/>
                <a:ext cx="68" cy="1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218">
                <a:extLst>
                  <a:ext uri="{FF2B5EF4-FFF2-40B4-BE49-F238E27FC236}">
                    <a16:creationId xmlns:a16="http://schemas.microsoft.com/office/drawing/2014/main" id="{6C414C9F-924E-2342-9323-54309686580B}"/>
                  </a:ext>
                </a:extLst>
              </p:cNvPr>
              <p:cNvSpPr>
                <a:spLocks noChangeArrowheads="1"/>
              </p:cNvSpPr>
              <p:nvPr/>
            </p:nvSpPr>
            <p:spPr bwMode="auto">
              <a:xfrm>
                <a:off x="4135" y="3073"/>
                <a:ext cx="190" cy="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219">
                <a:extLst>
                  <a:ext uri="{FF2B5EF4-FFF2-40B4-BE49-F238E27FC236}">
                    <a16:creationId xmlns:a16="http://schemas.microsoft.com/office/drawing/2014/main" id="{8FEBC77F-C9A4-C14B-BAAE-B23E8677B13E}"/>
                  </a:ext>
                </a:extLst>
              </p:cNvPr>
              <p:cNvSpPr>
                <a:spLocks noChangeArrowheads="1"/>
              </p:cNvSpPr>
              <p:nvPr/>
            </p:nvSpPr>
            <p:spPr bwMode="auto">
              <a:xfrm>
                <a:off x="4305" y="3025"/>
                <a:ext cx="20" cy="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98" name="Group 197">
            <a:extLst>
              <a:ext uri="{FF2B5EF4-FFF2-40B4-BE49-F238E27FC236}">
                <a16:creationId xmlns:a16="http://schemas.microsoft.com/office/drawing/2014/main" id="{57DE629F-24F6-D941-BC5F-2EB6978FC310}"/>
              </a:ext>
            </a:extLst>
          </p:cNvPr>
          <p:cNvGrpSpPr/>
          <p:nvPr/>
        </p:nvGrpSpPr>
        <p:grpSpPr>
          <a:xfrm>
            <a:off x="7840774" y="2450922"/>
            <a:ext cx="1034518" cy="660340"/>
            <a:chOff x="7795348" y="2624468"/>
            <a:chExt cx="1209768" cy="772205"/>
          </a:xfrm>
          <a:solidFill>
            <a:srgbClr val="50E6FF"/>
          </a:solidFill>
        </p:grpSpPr>
        <p:sp>
          <p:nvSpPr>
            <p:cNvPr id="199" name="Freeform 61">
              <a:extLst>
                <a:ext uri="{FF2B5EF4-FFF2-40B4-BE49-F238E27FC236}">
                  <a16:creationId xmlns:a16="http://schemas.microsoft.com/office/drawing/2014/main" id="{88D270DC-D6D4-9548-9CD8-4373F9E83936}"/>
                </a:ext>
              </a:extLst>
            </p:cNvPr>
            <p:cNvSpPr>
              <a:spLocks/>
            </p:cNvSpPr>
            <p:nvPr/>
          </p:nvSpPr>
          <p:spPr bwMode="auto">
            <a:xfrm>
              <a:off x="7932156" y="3168660"/>
              <a:ext cx="261455" cy="228013"/>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Freeform 62">
              <a:extLst>
                <a:ext uri="{FF2B5EF4-FFF2-40B4-BE49-F238E27FC236}">
                  <a16:creationId xmlns:a16="http://schemas.microsoft.com/office/drawing/2014/main" id="{5B3CB478-6B54-D547-8208-664077AFE12A}"/>
                </a:ext>
              </a:extLst>
            </p:cNvPr>
            <p:cNvSpPr>
              <a:spLocks/>
            </p:cNvSpPr>
            <p:nvPr/>
          </p:nvSpPr>
          <p:spPr bwMode="auto">
            <a:xfrm>
              <a:off x="7932156" y="2764316"/>
              <a:ext cx="261455" cy="261455"/>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6" name="Freeform 63">
              <a:extLst>
                <a:ext uri="{FF2B5EF4-FFF2-40B4-BE49-F238E27FC236}">
                  <a16:creationId xmlns:a16="http://schemas.microsoft.com/office/drawing/2014/main" id="{2AEA5B4F-9E44-4B41-9D96-E7E023B9D427}"/>
                </a:ext>
              </a:extLst>
            </p:cNvPr>
            <p:cNvSpPr>
              <a:spLocks noEditPoints="1"/>
            </p:cNvSpPr>
            <p:nvPr/>
          </p:nvSpPr>
          <p:spPr bwMode="auto">
            <a:xfrm>
              <a:off x="7795348" y="2624468"/>
              <a:ext cx="541152" cy="538111"/>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7" name="Freeform 48">
              <a:extLst>
                <a:ext uri="{FF2B5EF4-FFF2-40B4-BE49-F238E27FC236}">
                  <a16:creationId xmlns:a16="http://schemas.microsoft.com/office/drawing/2014/main" id="{650ABED4-0FFE-6E4C-BF51-5A7E7ECEBCC5}"/>
                </a:ext>
              </a:extLst>
            </p:cNvPr>
            <p:cNvSpPr>
              <a:spLocks/>
            </p:cNvSpPr>
            <p:nvPr/>
          </p:nvSpPr>
          <p:spPr bwMode="auto">
            <a:xfrm>
              <a:off x="8484391" y="2790323"/>
              <a:ext cx="110507" cy="110507"/>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8" name="Freeform 49">
              <a:extLst>
                <a:ext uri="{FF2B5EF4-FFF2-40B4-BE49-F238E27FC236}">
                  <a16:creationId xmlns:a16="http://schemas.microsoft.com/office/drawing/2014/main" id="{F579F744-D51A-3742-BF01-7AE3A6E44970}"/>
                </a:ext>
              </a:extLst>
            </p:cNvPr>
            <p:cNvSpPr>
              <a:spLocks/>
            </p:cNvSpPr>
            <p:nvPr/>
          </p:nvSpPr>
          <p:spPr bwMode="auto">
            <a:xfrm>
              <a:off x="8447555" y="2830433"/>
              <a:ext cx="70397" cy="70397"/>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CC41E2C7-4F09-AC43-A6F8-16E727A9F94B}"/>
                </a:ext>
              </a:extLst>
            </p:cNvPr>
            <p:cNvSpPr/>
            <p:nvPr/>
          </p:nvSpPr>
          <p:spPr bwMode="auto">
            <a:xfrm>
              <a:off x="8704751" y="2832921"/>
              <a:ext cx="300365" cy="327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Freeform 48">
              <a:extLst>
                <a:ext uri="{FF2B5EF4-FFF2-40B4-BE49-F238E27FC236}">
                  <a16:creationId xmlns:a16="http://schemas.microsoft.com/office/drawing/2014/main" id="{FE02441C-88EC-4645-9F95-604C928F9CC6}"/>
                </a:ext>
              </a:extLst>
            </p:cNvPr>
            <p:cNvSpPr>
              <a:spLocks/>
            </p:cNvSpPr>
            <p:nvPr/>
          </p:nvSpPr>
          <p:spPr bwMode="auto">
            <a:xfrm>
              <a:off x="8484391" y="2955037"/>
              <a:ext cx="110507" cy="110507"/>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49">
              <a:extLst>
                <a:ext uri="{FF2B5EF4-FFF2-40B4-BE49-F238E27FC236}">
                  <a16:creationId xmlns:a16="http://schemas.microsoft.com/office/drawing/2014/main" id="{D1384362-DED8-1442-9430-373A75996455}"/>
                </a:ext>
              </a:extLst>
            </p:cNvPr>
            <p:cNvSpPr>
              <a:spLocks/>
            </p:cNvSpPr>
            <p:nvPr/>
          </p:nvSpPr>
          <p:spPr bwMode="auto">
            <a:xfrm>
              <a:off x="8447555" y="2995147"/>
              <a:ext cx="70397" cy="70397"/>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8150BE9-D4E1-074E-B20C-D3D19D67B8F1}"/>
                </a:ext>
              </a:extLst>
            </p:cNvPr>
            <p:cNvSpPr/>
            <p:nvPr/>
          </p:nvSpPr>
          <p:spPr bwMode="auto">
            <a:xfrm>
              <a:off x="8704751" y="2997635"/>
              <a:ext cx="300365" cy="327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Freeform 48">
              <a:extLst>
                <a:ext uri="{FF2B5EF4-FFF2-40B4-BE49-F238E27FC236}">
                  <a16:creationId xmlns:a16="http://schemas.microsoft.com/office/drawing/2014/main" id="{16506E7B-6A17-874F-B99B-CA581B5DDC7F}"/>
                </a:ext>
              </a:extLst>
            </p:cNvPr>
            <p:cNvSpPr>
              <a:spLocks/>
            </p:cNvSpPr>
            <p:nvPr/>
          </p:nvSpPr>
          <p:spPr bwMode="auto">
            <a:xfrm>
              <a:off x="8484391" y="3126711"/>
              <a:ext cx="110507" cy="110507"/>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Freeform 49">
              <a:extLst>
                <a:ext uri="{FF2B5EF4-FFF2-40B4-BE49-F238E27FC236}">
                  <a16:creationId xmlns:a16="http://schemas.microsoft.com/office/drawing/2014/main" id="{991DE797-2F2F-FF4C-8DC0-50A47B85A3B7}"/>
                </a:ext>
              </a:extLst>
            </p:cNvPr>
            <p:cNvSpPr>
              <a:spLocks/>
            </p:cNvSpPr>
            <p:nvPr/>
          </p:nvSpPr>
          <p:spPr bwMode="auto">
            <a:xfrm>
              <a:off x="8447555" y="3166821"/>
              <a:ext cx="70397" cy="70397"/>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E515849D-6271-BA47-AA80-F19DC292B9D8}"/>
                </a:ext>
              </a:extLst>
            </p:cNvPr>
            <p:cNvSpPr/>
            <p:nvPr/>
          </p:nvSpPr>
          <p:spPr bwMode="auto">
            <a:xfrm>
              <a:off x="8704751" y="3169309"/>
              <a:ext cx="300365" cy="327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557B4A67-1664-D240-93B6-15805623DB73}"/>
              </a:ext>
            </a:extLst>
          </p:cNvPr>
          <p:cNvGrpSpPr/>
          <p:nvPr/>
        </p:nvGrpSpPr>
        <p:grpSpPr>
          <a:xfrm>
            <a:off x="833107" y="2379936"/>
            <a:ext cx="1371052" cy="834781"/>
            <a:chOff x="822474" y="2379936"/>
            <a:chExt cx="1371052" cy="834781"/>
          </a:xfrm>
        </p:grpSpPr>
        <p:grpSp>
          <p:nvGrpSpPr>
            <p:cNvPr id="132" name="Group 131">
              <a:extLst>
                <a:ext uri="{FF2B5EF4-FFF2-40B4-BE49-F238E27FC236}">
                  <a16:creationId xmlns:a16="http://schemas.microsoft.com/office/drawing/2014/main" id="{A531407C-5CDF-4EFC-B90A-988A97D5AAFE}"/>
                </a:ext>
              </a:extLst>
            </p:cNvPr>
            <p:cNvGrpSpPr/>
            <p:nvPr/>
          </p:nvGrpSpPr>
          <p:grpSpPr>
            <a:xfrm>
              <a:off x="822474" y="2379936"/>
              <a:ext cx="759934" cy="426535"/>
              <a:chOff x="3381296" y="-1155207"/>
              <a:chExt cx="3562953" cy="1999853"/>
            </a:xfrm>
            <a:solidFill>
              <a:schemeClr val="accent1"/>
            </a:solidFill>
          </p:grpSpPr>
          <p:sp>
            <p:nvSpPr>
              <p:cNvPr id="133" name="Oval 152">
                <a:extLst>
                  <a:ext uri="{FF2B5EF4-FFF2-40B4-BE49-F238E27FC236}">
                    <a16:creationId xmlns:a16="http://schemas.microsoft.com/office/drawing/2014/main" id="{16F3468A-2E6D-40CD-8830-D5A165E51C2F}"/>
                  </a:ext>
                </a:extLst>
              </p:cNvPr>
              <p:cNvSpPr>
                <a:spLocks noChangeArrowheads="1"/>
              </p:cNvSpPr>
              <p:nvPr/>
            </p:nvSpPr>
            <p:spPr bwMode="auto">
              <a:xfrm>
                <a:off x="3772072" y="-1155207"/>
                <a:ext cx="1999851" cy="19998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Freeform 153">
                <a:extLst>
                  <a:ext uri="{FF2B5EF4-FFF2-40B4-BE49-F238E27FC236}">
                    <a16:creationId xmlns:a16="http://schemas.microsoft.com/office/drawing/2014/main" id="{5973084C-037D-4636-AD60-96F3F39AD6B9}"/>
                  </a:ext>
                </a:extLst>
              </p:cNvPr>
              <p:cNvSpPr>
                <a:spLocks/>
              </p:cNvSpPr>
              <p:nvPr/>
            </p:nvSpPr>
            <p:spPr bwMode="auto">
              <a:xfrm>
                <a:off x="3381296" y="-28853"/>
                <a:ext cx="3562953" cy="873499"/>
              </a:xfrm>
              <a:custGeom>
                <a:avLst/>
                <a:gdLst>
                  <a:gd name="T0" fmla="*/ 598 w 683"/>
                  <a:gd name="T1" fmla="*/ 171 h 171"/>
                  <a:gd name="T2" fmla="*/ 85 w 683"/>
                  <a:gd name="T3" fmla="*/ 171 h 171"/>
                  <a:gd name="T4" fmla="*/ 0 w 683"/>
                  <a:gd name="T5" fmla="*/ 86 h 171"/>
                  <a:gd name="T6" fmla="*/ 0 w 683"/>
                  <a:gd name="T7" fmla="*/ 85 h 171"/>
                  <a:gd name="T8" fmla="*/ 85 w 683"/>
                  <a:gd name="T9" fmla="*/ 0 h 171"/>
                  <a:gd name="T10" fmla="*/ 598 w 683"/>
                  <a:gd name="T11" fmla="*/ 0 h 171"/>
                  <a:gd name="T12" fmla="*/ 683 w 683"/>
                  <a:gd name="T13" fmla="*/ 85 h 171"/>
                  <a:gd name="T14" fmla="*/ 683 w 683"/>
                  <a:gd name="T15" fmla="*/ 86 h 171"/>
                  <a:gd name="T16" fmla="*/ 598 w 683"/>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71">
                    <a:moveTo>
                      <a:pt x="598" y="171"/>
                    </a:moveTo>
                    <a:cubicBezTo>
                      <a:pt x="85" y="171"/>
                      <a:pt x="85" y="171"/>
                      <a:pt x="85" y="171"/>
                    </a:cubicBezTo>
                    <a:cubicBezTo>
                      <a:pt x="38" y="171"/>
                      <a:pt x="0" y="133"/>
                      <a:pt x="0" y="86"/>
                    </a:cubicBezTo>
                    <a:cubicBezTo>
                      <a:pt x="0" y="85"/>
                      <a:pt x="0" y="85"/>
                      <a:pt x="0" y="85"/>
                    </a:cubicBezTo>
                    <a:cubicBezTo>
                      <a:pt x="0" y="38"/>
                      <a:pt x="38" y="0"/>
                      <a:pt x="85" y="0"/>
                    </a:cubicBezTo>
                    <a:cubicBezTo>
                      <a:pt x="598" y="0"/>
                      <a:pt x="598" y="0"/>
                      <a:pt x="598" y="0"/>
                    </a:cubicBezTo>
                    <a:cubicBezTo>
                      <a:pt x="645" y="0"/>
                      <a:pt x="683" y="38"/>
                      <a:pt x="683" y="85"/>
                    </a:cubicBezTo>
                    <a:cubicBezTo>
                      <a:pt x="683" y="86"/>
                      <a:pt x="683" y="86"/>
                      <a:pt x="683" y="86"/>
                    </a:cubicBezTo>
                    <a:cubicBezTo>
                      <a:pt x="683" y="133"/>
                      <a:pt x="645" y="171"/>
                      <a:pt x="598"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Oval 154">
                <a:extLst>
                  <a:ext uri="{FF2B5EF4-FFF2-40B4-BE49-F238E27FC236}">
                    <a16:creationId xmlns:a16="http://schemas.microsoft.com/office/drawing/2014/main" id="{A470445F-260B-421D-AE9A-900C2F82AD89}"/>
                  </a:ext>
                </a:extLst>
              </p:cNvPr>
              <p:cNvSpPr>
                <a:spLocks noChangeArrowheads="1"/>
              </p:cNvSpPr>
              <p:nvPr/>
            </p:nvSpPr>
            <p:spPr bwMode="auto">
              <a:xfrm>
                <a:off x="5105306" y="-695470"/>
                <a:ext cx="1402194" cy="137920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36" name="Group 47">
              <a:extLst>
                <a:ext uri="{FF2B5EF4-FFF2-40B4-BE49-F238E27FC236}">
                  <a16:creationId xmlns:a16="http://schemas.microsoft.com/office/drawing/2014/main" id="{60B7D501-EE65-4A1E-BB26-96E33640F092}"/>
                </a:ext>
              </a:extLst>
            </p:cNvPr>
            <p:cNvGrpSpPr>
              <a:grpSpLocks noChangeAspect="1"/>
            </p:cNvGrpSpPr>
            <p:nvPr/>
          </p:nvGrpSpPr>
          <p:grpSpPr bwMode="auto">
            <a:xfrm>
              <a:off x="1057223" y="2498000"/>
              <a:ext cx="267911" cy="267905"/>
              <a:chOff x="3411" y="999"/>
              <a:chExt cx="312" cy="312"/>
            </a:xfrm>
            <a:solidFill>
              <a:schemeClr val="bg1"/>
            </a:solidFill>
          </p:grpSpPr>
          <p:sp>
            <p:nvSpPr>
              <p:cNvPr id="137" name="Freeform 48">
                <a:extLst>
                  <a:ext uri="{FF2B5EF4-FFF2-40B4-BE49-F238E27FC236}">
                    <a16:creationId xmlns:a16="http://schemas.microsoft.com/office/drawing/2014/main" id="{58A9FDC6-2D9A-4116-AF13-67A32A49FAE5}"/>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Freeform 49">
                <a:extLst>
                  <a:ext uri="{FF2B5EF4-FFF2-40B4-BE49-F238E27FC236}">
                    <a16:creationId xmlns:a16="http://schemas.microsoft.com/office/drawing/2014/main" id="{E022A024-7222-4598-B6A1-557241797C06}"/>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Freeform 50">
                <a:extLst>
                  <a:ext uri="{FF2B5EF4-FFF2-40B4-BE49-F238E27FC236}">
                    <a16:creationId xmlns:a16="http://schemas.microsoft.com/office/drawing/2014/main" id="{1FEA7BBA-E90B-48AA-A9FA-2C51C6C3DE3F}"/>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Freeform 51">
                <a:extLst>
                  <a:ext uri="{FF2B5EF4-FFF2-40B4-BE49-F238E27FC236}">
                    <a16:creationId xmlns:a16="http://schemas.microsoft.com/office/drawing/2014/main" id="{840163C1-2CFE-4C34-8E4B-A3CBE5E4A28A}"/>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Freeform 52">
                <a:extLst>
                  <a:ext uri="{FF2B5EF4-FFF2-40B4-BE49-F238E27FC236}">
                    <a16:creationId xmlns:a16="http://schemas.microsoft.com/office/drawing/2014/main" id="{7F1F06AB-2A21-487F-9DAC-E1FD79544674}"/>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53">
                <a:extLst>
                  <a:ext uri="{FF2B5EF4-FFF2-40B4-BE49-F238E27FC236}">
                    <a16:creationId xmlns:a16="http://schemas.microsoft.com/office/drawing/2014/main" id="{7D70AC3D-94F9-43F7-8692-3F8EFA714585}"/>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Freeform 54">
                <a:extLst>
                  <a:ext uri="{FF2B5EF4-FFF2-40B4-BE49-F238E27FC236}">
                    <a16:creationId xmlns:a16="http://schemas.microsoft.com/office/drawing/2014/main" id="{44DE4C08-74F2-4EF5-892C-985D611C28EF}"/>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55">
                <a:extLst>
                  <a:ext uri="{FF2B5EF4-FFF2-40B4-BE49-F238E27FC236}">
                    <a16:creationId xmlns:a16="http://schemas.microsoft.com/office/drawing/2014/main" id="{5DE12B07-0C04-41DC-BB38-609D9276CA53}"/>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56">
                <a:extLst>
                  <a:ext uri="{FF2B5EF4-FFF2-40B4-BE49-F238E27FC236}">
                    <a16:creationId xmlns:a16="http://schemas.microsoft.com/office/drawing/2014/main" id="{62ABE7D5-F25E-4522-968B-01B64B27C249}"/>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57">
                <a:extLst>
                  <a:ext uri="{FF2B5EF4-FFF2-40B4-BE49-F238E27FC236}">
                    <a16:creationId xmlns:a16="http://schemas.microsoft.com/office/drawing/2014/main" id="{A2F89805-349C-4B3E-9528-0A0C2106332D}"/>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7" name="Freeform 182">
              <a:extLst>
                <a:ext uri="{FF2B5EF4-FFF2-40B4-BE49-F238E27FC236}">
                  <a16:creationId xmlns:a16="http://schemas.microsoft.com/office/drawing/2014/main" id="{20FBBCDD-AF12-44D1-BD78-3C5039D1C920}"/>
                </a:ext>
              </a:extLst>
            </p:cNvPr>
            <p:cNvSpPr/>
            <p:nvPr/>
          </p:nvSpPr>
          <p:spPr bwMode="auto">
            <a:xfrm>
              <a:off x="1499024" y="2860562"/>
              <a:ext cx="272098" cy="340560"/>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231">
              <a:extLst>
                <a:ext uri="{FF2B5EF4-FFF2-40B4-BE49-F238E27FC236}">
                  <a16:creationId xmlns:a16="http://schemas.microsoft.com/office/drawing/2014/main" id="{5B19E377-4B0A-4502-91AE-F37CDBA55476}"/>
                </a:ext>
              </a:extLst>
            </p:cNvPr>
            <p:cNvGrpSpPr>
              <a:grpSpLocks noChangeAspect="1"/>
            </p:cNvGrpSpPr>
            <p:nvPr/>
          </p:nvGrpSpPr>
          <p:grpSpPr bwMode="auto">
            <a:xfrm>
              <a:off x="1865540" y="2886731"/>
              <a:ext cx="327986" cy="327986"/>
              <a:chOff x="4616" y="2783"/>
              <a:chExt cx="312" cy="312"/>
            </a:xfrm>
          </p:grpSpPr>
          <p:sp>
            <p:nvSpPr>
              <p:cNvPr id="159" name="Freeform 232">
                <a:extLst>
                  <a:ext uri="{FF2B5EF4-FFF2-40B4-BE49-F238E27FC236}">
                    <a16:creationId xmlns:a16="http://schemas.microsoft.com/office/drawing/2014/main" id="{1EFEB600-0A97-450E-97A4-0342C41811F7}"/>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233">
                <a:extLst>
                  <a:ext uri="{FF2B5EF4-FFF2-40B4-BE49-F238E27FC236}">
                    <a16:creationId xmlns:a16="http://schemas.microsoft.com/office/drawing/2014/main" id="{0550617A-6294-41D5-BE73-070666ABF185}"/>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234">
                <a:extLst>
                  <a:ext uri="{FF2B5EF4-FFF2-40B4-BE49-F238E27FC236}">
                    <a16:creationId xmlns:a16="http://schemas.microsoft.com/office/drawing/2014/main" id="{B10AC784-E904-4842-87BB-517C9D21AA5A}"/>
                  </a:ext>
                </a:extLst>
              </p:cNvPr>
              <p:cNvSpPr>
                <a:spLocks noChangeArrowheads="1"/>
              </p:cNvSpPr>
              <p:nvPr/>
            </p:nvSpPr>
            <p:spPr bwMode="auto">
              <a:xfrm>
                <a:off x="4742" y="2891"/>
                <a:ext cx="20"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235">
                <a:extLst>
                  <a:ext uri="{FF2B5EF4-FFF2-40B4-BE49-F238E27FC236}">
                    <a16:creationId xmlns:a16="http://schemas.microsoft.com/office/drawing/2014/main" id="{97D085AA-B41F-4867-968F-D929E59B317E}"/>
                  </a:ext>
                </a:extLst>
              </p:cNvPr>
              <p:cNvSpPr>
                <a:spLocks noChangeArrowheads="1"/>
              </p:cNvSpPr>
              <p:nvPr/>
            </p:nvSpPr>
            <p:spPr bwMode="auto">
              <a:xfrm>
                <a:off x="4713" y="2861"/>
                <a:ext cx="20" cy="7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236">
                <a:extLst>
                  <a:ext uri="{FF2B5EF4-FFF2-40B4-BE49-F238E27FC236}">
                    <a16:creationId xmlns:a16="http://schemas.microsoft.com/office/drawing/2014/main" id="{A113DD49-9EC4-4AA9-BAF9-8B1844CE5207}"/>
                  </a:ext>
                </a:extLst>
              </p:cNvPr>
              <p:cNvSpPr>
                <a:spLocks noChangeArrowheads="1"/>
              </p:cNvSpPr>
              <p:nvPr/>
            </p:nvSpPr>
            <p:spPr bwMode="auto">
              <a:xfrm>
                <a:off x="4684" y="2842"/>
                <a:ext cx="19"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191" name="Straight Connector 190">
            <a:extLst>
              <a:ext uri="{FF2B5EF4-FFF2-40B4-BE49-F238E27FC236}">
                <a16:creationId xmlns:a16="http://schemas.microsoft.com/office/drawing/2014/main" id="{FDC2C31B-0D68-44BC-B380-A34475A1CE63}"/>
              </a:ext>
            </a:extLst>
          </p:cNvPr>
          <p:cNvCxnSpPr>
            <a:cxnSpLocks/>
          </p:cNvCxnSpPr>
          <p:nvPr/>
        </p:nvCxnSpPr>
        <p:spPr>
          <a:xfrm flipH="1" flipV="1">
            <a:off x="1305551" y="5893996"/>
            <a:ext cx="9536707" cy="13256"/>
          </a:xfrm>
          <a:prstGeom prst="line">
            <a:avLst/>
          </a:prstGeom>
          <a:ln w="12700">
            <a:solidFill>
              <a:srgbClr val="0078D4"/>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93" name="Freeform 162">
            <a:extLst>
              <a:ext uri="{FF2B5EF4-FFF2-40B4-BE49-F238E27FC236}">
                <a16:creationId xmlns:a16="http://schemas.microsoft.com/office/drawing/2014/main" id="{A94CF9AE-6B03-4965-B16B-1014ED6902D3}"/>
              </a:ext>
            </a:extLst>
          </p:cNvPr>
          <p:cNvSpPr>
            <a:spLocks/>
          </p:cNvSpPr>
          <p:nvPr/>
        </p:nvSpPr>
        <p:spPr bwMode="auto">
          <a:xfrm>
            <a:off x="11035263" y="5680887"/>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Freeform 163">
            <a:extLst>
              <a:ext uri="{FF2B5EF4-FFF2-40B4-BE49-F238E27FC236}">
                <a16:creationId xmlns:a16="http://schemas.microsoft.com/office/drawing/2014/main" id="{DFEAF2E0-03F6-4D8B-95C6-261DD2D78C11}"/>
              </a:ext>
            </a:extLst>
          </p:cNvPr>
          <p:cNvSpPr>
            <a:spLocks/>
          </p:cNvSpPr>
          <p:nvPr/>
        </p:nvSpPr>
        <p:spPr bwMode="auto">
          <a:xfrm>
            <a:off x="11189331" y="5802274"/>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10" name="Graphic 19">
            <a:extLst>
              <a:ext uri="{FF2B5EF4-FFF2-40B4-BE49-F238E27FC236}">
                <a16:creationId xmlns:a16="http://schemas.microsoft.com/office/drawing/2014/main" id="{0475BA2A-AA4D-4808-AC0A-DCB0CD1E3F98}"/>
              </a:ext>
            </a:extLst>
          </p:cNvPr>
          <p:cNvGrpSpPr/>
          <p:nvPr/>
        </p:nvGrpSpPr>
        <p:grpSpPr>
          <a:xfrm>
            <a:off x="947720" y="5880475"/>
            <a:ext cx="253225" cy="262689"/>
            <a:chOff x="8850502" y="5037551"/>
            <a:chExt cx="659527" cy="638846"/>
          </a:xfrm>
          <a:solidFill>
            <a:schemeClr val="accent1"/>
          </a:solidFill>
        </p:grpSpPr>
        <p:sp>
          <p:nvSpPr>
            <p:cNvPr id="211" name="Freeform 72">
              <a:extLst>
                <a:ext uri="{FF2B5EF4-FFF2-40B4-BE49-F238E27FC236}">
                  <a16:creationId xmlns:a16="http://schemas.microsoft.com/office/drawing/2014/main" id="{BE436DFE-724B-49E1-8B0F-D7D4A7D80734}"/>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eeform 73">
              <a:extLst>
                <a:ext uri="{FF2B5EF4-FFF2-40B4-BE49-F238E27FC236}">
                  <a16:creationId xmlns:a16="http://schemas.microsoft.com/office/drawing/2014/main" id="{FB209D29-0BC9-45C6-BFDD-1FE0478E8DB0}"/>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3" name="Freeform 74">
              <a:extLst>
                <a:ext uri="{FF2B5EF4-FFF2-40B4-BE49-F238E27FC236}">
                  <a16:creationId xmlns:a16="http://schemas.microsoft.com/office/drawing/2014/main" id="{9AC17D53-05B5-4663-A25E-7B637F000D69}"/>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4" name="Graphic 19">
            <a:extLst>
              <a:ext uri="{FF2B5EF4-FFF2-40B4-BE49-F238E27FC236}">
                <a16:creationId xmlns:a16="http://schemas.microsoft.com/office/drawing/2014/main" id="{131B5785-A9E9-4501-BE60-1B1DA1762D24}"/>
              </a:ext>
            </a:extLst>
          </p:cNvPr>
          <p:cNvGrpSpPr/>
          <p:nvPr/>
        </p:nvGrpSpPr>
        <p:grpSpPr>
          <a:xfrm>
            <a:off x="11439560" y="5880475"/>
            <a:ext cx="253225" cy="262689"/>
            <a:chOff x="8850502" y="5037551"/>
            <a:chExt cx="659527" cy="638846"/>
          </a:xfrm>
          <a:solidFill>
            <a:schemeClr val="accent1"/>
          </a:solidFill>
        </p:grpSpPr>
        <p:sp>
          <p:nvSpPr>
            <p:cNvPr id="215" name="Freeform 72">
              <a:extLst>
                <a:ext uri="{FF2B5EF4-FFF2-40B4-BE49-F238E27FC236}">
                  <a16:creationId xmlns:a16="http://schemas.microsoft.com/office/drawing/2014/main" id="{CAD1DBDB-EE24-4E6D-BB76-0DE74CB10B2A}"/>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6" name="Freeform 73">
              <a:extLst>
                <a:ext uri="{FF2B5EF4-FFF2-40B4-BE49-F238E27FC236}">
                  <a16:creationId xmlns:a16="http://schemas.microsoft.com/office/drawing/2014/main" id="{FC73D99B-3CAC-4A61-BA5A-B5EE476BE4E4}"/>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7" name="Freeform 74">
              <a:extLst>
                <a:ext uri="{FF2B5EF4-FFF2-40B4-BE49-F238E27FC236}">
                  <a16:creationId xmlns:a16="http://schemas.microsoft.com/office/drawing/2014/main" id="{6803AD37-C926-44FF-AEE3-6E61F1F57858}"/>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8" name="Group 217">
            <a:extLst>
              <a:ext uri="{FF2B5EF4-FFF2-40B4-BE49-F238E27FC236}">
                <a16:creationId xmlns:a16="http://schemas.microsoft.com/office/drawing/2014/main" id="{4E9B0B1A-E8E4-4C28-BC0D-4FC3B8C4BEBB}"/>
              </a:ext>
            </a:extLst>
          </p:cNvPr>
          <p:cNvGrpSpPr/>
          <p:nvPr/>
        </p:nvGrpSpPr>
        <p:grpSpPr>
          <a:xfrm>
            <a:off x="5629650" y="5653417"/>
            <a:ext cx="1106688" cy="408993"/>
            <a:chOff x="5483458" y="5340603"/>
            <a:chExt cx="1106688" cy="408993"/>
          </a:xfrm>
        </p:grpSpPr>
        <p:sp>
          <p:nvSpPr>
            <p:cNvPr id="219" name="Rectangle 218">
              <a:extLst>
                <a:ext uri="{FF2B5EF4-FFF2-40B4-BE49-F238E27FC236}">
                  <a16:creationId xmlns:a16="http://schemas.microsoft.com/office/drawing/2014/main" id="{51DFB583-0C3B-448B-9768-07F9E3345CE8}"/>
                </a:ext>
              </a:extLst>
            </p:cNvPr>
            <p:cNvSpPr/>
            <p:nvPr/>
          </p:nvSpPr>
          <p:spPr bwMode="auto">
            <a:xfrm>
              <a:off x="5483458" y="5543365"/>
              <a:ext cx="1106688" cy="1334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0" name="Group 219">
              <a:extLst>
                <a:ext uri="{FF2B5EF4-FFF2-40B4-BE49-F238E27FC236}">
                  <a16:creationId xmlns:a16="http://schemas.microsoft.com/office/drawing/2014/main" id="{7FE35D24-8B4B-43C3-A3B6-7786A943D8F9}"/>
                </a:ext>
              </a:extLst>
            </p:cNvPr>
            <p:cNvGrpSpPr/>
            <p:nvPr/>
          </p:nvGrpSpPr>
          <p:grpSpPr>
            <a:xfrm>
              <a:off x="5707986" y="5340603"/>
              <a:ext cx="390307" cy="403300"/>
              <a:chOff x="650875" y="4414838"/>
              <a:chExt cx="495300" cy="495301"/>
            </a:xfrm>
          </p:grpSpPr>
          <p:sp>
            <p:nvSpPr>
              <p:cNvPr id="282" name="AutoShape 134">
                <a:extLst>
                  <a:ext uri="{FF2B5EF4-FFF2-40B4-BE49-F238E27FC236}">
                    <a16:creationId xmlns:a16="http://schemas.microsoft.com/office/drawing/2014/main" id="{C0A1C6E2-0F98-4738-956C-309410F30E1F}"/>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8" name="Rectangle 137">
                <a:extLst>
                  <a:ext uri="{FF2B5EF4-FFF2-40B4-BE49-F238E27FC236}">
                    <a16:creationId xmlns:a16="http://schemas.microsoft.com/office/drawing/2014/main" id="{1E49A7BC-192E-46B5-BBF0-256E1F7F0E17}"/>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9" name="Rectangle 138">
                <a:extLst>
                  <a:ext uri="{FF2B5EF4-FFF2-40B4-BE49-F238E27FC236}">
                    <a16:creationId xmlns:a16="http://schemas.microsoft.com/office/drawing/2014/main" id="{4F13BFB0-F8C4-484A-894F-BF021142C42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0" name="Rectangle 139">
                <a:extLst>
                  <a:ext uri="{FF2B5EF4-FFF2-40B4-BE49-F238E27FC236}">
                    <a16:creationId xmlns:a16="http://schemas.microsoft.com/office/drawing/2014/main" id="{74087998-3C5E-4E99-A4B3-9579DBA869B4}"/>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Rectangle 140">
                <a:extLst>
                  <a:ext uri="{FF2B5EF4-FFF2-40B4-BE49-F238E27FC236}">
                    <a16:creationId xmlns:a16="http://schemas.microsoft.com/office/drawing/2014/main" id="{39D33592-621A-47D4-A74A-B7EEA34F9E7D}"/>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2" name="Rectangle 141">
                <a:extLst>
                  <a:ext uri="{FF2B5EF4-FFF2-40B4-BE49-F238E27FC236}">
                    <a16:creationId xmlns:a16="http://schemas.microsoft.com/office/drawing/2014/main" id="{3C1685EE-0124-4EEE-BD58-1C71A9439727}"/>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3" name="Rectangle 142">
                <a:extLst>
                  <a:ext uri="{FF2B5EF4-FFF2-40B4-BE49-F238E27FC236}">
                    <a16:creationId xmlns:a16="http://schemas.microsoft.com/office/drawing/2014/main" id="{CE6C8A16-2F31-4DDB-BC3C-C4919F0EE5DD}"/>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4" name="Rectangle 143">
                <a:extLst>
                  <a:ext uri="{FF2B5EF4-FFF2-40B4-BE49-F238E27FC236}">
                    <a16:creationId xmlns:a16="http://schemas.microsoft.com/office/drawing/2014/main" id="{2B41F2D0-300D-47AB-8E47-5E3847365676}"/>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Rectangle 144">
                <a:extLst>
                  <a:ext uri="{FF2B5EF4-FFF2-40B4-BE49-F238E27FC236}">
                    <a16:creationId xmlns:a16="http://schemas.microsoft.com/office/drawing/2014/main" id="{90CF8324-84ED-4BD3-9342-AC00C92DFC4E}"/>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6" name="Rectangle 145">
                <a:extLst>
                  <a:ext uri="{FF2B5EF4-FFF2-40B4-BE49-F238E27FC236}">
                    <a16:creationId xmlns:a16="http://schemas.microsoft.com/office/drawing/2014/main" id="{E01852B3-1CB0-4223-B82E-FDFB34DBB7B0}"/>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7" name="Rectangle 146">
                <a:extLst>
                  <a:ext uri="{FF2B5EF4-FFF2-40B4-BE49-F238E27FC236}">
                    <a16:creationId xmlns:a16="http://schemas.microsoft.com/office/drawing/2014/main" id="{394F36C6-9894-4CFE-980C-690C7BBD6E3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8" name="Rectangle 147">
                <a:extLst>
                  <a:ext uri="{FF2B5EF4-FFF2-40B4-BE49-F238E27FC236}">
                    <a16:creationId xmlns:a16="http://schemas.microsoft.com/office/drawing/2014/main" id="{05164C8B-82EE-4EF3-A2C3-31A9AFD2BBB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9" name="Rectangle 148">
                <a:extLst>
                  <a:ext uri="{FF2B5EF4-FFF2-40B4-BE49-F238E27FC236}">
                    <a16:creationId xmlns:a16="http://schemas.microsoft.com/office/drawing/2014/main" id="{DACA8708-4337-4268-820B-9580B0236587}"/>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0" name="Rectangle 149">
                <a:extLst>
                  <a:ext uri="{FF2B5EF4-FFF2-40B4-BE49-F238E27FC236}">
                    <a16:creationId xmlns:a16="http://schemas.microsoft.com/office/drawing/2014/main" id="{EDC8A175-C3FE-4423-BF04-3FDE233D4B40}"/>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Rectangle 150">
                <a:extLst>
                  <a:ext uri="{FF2B5EF4-FFF2-40B4-BE49-F238E27FC236}">
                    <a16:creationId xmlns:a16="http://schemas.microsoft.com/office/drawing/2014/main" id="{3FE0A49E-75E8-44CF-9B6C-AAC76378F0CD}"/>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46" name="Graphic 19">
              <a:extLst>
                <a:ext uri="{FF2B5EF4-FFF2-40B4-BE49-F238E27FC236}">
                  <a16:creationId xmlns:a16="http://schemas.microsoft.com/office/drawing/2014/main" id="{1A6BA085-AE5C-4558-B3A5-7684EB00BEE9}"/>
                </a:ext>
              </a:extLst>
            </p:cNvPr>
            <p:cNvGrpSpPr/>
            <p:nvPr/>
          </p:nvGrpSpPr>
          <p:grpSpPr>
            <a:xfrm>
              <a:off x="6117948" y="5486907"/>
              <a:ext cx="253225" cy="262689"/>
              <a:chOff x="8850502" y="5037551"/>
              <a:chExt cx="659527" cy="638846"/>
            </a:xfrm>
            <a:solidFill>
              <a:schemeClr val="accent1"/>
            </a:solidFill>
          </p:grpSpPr>
          <p:sp>
            <p:nvSpPr>
              <p:cNvPr id="279" name="Freeform 72">
                <a:extLst>
                  <a:ext uri="{FF2B5EF4-FFF2-40B4-BE49-F238E27FC236}">
                    <a16:creationId xmlns:a16="http://schemas.microsoft.com/office/drawing/2014/main" id="{052A8EAA-6947-4EF3-BB22-53B9BD93D9BE}"/>
                  </a:ext>
                </a:extLst>
              </p:cNvPr>
              <p:cNvSpPr/>
              <p:nvPr/>
            </p:nvSpPr>
            <p:spPr>
              <a:xfrm>
                <a:off x="8860900" y="5046911"/>
                <a:ext cx="641422" cy="620814"/>
              </a:xfrm>
              <a:custGeom>
                <a:avLst/>
                <a:gdLst>
                  <a:gd name="connsiteX0" fmla="*/ 200531 w 641421"/>
                  <a:gd name="connsiteY0" fmla="*/ 621163 h 620814"/>
                  <a:gd name="connsiteX1" fmla="*/ 160804 w 641421"/>
                  <a:gd name="connsiteY1" fmla="*/ 602018 h 620814"/>
                  <a:gd name="connsiteX2" fmla="*/ 11294 w 641421"/>
                  <a:gd name="connsiteY2" fmla="*/ 416946 h 620814"/>
                  <a:gd name="connsiteX3" fmla="*/ 1470 w 641421"/>
                  <a:gd name="connsiteY3" fmla="*/ 373548 h 620814"/>
                  <a:gd name="connsiteX4" fmla="*/ 54866 w 641421"/>
                  <a:gd name="connsiteY4" fmla="*/ 142527 h 620814"/>
                  <a:gd name="connsiteX5" fmla="*/ 82632 w 641421"/>
                  <a:gd name="connsiteY5" fmla="*/ 108065 h 620814"/>
                  <a:gd name="connsiteX6" fmla="*/ 298779 w 641421"/>
                  <a:gd name="connsiteY6" fmla="*/ 5105 h 620814"/>
                  <a:gd name="connsiteX7" fmla="*/ 320993 w 641421"/>
                  <a:gd name="connsiteY7" fmla="*/ 0 h 620814"/>
                  <a:gd name="connsiteX8" fmla="*/ 343205 w 641421"/>
                  <a:gd name="connsiteY8" fmla="*/ 5105 h 620814"/>
                  <a:gd name="connsiteX9" fmla="*/ 559354 w 641421"/>
                  <a:gd name="connsiteY9" fmla="*/ 107640 h 620814"/>
                  <a:gd name="connsiteX10" fmla="*/ 587119 w 641421"/>
                  <a:gd name="connsiteY10" fmla="*/ 142102 h 620814"/>
                  <a:gd name="connsiteX11" fmla="*/ 640515 w 641421"/>
                  <a:gd name="connsiteY11" fmla="*/ 373123 h 620814"/>
                  <a:gd name="connsiteX12" fmla="*/ 630692 w 641421"/>
                  <a:gd name="connsiteY12" fmla="*/ 416521 h 620814"/>
                  <a:gd name="connsiteX13" fmla="*/ 481181 w 641421"/>
                  <a:gd name="connsiteY13" fmla="*/ 601593 h 620814"/>
                  <a:gd name="connsiteX14" fmla="*/ 441454 w 641421"/>
                  <a:gd name="connsiteY14" fmla="*/ 620738 h 620814"/>
                  <a:gd name="connsiteX15" fmla="*/ 200531 w 641421"/>
                  <a:gd name="connsiteY15" fmla="*/ 621163 h 620814"/>
                  <a:gd name="connsiteX16" fmla="*/ 200531 w 641421"/>
                  <a:gd name="connsiteY16" fmla="*/ 621163 h 62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1421" h="620814">
                    <a:moveTo>
                      <a:pt x="200531" y="621163"/>
                    </a:moveTo>
                    <a:cubicBezTo>
                      <a:pt x="185153" y="621163"/>
                      <a:pt x="170629" y="614357"/>
                      <a:pt x="160804" y="602018"/>
                    </a:cubicBezTo>
                    <a:lnTo>
                      <a:pt x="11294" y="416946"/>
                    </a:lnTo>
                    <a:cubicBezTo>
                      <a:pt x="1470" y="404607"/>
                      <a:pt x="-2375" y="388865"/>
                      <a:pt x="1470" y="373548"/>
                    </a:cubicBezTo>
                    <a:lnTo>
                      <a:pt x="54866" y="142527"/>
                    </a:lnTo>
                    <a:cubicBezTo>
                      <a:pt x="58283" y="127211"/>
                      <a:pt x="68535" y="114873"/>
                      <a:pt x="82632" y="108065"/>
                    </a:cubicBezTo>
                    <a:lnTo>
                      <a:pt x="298779" y="5105"/>
                    </a:lnTo>
                    <a:cubicBezTo>
                      <a:pt x="305615" y="1702"/>
                      <a:pt x="313304" y="0"/>
                      <a:pt x="320993" y="0"/>
                    </a:cubicBezTo>
                    <a:cubicBezTo>
                      <a:pt x="328683" y="0"/>
                      <a:pt x="336369" y="1702"/>
                      <a:pt x="343205" y="5105"/>
                    </a:cubicBezTo>
                    <a:lnTo>
                      <a:pt x="559354" y="107640"/>
                    </a:lnTo>
                    <a:cubicBezTo>
                      <a:pt x="573450" y="114447"/>
                      <a:pt x="583702" y="126785"/>
                      <a:pt x="587119" y="142102"/>
                    </a:cubicBezTo>
                    <a:lnTo>
                      <a:pt x="640515" y="373123"/>
                    </a:lnTo>
                    <a:cubicBezTo>
                      <a:pt x="643934" y="388440"/>
                      <a:pt x="640515" y="404182"/>
                      <a:pt x="630692" y="416521"/>
                    </a:cubicBezTo>
                    <a:lnTo>
                      <a:pt x="481181" y="601593"/>
                    </a:lnTo>
                    <a:cubicBezTo>
                      <a:pt x="471355" y="613504"/>
                      <a:pt x="456833" y="620738"/>
                      <a:pt x="441454" y="620738"/>
                    </a:cubicBezTo>
                    <a:lnTo>
                      <a:pt x="200531" y="621163"/>
                    </a:lnTo>
                    <a:lnTo>
                      <a:pt x="200531" y="621163"/>
                    </a:lnTo>
                    <a:close/>
                  </a:path>
                </a:pathLst>
              </a:custGeom>
              <a:solidFill>
                <a:schemeClr val="accent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0" name="Freeform 73">
                <a:extLst>
                  <a:ext uri="{FF2B5EF4-FFF2-40B4-BE49-F238E27FC236}">
                    <a16:creationId xmlns:a16="http://schemas.microsoft.com/office/drawing/2014/main" id="{6769EBAF-521E-4400-B6C6-8F5A4C484DFA}"/>
                  </a:ext>
                </a:extLst>
              </p:cNvPr>
              <p:cNvSpPr/>
              <p:nvPr/>
            </p:nvSpPr>
            <p:spPr>
              <a:xfrm>
                <a:off x="8850502" y="5037551"/>
                <a:ext cx="659527" cy="638846"/>
              </a:xfrm>
              <a:custGeom>
                <a:avLst/>
                <a:gdLst>
                  <a:gd name="connsiteX0" fmla="*/ 330962 w 659526"/>
                  <a:gd name="connsiteY0" fmla="*/ 19996 h 638846"/>
                  <a:gd name="connsiteX1" fmla="*/ 348477 w 659526"/>
                  <a:gd name="connsiteY1" fmla="*/ 23825 h 638846"/>
                  <a:gd name="connsiteX2" fmla="*/ 564626 w 659526"/>
                  <a:gd name="connsiteY2" fmla="*/ 126360 h 638846"/>
                  <a:gd name="connsiteX3" fmla="*/ 586838 w 659526"/>
                  <a:gd name="connsiteY3" fmla="*/ 154014 h 638846"/>
                  <a:gd name="connsiteX4" fmla="*/ 640234 w 659526"/>
                  <a:gd name="connsiteY4" fmla="*/ 385036 h 638846"/>
                  <a:gd name="connsiteX5" fmla="*/ 632117 w 659526"/>
                  <a:gd name="connsiteY5" fmla="*/ 419922 h 638846"/>
                  <a:gd name="connsiteX6" fmla="*/ 482609 w 659526"/>
                  <a:gd name="connsiteY6" fmla="*/ 604997 h 638846"/>
                  <a:gd name="connsiteX7" fmla="*/ 450572 w 659526"/>
                  <a:gd name="connsiteY7" fmla="*/ 620311 h 638846"/>
                  <a:gd name="connsiteX8" fmla="*/ 210929 w 659526"/>
                  <a:gd name="connsiteY8" fmla="*/ 620311 h 638846"/>
                  <a:gd name="connsiteX9" fmla="*/ 178891 w 659526"/>
                  <a:gd name="connsiteY9" fmla="*/ 604997 h 638846"/>
                  <a:gd name="connsiteX10" fmla="*/ 29381 w 659526"/>
                  <a:gd name="connsiteY10" fmla="*/ 419922 h 638846"/>
                  <a:gd name="connsiteX11" fmla="*/ 21265 w 659526"/>
                  <a:gd name="connsiteY11" fmla="*/ 385036 h 638846"/>
                  <a:gd name="connsiteX12" fmla="*/ 74661 w 659526"/>
                  <a:gd name="connsiteY12" fmla="*/ 154014 h 638846"/>
                  <a:gd name="connsiteX13" fmla="*/ 96874 w 659526"/>
                  <a:gd name="connsiteY13" fmla="*/ 126360 h 638846"/>
                  <a:gd name="connsiteX14" fmla="*/ 313023 w 659526"/>
                  <a:gd name="connsiteY14" fmla="*/ 23400 h 638846"/>
                  <a:gd name="connsiteX15" fmla="*/ 330962 w 659526"/>
                  <a:gd name="connsiteY15" fmla="*/ 19996 h 638846"/>
                  <a:gd name="connsiteX16" fmla="*/ 330962 w 659526"/>
                  <a:gd name="connsiteY16" fmla="*/ 19996 h 638846"/>
                  <a:gd name="connsiteX17" fmla="*/ 330962 w 659526"/>
                  <a:gd name="connsiteY17" fmla="*/ 0 h 638846"/>
                  <a:gd name="connsiteX18" fmla="*/ 330962 w 659526"/>
                  <a:gd name="connsiteY18" fmla="*/ 0 h 638846"/>
                  <a:gd name="connsiteX19" fmla="*/ 304478 w 659526"/>
                  <a:gd name="connsiteY19" fmla="*/ 5956 h 638846"/>
                  <a:gd name="connsiteX20" fmla="*/ 88331 w 659526"/>
                  <a:gd name="connsiteY20" fmla="*/ 108916 h 638846"/>
                  <a:gd name="connsiteX21" fmla="*/ 55012 w 659526"/>
                  <a:gd name="connsiteY21" fmla="*/ 150185 h 638846"/>
                  <a:gd name="connsiteX22" fmla="*/ 1615 w 659526"/>
                  <a:gd name="connsiteY22" fmla="*/ 381208 h 638846"/>
                  <a:gd name="connsiteX23" fmla="*/ 13576 w 659526"/>
                  <a:gd name="connsiteY23" fmla="*/ 433111 h 638846"/>
                  <a:gd name="connsiteX24" fmla="*/ 163086 w 659526"/>
                  <a:gd name="connsiteY24" fmla="*/ 618186 h 638846"/>
                  <a:gd name="connsiteX25" fmla="*/ 210501 w 659526"/>
                  <a:gd name="connsiteY25" fmla="*/ 640734 h 638846"/>
                  <a:gd name="connsiteX26" fmla="*/ 450142 w 659526"/>
                  <a:gd name="connsiteY26" fmla="*/ 640734 h 638846"/>
                  <a:gd name="connsiteX27" fmla="*/ 497559 w 659526"/>
                  <a:gd name="connsiteY27" fmla="*/ 618186 h 638846"/>
                  <a:gd name="connsiteX28" fmla="*/ 647069 w 659526"/>
                  <a:gd name="connsiteY28" fmla="*/ 433111 h 638846"/>
                  <a:gd name="connsiteX29" fmla="*/ 659029 w 659526"/>
                  <a:gd name="connsiteY29" fmla="*/ 381208 h 638846"/>
                  <a:gd name="connsiteX30" fmla="*/ 605633 w 659526"/>
                  <a:gd name="connsiteY30" fmla="*/ 150185 h 638846"/>
                  <a:gd name="connsiteX31" fmla="*/ 572315 w 659526"/>
                  <a:gd name="connsiteY31" fmla="*/ 108916 h 638846"/>
                  <a:gd name="connsiteX32" fmla="*/ 357020 w 659526"/>
                  <a:gd name="connsiteY32" fmla="*/ 5956 h 638846"/>
                  <a:gd name="connsiteX33" fmla="*/ 330962 w 659526"/>
                  <a:gd name="connsiteY33" fmla="*/ 0 h 638846"/>
                  <a:gd name="connsiteX34" fmla="*/ 330962 w 659526"/>
                  <a:gd name="connsiteY34" fmla="*/ 0 h 638846"/>
                  <a:gd name="connsiteX35" fmla="*/ 330962 w 659526"/>
                  <a:gd name="connsiteY35" fmla="*/ 0 h 638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59526" h="638846">
                    <a:moveTo>
                      <a:pt x="330962" y="19996"/>
                    </a:moveTo>
                    <a:cubicBezTo>
                      <a:pt x="336944" y="19996"/>
                      <a:pt x="342924" y="21273"/>
                      <a:pt x="348477" y="23825"/>
                    </a:cubicBezTo>
                    <a:lnTo>
                      <a:pt x="564626" y="126360"/>
                    </a:lnTo>
                    <a:cubicBezTo>
                      <a:pt x="575732" y="131891"/>
                      <a:pt x="584275" y="142102"/>
                      <a:pt x="586838" y="154014"/>
                    </a:cubicBezTo>
                    <a:lnTo>
                      <a:pt x="640234" y="385036"/>
                    </a:lnTo>
                    <a:cubicBezTo>
                      <a:pt x="643223" y="397375"/>
                      <a:pt x="640234" y="410139"/>
                      <a:pt x="632117" y="419922"/>
                    </a:cubicBezTo>
                    <a:lnTo>
                      <a:pt x="482609" y="604997"/>
                    </a:lnTo>
                    <a:cubicBezTo>
                      <a:pt x="474920" y="614781"/>
                      <a:pt x="462958" y="620311"/>
                      <a:pt x="450572" y="620311"/>
                    </a:cubicBezTo>
                    <a:lnTo>
                      <a:pt x="210929" y="620311"/>
                    </a:lnTo>
                    <a:cubicBezTo>
                      <a:pt x="198541" y="620311"/>
                      <a:pt x="186580" y="614781"/>
                      <a:pt x="178891" y="604997"/>
                    </a:cubicBezTo>
                    <a:lnTo>
                      <a:pt x="29381" y="419922"/>
                    </a:lnTo>
                    <a:cubicBezTo>
                      <a:pt x="21692" y="410139"/>
                      <a:pt x="18702" y="397375"/>
                      <a:pt x="21265" y="385036"/>
                    </a:cubicBezTo>
                    <a:lnTo>
                      <a:pt x="74661" y="154014"/>
                    </a:lnTo>
                    <a:cubicBezTo>
                      <a:pt x="77652" y="141676"/>
                      <a:pt x="85768" y="131465"/>
                      <a:pt x="96874" y="126360"/>
                    </a:cubicBezTo>
                    <a:lnTo>
                      <a:pt x="313023" y="23400"/>
                    </a:lnTo>
                    <a:cubicBezTo>
                      <a:pt x="318576" y="21273"/>
                      <a:pt x="324982" y="19996"/>
                      <a:pt x="330962" y="19996"/>
                    </a:cubicBezTo>
                    <a:lnTo>
                      <a:pt x="330962" y="19996"/>
                    </a:lnTo>
                    <a:close/>
                    <a:moveTo>
                      <a:pt x="330962" y="0"/>
                    </a:moveTo>
                    <a:lnTo>
                      <a:pt x="330962" y="0"/>
                    </a:lnTo>
                    <a:cubicBezTo>
                      <a:pt x="321993" y="0"/>
                      <a:pt x="313023" y="2127"/>
                      <a:pt x="304478" y="5956"/>
                    </a:cubicBezTo>
                    <a:lnTo>
                      <a:pt x="88331" y="108916"/>
                    </a:lnTo>
                    <a:cubicBezTo>
                      <a:pt x="71244" y="117000"/>
                      <a:pt x="59283" y="131891"/>
                      <a:pt x="55012" y="150185"/>
                    </a:cubicBezTo>
                    <a:lnTo>
                      <a:pt x="1615" y="381208"/>
                    </a:lnTo>
                    <a:cubicBezTo>
                      <a:pt x="-2656" y="399502"/>
                      <a:pt x="1615" y="418222"/>
                      <a:pt x="13576" y="433111"/>
                    </a:cubicBezTo>
                    <a:lnTo>
                      <a:pt x="163086" y="618186"/>
                    </a:lnTo>
                    <a:cubicBezTo>
                      <a:pt x="174619" y="632650"/>
                      <a:pt x="192133" y="640734"/>
                      <a:pt x="210501" y="640734"/>
                    </a:cubicBezTo>
                    <a:lnTo>
                      <a:pt x="450142" y="640734"/>
                    </a:lnTo>
                    <a:cubicBezTo>
                      <a:pt x="468511" y="640734"/>
                      <a:pt x="486026" y="632650"/>
                      <a:pt x="497559" y="618186"/>
                    </a:cubicBezTo>
                    <a:lnTo>
                      <a:pt x="647069" y="433111"/>
                    </a:lnTo>
                    <a:cubicBezTo>
                      <a:pt x="659029" y="418647"/>
                      <a:pt x="663301" y="399502"/>
                      <a:pt x="659029" y="381208"/>
                    </a:cubicBezTo>
                    <a:lnTo>
                      <a:pt x="605633" y="150185"/>
                    </a:lnTo>
                    <a:cubicBezTo>
                      <a:pt x="601363" y="131891"/>
                      <a:pt x="589401" y="117000"/>
                      <a:pt x="572315" y="108916"/>
                    </a:cubicBezTo>
                    <a:lnTo>
                      <a:pt x="357020" y="5956"/>
                    </a:lnTo>
                    <a:cubicBezTo>
                      <a:pt x="348904" y="2127"/>
                      <a:pt x="339934" y="0"/>
                      <a:pt x="330962" y="0"/>
                    </a:cubicBezTo>
                    <a:lnTo>
                      <a:pt x="330962" y="0"/>
                    </a:lnTo>
                    <a:lnTo>
                      <a:pt x="330962" y="0"/>
                    </a:lnTo>
                    <a:close/>
                  </a:path>
                </a:pathLst>
              </a:custGeom>
              <a:solidFill>
                <a:schemeClr val="bg1"/>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74">
                <a:extLst>
                  <a:ext uri="{FF2B5EF4-FFF2-40B4-BE49-F238E27FC236}">
                    <a16:creationId xmlns:a16="http://schemas.microsoft.com/office/drawing/2014/main" id="{B525B09C-80CF-4AE3-A4CA-AAB80103880F}"/>
                  </a:ext>
                </a:extLst>
              </p:cNvPr>
              <p:cNvSpPr/>
              <p:nvPr/>
            </p:nvSpPr>
            <p:spPr>
              <a:xfrm>
                <a:off x="8955283" y="5135831"/>
                <a:ext cx="452616" cy="440495"/>
              </a:xfrm>
              <a:custGeom>
                <a:avLst/>
                <a:gdLst>
                  <a:gd name="connsiteX0" fmla="*/ 442757 w 452616"/>
                  <a:gd name="connsiteY0" fmla="*/ 268461 h 440494"/>
                  <a:gd name="connsiteX1" fmla="*/ 442757 w 452616"/>
                  <a:gd name="connsiteY1" fmla="*/ 268461 h 440494"/>
                  <a:gd name="connsiteX2" fmla="*/ 442757 w 452616"/>
                  <a:gd name="connsiteY2" fmla="*/ 268461 h 440494"/>
                  <a:gd name="connsiteX3" fmla="*/ 442757 w 452616"/>
                  <a:gd name="connsiteY3" fmla="*/ 268461 h 440494"/>
                  <a:gd name="connsiteX4" fmla="*/ 442330 w 452616"/>
                  <a:gd name="connsiteY4" fmla="*/ 268461 h 440494"/>
                  <a:gd name="connsiteX5" fmla="*/ 441477 w 452616"/>
                  <a:gd name="connsiteY5" fmla="*/ 268036 h 440494"/>
                  <a:gd name="connsiteX6" fmla="*/ 438913 w 452616"/>
                  <a:gd name="connsiteY6" fmla="*/ 267611 h 440494"/>
                  <a:gd name="connsiteX7" fmla="*/ 430797 w 452616"/>
                  <a:gd name="connsiteY7" fmla="*/ 266761 h 440494"/>
                  <a:gd name="connsiteX8" fmla="*/ 426525 w 452616"/>
                  <a:gd name="connsiteY8" fmla="*/ 266333 h 440494"/>
                  <a:gd name="connsiteX9" fmla="*/ 426098 w 452616"/>
                  <a:gd name="connsiteY9" fmla="*/ 266333 h 440494"/>
                  <a:gd name="connsiteX10" fmla="*/ 403030 w 452616"/>
                  <a:gd name="connsiteY10" fmla="*/ 262505 h 440494"/>
                  <a:gd name="connsiteX11" fmla="*/ 398331 w 452616"/>
                  <a:gd name="connsiteY11" fmla="*/ 257825 h 440494"/>
                  <a:gd name="connsiteX12" fmla="*/ 397904 w 452616"/>
                  <a:gd name="connsiteY12" fmla="*/ 256975 h 440494"/>
                  <a:gd name="connsiteX13" fmla="*/ 397904 w 452616"/>
                  <a:gd name="connsiteY13" fmla="*/ 256975 h 440494"/>
                  <a:gd name="connsiteX14" fmla="*/ 392351 w 452616"/>
                  <a:gd name="connsiteY14" fmla="*/ 255272 h 440494"/>
                  <a:gd name="connsiteX15" fmla="*/ 389361 w 452616"/>
                  <a:gd name="connsiteY15" fmla="*/ 195282 h 440494"/>
                  <a:gd name="connsiteX16" fmla="*/ 365440 w 452616"/>
                  <a:gd name="connsiteY16" fmla="*/ 139549 h 440494"/>
                  <a:gd name="connsiteX17" fmla="*/ 369712 w 452616"/>
                  <a:gd name="connsiteY17" fmla="*/ 135720 h 440494"/>
                  <a:gd name="connsiteX18" fmla="*/ 369712 w 452616"/>
                  <a:gd name="connsiteY18" fmla="*/ 134869 h 440494"/>
                  <a:gd name="connsiteX19" fmla="*/ 371846 w 452616"/>
                  <a:gd name="connsiteY19" fmla="*/ 128487 h 440494"/>
                  <a:gd name="connsiteX20" fmla="*/ 391071 w 452616"/>
                  <a:gd name="connsiteY20" fmla="*/ 115298 h 440494"/>
                  <a:gd name="connsiteX21" fmla="*/ 391071 w 452616"/>
                  <a:gd name="connsiteY21" fmla="*/ 115298 h 440494"/>
                  <a:gd name="connsiteX22" fmla="*/ 394914 w 452616"/>
                  <a:gd name="connsiteY22" fmla="*/ 113171 h 440494"/>
                  <a:gd name="connsiteX23" fmla="*/ 402177 w 452616"/>
                  <a:gd name="connsiteY23" fmla="*/ 108916 h 440494"/>
                  <a:gd name="connsiteX24" fmla="*/ 404313 w 452616"/>
                  <a:gd name="connsiteY24" fmla="*/ 107215 h 440494"/>
                  <a:gd name="connsiteX25" fmla="*/ 405166 w 452616"/>
                  <a:gd name="connsiteY25" fmla="*/ 106363 h 440494"/>
                  <a:gd name="connsiteX26" fmla="*/ 405166 w 452616"/>
                  <a:gd name="connsiteY26" fmla="*/ 106363 h 440494"/>
                  <a:gd name="connsiteX27" fmla="*/ 408156 w 452616"/>
                  <a:gd name="connsiteY27" fmla="*/ 87218 h 440494"/>
                  <a:gd name="connsiteX28" fmla="*/ 398331 w 452616"/>
                  <a:gd name="connsiteY28" fmla="*/ 82538 h 440494"/>
                  <a:gd name="connsiteX29" fmla="*/ 388934 w 452616"/>
                  <a:gd name="connsiteY29" fmla="*/ 85942 h 440494"/>
                  <a:gd name="connsiteX30" fmla="*/ 388934 w 452616"/>
                  <a:gd name="connsiteY30" fmla="*/ 85942 h 440494"/>
                  <a:gd name="connsiteX31" fmla="*/ 388934 w 452616"/>
                  <a:gd name="connsiteY31" fmla="*/ 85942 h 440494"/>
                  <a:gd name="connsiteX32" fmla="*/ 388081 w 452616"/>
                  <a:gd name="connsiteY32" fmla="*/ 86793 h 440494"/>
                  <a:gd name="connsiteX33" fmla="*/ 385944 w 452616"/>
                  <a:gd name="connsiteY33" fmla="*/ 88495 h 440494"/>
                  <a:gd name="connsiteX34" fmla="*/ 380391 w 452616"/>
                  <a:gd name="connsiteY34" fmla="*/ 94451 h 440494"/>
                  <a:gd name="connsiteX35" fmla="*/ 377402 w 452616"/>
                  <a:gd name="connsiteY35" fmla="*/ 97429 h 440494"/>
                  <a:gd name="connsiteX36" fmla="*/ 377402 w 452616"/>
                  <a:gd name="connsiteY36" fmla="*/ 97429 h 440494"/>
                  <a:gd name="connsiteX37" fmla="*/ 360313 w 452616"/>
                  <a:gd name="connsiteY37" fmla="*/ 112745 h 440494"/>
                  <a:gd name="connsiteX38" fmla="*/ 356470 w 452616"/>
                  <a:gd name="connsiteY38" fmla="*/ 114022 h 440494"/>
                  <a:gd name="connsiteX39" fmla="*/ 353907 w 452616"/>
                  <a:gd name="connsiteY39" fmla="*/ 113596 h 440494"/>
                  <a:gd name="connsiteX40" fmla="*/ 353051 w 452616"/>
                  <a:gd name="connsiteY40" fmla="*/ 113596 h 440494"/>
                  <a:gd name="connsiteX41" fmla="*/ 353051 w 452616"/>
                  <a:gd name="connsiteY41" fmla="*/ 113596 h 440494"/>
                  <a:gd name="connsiteX42" fmla="*/ 347925 w 452616"/>
                  <a:gd name="connsiteY42" fmla="*/ 117000 h 440494"/>
                  <a:gd name="connsiteX43" fmla="*/ 330412 w 452616"/>
                  <a:gd name="connsiteY43" fmla="*/ 100833 h 440494"/>
                  <a:gd name="connsiteX44" fmla="*/ 241133 w 452616"/>
                  <a:gd name="connsiteY44" fmla="*/ 65520 h 440494"/>
                  <a:gd name="connsiteX45" fmla="*/ 240706 w 452616"/>
                  <a:gd name="connsiteY45" fmla="*/ 59989 h 440494"/>
                  <a:gd name="connsiteX46" fmla="*/ 239853 w 452616"/>
                  <a:gd name="connsiteY46" fmla="*/ 59138 h 440494"/>
                  <a:gd name="connsiteX47" fmla="*/ 236434 w 452616"/>
                  <a:gd name="connsiteY47" fmla="*/ 53607 h 440494"/>
                  <a:gd name="connsiteX48" fmla="*/ 237716 w 452616"/>
                  <a:gd name="connsiteY48" fmla="*/ 30633 h 440494"/>
                  <a:gd name="connsiteX49" fmla="*/ 237716 w 452616"/>
                  <a:gd name="connsiteY49" fmla="*/ 30207 h 440494"/>
                  <a:gd name="connsiteX50" fmla="*/ 238570 w 452616"/>
                  <a:gd name="connsiteY50" fmla="*/ 25953 h 440494"/>
                  <a:gd name="connsiteX51" fmla="*/ 239853 w 452616"/>
                  <a:gd name="connsiteY51" fmla="*/ 17869 h 440494"/>
                  <a:gd name="connsiteX52" fmla="*/ 239853 w 452616"/>
                  <a:gd name="connsiteY52" fmla="*/ 15316 h 440494"/>
                  <a:gd name="connsiteX53" fmla="*/ 239853 w 452616"/>
                  <a:gd name="connsiteY53" fmla="*/ 14040 h 440494"/>
                  <a:gd name="connsiteX54" fmla="*/ 239853 w 452616"/>
                  <a:gd name="connsiteY54" fmla="*/ 14040 h 440494"/>
                  <a:gd name="connsiteX55" fmla="*/ 239853 w 452616"/>
                  <a:gd name="connsiteY55" fmla="*/ 14040 h 440494"/>
                  <a:gd name="connsiteX56" fmla="*/ 226611 w 452616"/>
                  <a:gd name="connsiteY56" fmla="*/ 0 h 440494"/>
                  <a:gd name="connsiteX57" fmla="*/ 217212 w 452616"/>
                  <a:gd name="connsiteY57" fmla="*/ 4255 h 440494"/>
                  <a:gd name="connsiteX58" fmla="*/ 213368 w 452616"/>
                  <a:gd name="connsiteY58" fmla="*/ 14040 h 440494"/>
                  <a:gd name="connsiteX59" fmla="*/ 213368 w 452616"/>
                  <a:gd name="connsiteY59" fmla="*/ 14040 h 440494"/>
                  <a:gd name="connsiteX60" fmla="*/ 213368 w 452616"/>
                  <a:gd name="connsiteY60" fmla="*/ 14040 h 440494"/>
                  <a:gd name="connsiteX61" fmla="*/ 213368 w 452616"/>
                  <a:gd name="connsiteY61" fmla="*/ 14891 h 440494"/>
                  <a:gd name="connsiteX62" fmla="*/ 213368 w 452616"/>
                  <a:gd name="connsiteY62" fmla="*/ 17444 h 440494"/>
                  <a:gd name="connsiteX63" fmla="*/ 214649 w 452616"/>
                  <a:gd name="connsiteY63" fmla="*/ 25527 h 440494"/>
                  <a:gd name="connsiteX64" fmla="*/ 215502 w 452616"/>
                  <a:gd name="connsiteY64" fmla="*/ 29782 h 440494"/>
                  <a:gd name="connsiteX65" fmla="*/ 215502 w 452616"/>
                  <a:gd name="connsiteY65" fmla="*/ 30207 h 440494"/>
                  <a:gd name="connsiteX66" fmla="*/ 216785 w 452616"/>
                  <a:gd name="connsiteY66" fmla="*/ 53182 h 440494"/>
                  <a:gd name="connsiteX67" fmla="*/ 213368 w 452616"/>
                  <a:gd name="connsiteY67" fmla="*/ 58713 h 440494"/>
                  <a:gd name="connsiteX68" fmla="*/ 212512 w 452616"/>
                  <a:gd name="connsiteY68" fmla="*/ 59564 h 440494"/>
                  <a:gd name="connsiteX69" fmla="*/ 212512 w 452616"/>
                  <a:gd name="connsiteY69" fmla="*/ 59564 h 440494"/>
                  <a:gd name="connsiteX70" fmla="*/ 212085 w 452616"/>
                  <a:gd name="connsiteY70" fmla="*/ 65095 h 440494"/>
                  <a:gd name="connsiteX71" fmla="*/ 189018 w 452616"/>
                  <a:gd name="connsiteY71" fmla="*/ 68498 h 440494"/>
                  <a:gd name="connsiteX72" fmla="*/ 104439 w 452616"/>
                  <a:gd name="connsiteY72" fmla="*/ 116149 h 440494"/>
                  <a:gd name="connsiteX73" fmla="*/ 100167 w 452616"/>
                  <a:gd name="connsiteY73" fmla="*/ 113171 h 440494"/>
                  <a:gd name="connsiteX74" fmla="*/ 99313 w 452616"/>
                  <a:gd name="connsiteY74" fmla="*/ 113171 h 440494"/>
                  <a:gd name="connsiteX75" fmla="*/ 96750 w 452616"/>
                  <a:gd name="connsiteY75" fmla="*/ 113596 h 440494"/>
                  <a:gd name="connsiteX76" fmla="*/ 92906 w 452616"/>
                  <a:gd name="connsiteY76" fmla="*/ 112320 h 440494"/>
                  <a:gd name="connsiteX77" fmla="*/ 75819 w 452616"/>
                  <a:gd name="connsiteY77" fmla="*/ 96578 h 440494"/>
                  <a:gd name="connsiteX78" fmla="*/ 75819 w 452616"/>
                  <a:gd name="connsiteY78" fmla="*/ 96578 h 440494"/>
                  <a:gd name="connsiteX79" fmla="*/ 72829 w 452616"/>
                  <a:gd name="connsiteY79" fmla="*/ 93600 h 440494"/>
                  <a:gd name="connsiteX80" fmla="*/ 67275 w 452616"/>
                  <a:gd name="connsiteY80" fmla="*/ 87643 h 440494"/>
                  <a:gd name="connsiteX81" fmla="*/ 65140 w 452616"/>
                  <a:gd name="connsiteY81" fmla="*/ 85942 h 440494"/>
                  <a:gd name="connsiteX82" fmla="*/ 64285 w 452616"/>
                  <a:gd name="connsiteY82" fmla="*/ 85091 h 440494"/>
                  <a:gd name="connsiteX83" fmla="*/ 64285 w 452616"/>
                  <a:gd name="connsiteY83" fmla="*/ 85091 h 440494"/>
                  <a:gd name="connsiteX84" fmla="*/ 54887 w 452616"/>
                  <a:gd name="connsiteY84" fmla="*/ 81687 h 440494"/>
                  <a:gd name="connsiteX85" fmla="*/ 45063 w 452616"/>
                  <a:gd name="connsiteY85" fmla="*/ 86367 h 440494"/>
                  <a:gd name="connsiteX86" fmla="*/ 48053 w 452616"/>
                  <a:gd name="connsiteY86" fmla="*/ 105513 h 440494"/>
                  <a:gd name="connsiteX87" fmla="*/ 48053 w 452616"/>
                  <a:gd name="connsiteY87" fmla="*/ 105513 h 440494"/>
                  <a:gd name="connsiteX88" fmla="*/ 48053 w 452616"/>
                  <a:gd name="connsiteY88" fmla="*/ 105513 h 440494"/>
                  <a:gd name="connsiteX89" fmla="*/ 48907 w 452616"/>
                  <a:gd name="connsiteY89" fmla="*/ 105938 h 440494"/>
                  <a:gd name="connsiteX90" fmla="*/ 51043 w 452616"/>
                  <a:gd name="connsiteY90" fmla="*/ 107640 h 440494"/>
                  <a:gd name="connsiteX91" fmla="*/ 58305 w 452616"/>
                  <a:gd name="connsiteY91" fmla="*/ 111894 h 440494"/>
                  <a:gd name="connsiteX92" fmla="*/ 62149 w 452616"/>
                  <a:gd name="connsiteY92" fmla="*/ 114022 h 440494"/>
                  <a:gd name="connsiteX93" fmla="*/ 62149 w 452616"/>
                  <a:gd name="connsiteY93" fmla="*/ 114022 h 440494"/>
                  <a:gd name="connsiteX94" fmla="*/ 81372 w 452616"/>
                  <a:gd name="connsiteY94" fmla="*/ 127211 h 440494"/>
                  <a:gd name="connsiteX95" fmla="*/ 83508 w 452616"/>
                  <a:gd name="connsiteY95" fmla="*/ 133593 h 440494"/>
                  <a:gd name="connsiteX96" fmla="*/ 83508 w 452616"/>
                  <a:gd name="connsiteY96" fmla="*/ 134444 h 440494"/>
                  <a:gd name="connsiteX97" fmla="*/ 83508 w 452616"/>
                  <a:gd name="connsiteY97" fmla="*/ 134444 h 440494"/>
                  <a:gd name="connsiteX98" fmla="*/ 87779 w 452616"/>
                  <a:gd name="connsiteY98" fmla="*/ 138273 h 440494"/>
                  <a:gd name="connsiteX99" fmla="*/ 85644 w 452616"/>
                  <a:gd name="connsiteY99" fmla="*/ 141676 h 440494"/>
                  <a:gd name="connsiteX100" fmla="*/ 61722 w 452616"/>
                  <a:gd name="connsiteY100" fmla="*/ 253997 h 440494"/>
                  <a:gd name="connsiteX101" fmla="*/ 56169 w 452616"/>
                  <a:gd name="connsiteY101" fmla="*/ 255697 h 440494"/>
                  <a:gd name="connsiteX102" fmla="*/ 55742 w 452616"/>
                  <a:gd name="connsiteY102" fmla="*/ 256550 h 440494"/>
                  <a:gd name="connsiteX103" fmla="*/ 51043 w 452616"/>
                  <a:gd name="connsiteY103" fmla="*/ 261228 h 440494"/>
                  <a:gd name="connsiteX104" fmla="*/ 27976 w 452616"/>
                  <a:gd name="connsiteY104" fmla="*/ 265058 h 440494"/>
                  <a:gd name="connsiteX105" fmla="*/ 27549 w 452616"/>
                  <a:gd name="connsiteY105" fmla="*/ 265058 h 440494"/>
                  <a:gd name="connsiteX106" fmla="*/ 23277 w 452616"/>
                  <a:gd name="connsiteY106" fmla="*/ 265483 h 440494"/>
                  <a:gd name="connsiteX107" fmla="*/ 15161 w 452616"/>
                  <a:gd name="connsiteY107" fmla="*/ 266333 h 440494"/>
                  <a:gd name="connsiteX108" fmla="*/ 12598 w 452616"/>
                  <a:gd name="connsiteY108" fmla="*/ 266761 h 440494"/>
                  <a:gd name="connsiteX109" fmla="*/ 11316 w 452616"/>
                  <a:gd name="connsiteY109" fmla="*/ 267186 h 440494"/>
                  <a:gd name="connsiteX110" fmla="*/ 11316 w 452616"/>
                  <a:gd name="connsiteY110" fmla="*/ 267186 h 440494"/>
                  <a:gd name="connsiteX111" fmla="*/ 11316 w 452616"/>
                  <a:gd name="connsiteY111" fmla="*/ 267186 h 440494"/>
                  <a:gd name="connsiteX112" fmla="*/ 210 w 452616"/>
                  <a:gd name="connsiteY112" fmla="*/ 282928 h 440494"/>
                  <a:gd name="connsiteX113" fmla="*/ 13879 w 452616"/>
                  <a:gd name="connsiteY113" fmla="*/ 292712 h 440494"/>
                  <a:gd name="connsiteX114" fmla="*/ 17296 w 452616"/>
                  <a:gd name="connsiteY114" fmla="*/ 292286 h 440494"/>
                  <a:gd name="connsiteX115" fmla="*/ 17296 w 452616"/>
                  <a:gd name="connsiteY115" fmla="*/ 292286 h 440494"/>
                  <a:gd name="connsiteX116" fmla="*/ 17296 w 452616"/>
                  <a:gd name="connsiteY116" fmla="*/ 292286 h 440494"/>
                  <a:gd name="connsiteX117" fmla="*/ 18151 w 452616"/>
                  <a:gd name="connsiteY117" fmla="*/ 291861 h 440494"/>
                  <a:gd name="connsiteX118" fmla="*/ 20714 w 452616"/>
                  <a:gd name="connsiteY118" fmla="*/ 291436 h 440494"/>
                  <a:gd name="connsiteX119" fmla="*/ 28403 w 452616"/>
                  <a:gd name="connsiteY119" fmla="*/ 288459 h 440494"/>
                  <a:gd name="connsiteX120" fmla="*/ 32248 w 452616"/>
                  <a:gd name="connsiteY120" fmla="*/ 286756 h 440494"/>
                  <a:gd name="connsiteX121" fmla="*/ 32675 w 452616"/>
                  <a:gd name="connsiteY121" fmla="*/ 286756 h 440494"/>
                  <a:gd name="connsiteX122" fmla="*/ 54887 w 452616"/>
                  <a:gd name="connsiteY122" fmla="*/ 280375 h 440494"/>
                  <a:gd name="connsiteX123" fmla="*/ 55742 w 452616"/>
                  <a:gd name="connsiteY123" fmla="*/ 280375 h 440494"/>
                  <a:gd name="connsiteX124" fmla="*/ 61295 w 452616"/>
                  <a:gd name="connsiteY124" fmla="*/ 282503 h 440494"/>
                  <a:gd name="connsiteX125" fmla="*/ 62149 w 452616"/>
                  <a:gd name="connsiteY125" fmla="*/ 282928 h 440494"/>
                  <a:gd name="connsiteX126" fmla="*/ 62149 w 452616"/>
                  <a:gd name="connsiteY126" fmla="*/ 282928 h 440494"/>
                  <a:gd name="connsiteX127" fmla="*/ 68130 w 452616"/>
                  <a:gd name="connsiteY127" fmla="*/ 282075 h 440494"/>
                  <a:gd name="connsiteX128" fmla="*/ 124089 w 452616"/>
                  <a:gd name="connsiteY128" fmla="*/ 362062 h 440494"/>
                  <a:gd name="connsiteX129" fmla="*/ 142457 w 452616"/>
                  <a:gd name="connsiteY129" fmla="*/ 374399 h 440494"/>
                  <a:gd name="connsiteX130" fmla="*/ 139894 w 452616"/>
                  <a:gd name="connsiteY130" fmla="*/ 379929 h 440494"/>
                  <a:gd name="connsiteX131" fmla="*/ 140321 w 452616"/>
                  <a:gd name="connsiteY131" fmla="*/ 380782 h 440494"/>
                  <a:gd name="connsiteX132" fmla="*/ 141176 w 452616"/>
                  <a:gd name="connsiteY132" fmla="*/ 387588 h 440494"/>
                  <a:gd name="connsiteX133" fmla="*/ 130069 w 452616"/>
                  <a:gd name="connsiteY133" fmla="*/ 407585 h 440494"/>
                  <a:gd name="connsiteX134" fmla="*/ 130069 w 452616"/>
                  <a:gd name="connsiteY134" fmla="*/ 408010 h 440494"/>
                  <a:gd name="connsiteX135" fmla="*/ 127506 w 452616"/>
                  <a:gd name="connsiteY135" fmla="*/ 411413 h 440494"/>
                  <a:gd name="connsiteX136" fmla="*/ 122808 w 452616"/>
                  <a:gd name="connsiteY136" fmla="*/ 418222 h 440494"/>
                  <a:gd name="connsiteX137" fmla="*/ 121526 w 452616"/>
                  <a:gd name="connsiteY137" fmla="*/ 420349 h 440494"/>
                  <a:gd name="connsiteX138" fmla="*/ 121099 w 452616"/>
                  <a:gd name="connsiteY138" fmla="*/ 421199 h 440494"/>
                  <a:gd name="connsiteX139" fmla="*/ 121099 w 452616"/>
                  <a:gd name="connsiteY139" fmla="*/ 421199 h 440494"/>
                  <a:gd name="connsiteX140" fmla="*/ 121099 w 452616"/>
                  <a:gd name="connsiteY140" fmla="*/ 421199 h 440494"/>
                  <a:gd name="connsiteX141" fmla="*/ 126652 w 452616"/>
                  <a:gd name="connsiteY141" fmla="*/ 439494 h 440494"/>
                  <a:gd name="connsiteX142" fmla="*/ 131778 w 452616"/>
                  <a:gd name="connsiteY142" fmla="*/ 440772 h 440494"/>
                  <a:gd name="connsiteX143" fmla="*/ 144593 w 452616"/>
                  <a:gd name="connsiteY143" fmla="*/ 432686 h 440494"/>
                  <a:gd name="connsiteX144" fmla="*/ 144593 w 452616"/>
                  <a:gd name="connsiteY144" fmla="*/ 432686 h 440494"/>
                  <a:gd name="connsiteX145" fmla="*/ 144593 w 452616"/>
                  <a:gd name="connsiteY145" fmla="*/ 432686 h 440494"/>
                  <a:gd name="connsiteX146" fmla="*/ 145020 w 452616"/>
                  <a:gd name="connsiteY146" fmla="*/ 431836 h 440494"/>
                  <a:gd name="connsiteX147" fmla="*/ 146302 w 452616"/>
                  <a:gd name="connsiteY147" fmla="*/ 429708 h 440494"/>
                  <a:gd name="connsiteX148" fmla="*/ 148865 w 452616"/>
                  <a:gd name="connsiteY148" fmla="*/ 422049 h 440494"/>
                  <a:gd name="connsiteX149" fmla="*/ 150146 w 452616"/>
                  <a:gd name="connsiteY149" fmla="*/ 418222 h 440494"/>
                  <a:gd name="connsiteX150" fmla="*/ 150146 w 452616"/>
                  <a:gd name="connsiteY150" fmla="*/ 418222 h 440494"/>
                  <a:gd name="connsiteX151" fmla="*/ 159116 w 452616"/>
                  <a:gd name="connsiteY151" fmla="*/ 396949 h 440494"/>
                  <a:gd name="connsiteX152" fmla="*/ 164669 w 452616"/>
                  <a:gd name="connsiteY152" fmla="*/ 393119 h 440494"/>
                  <a:gd name="connsiteX153" fmla="*/ 165525 w 452616"/>
                  <a:gd name="connsiteY153" fmla="*/ 392694 h 440494"/>
                  <a:gd name="connsiteX154" fmla="*/ 165525 w 452616"/>
                  <a:gd name="connsiteY154" fmla="*/ 392694 h 440494"/>
                  <a:gd name="connsiteX155" fmla="*/ 168515 w 452616"/>
                  <a:gd name="connsiteY155" fmla="*/ 387163 h 440494"/>
                  <a:gd name="connsiteX156" fmla="*/ 228318 w 452616"/>
                  <a:gd name="connsiteY156" fmla="*/ 398224 h 440494"/>
                  <a:gd name="connsiteX157" fmla="*/ 265481 w 452616"/>
                  <a:gd name="connsiteY157" fmla="*/ 393971 h 440494"/>
                  <a:gd name="connsiteX158" fmla="*/ 287696 w 452616"/>
                  <a:gd name="connsiteY158" fmla="*/ 387588 h 440494"/>
                  <a:gd name="connsiteX159" fmla="*/ 290259 w 452616"/>
                  <a:gd name="connsiteY159" fmla="*/ 392268 h 440494"/>
                  <a:gd name="connsiteX160" fmla="*/ 291112 w 452616"/>
                  <a:gd name="connsiteY160" fmla="*/ 392694 h 440494"/>
                  <a:gd name="connsiteX161" fmla="*/ 296665 w 452616"/>
                  <a:gd name="connsiteY161" fmla="*/ 396524 h 440494"/>
                  <a:gd name="connsiteX162" fmla="*/ 305635 w 452616"/>
                  <a:gd name="connsiteY162" fmla="*/ 417797 h 440494"/>
                  <a:gd name="connsiteX163" fmla="*/ 305635 w 452616"/>
                  <a:gd name="connsiteY163" fmla="*/ 418222 h 440494"/>
                  <a:gd name="connsiteX164" fmla="*/ 306918 w 452616"/>
                  <a:gd name="connsiteY164" fmla="*/ 422049 h 440494"/>
                  <a:gd name="connsiteX165" fmla="*/ 309481 w 452616"/>
                  <a:gd name="connsiteY165" fmla="*/ 429708 h 440494"/>
                  <a:gd name="connsiteX166" fmla="*/ 310761 w 452616"/>
                  <a:gd name="connsiteY166" fmla="*/ 431836 h 440494"/>
                  <a:gd name="connsiteX167" fmla="*/ 311190 w 452616"/>
                  <a:gd name="connsiteY167" fmla="*/ 432686 h 440494"/>
                  <a:gd name="connsiteX168" fmla="*/ 311190 w 452616"/>
                  <a:gd name="connsiteY168" fmla="*/ 432686 h 440494"/>
                  <a:gd name="connsiteX169" fmla="*/ 311190 w 452616"/>
                  <a:gd name="connsiteY169" fmla="*/ 432686 h 440494"/>
                  <a:gd name="connsiteX170" fmla="*/ 324003 w 452616"/>
                  <a:gd name="connsiteY170" fmla="*/ 440772 h 440494"/>
                  <a:gd name="connsiteX171" fmla="*/ 329129 w 452616"/>
                  <a:gd name="connsiteY171" fmla="*/ 439494 h 440494"/>
                  <a:gd name="connsiteX172" fmla="*/ 335538 w 452616"/>
                  <a:gd name="connsiteY172" fmla="*/ 431836 h 440494"/>
                  <a:gd name="connsiteX173" fmla="*/ 334682 w 452616"/>
                  <a:gd name="connsiteY173" fmla="*/ 421199 h 440494"/>
                  <a:gd name="connsiteX174" fmla="*/ 334682 w 452616"/>
                  <a:gd name="connsiteY174" fmla="*/ 421199 h 440494"/>
                  <a:gd name="connsiteX175" fmla="*/ 334682 w 452616"/>
                  <a:gd name="connsiteY175" fmla="*/ 421199 h 440494"/>
                  <a:gd name="connsiteX176" fmla="*/ 334256 w 452616"/>
                  <a:gd name="connsiteY176" fmla="*/ 420349 h 440494"/>
                  <a:gd name="connsiteX177" fmla="*/ 332975 w 452616"/>
                  <a:gd name="connsiteY177" fmla="*/ 418222 h 440494"/>
                  <a:gd name="connsiteX178" fmla="*/ 328276 w 452616"/>
                  <a:gd name="connsiteY178" fmla="*/ 411413 h 440494"/>
                  <a:gd name="connsiteX179" fmla="*/ 325713 w 452616"/>
                  <a:gd name="connsiteY179" fmla="*/ 408010 h 440494"/>
                  <a:gd name="connsiteX180" fmla="*/ 325713 w 452616"/>
                  <a:gd name="connsiteY180" fmla="*/ 407585 h 440494"/>
                  <a:gd name="connsiteX181" fmla="*/ 314607 w 452616"/>
                  <a:gd name="connsiteY181" fmla="*/ 387588 h 440494"/>
                  <a:gd name="connsiteX182" fmla="*/ 315034 w 452616"/>
                  <a:gd name="connsiteY182" fmla="*/ 380782 h 440494"/>
                  <a:gd name="connsiteX183" fmla="*/ 315460 w 452616"/>
                  <a:gd name="connsiteY183" fmla="*/ 379929 h 440494"/>
                  <a:gd name="connsiteX184" fmla="*/ 315460 w 452616"/>
                  <a:gd name="connsiteY184" fmla="*/ 379929 h 440494"/>
                  <a:gd name="connsiteX185" fmla="*/ 313324 w 452616"/>
                  <a:gd name="connsiteY185" fmla="*/ 374826 h 440494"/>
                  <a:gd name="connsiteX186" fmla="*/ 369712 w 452616"/>
                  <a:gd name="connsiteY186" fmla="*/ 319942 h 440494"/>
                  <a:gd name="connsiteX187" fmla="*/ 387651 w 452616"/>
                  <a:gd name="connsiteY187" fmla="*/ 281650 h 440494"/>
                  <a:gd name="connsiteX188" fmla="*/ 392778 w 452616"/>
                  <a:gd name="connsiteY188" fmla="*/ 282503 h 440494"/>
                  <a:gd name="connsiteX189" fmla="*/ 393634 w 452616"/>
                  <a:gd name="connsiteY189" fmla="*/ 282075 h 440494"/>
                  <a:gd name="connsiteX190" fmla="*/ 399187 w 452616"/>
                  <a:gd name="connsiteY190" fmla="*/ 279950 h 440494"/>
                  <a:gd name="connsiteX191" fmla="*/ 400040 w 452616"/>
                  <a:gd name="connsiteY191" fmla="*/ 279950 h 440494"/>
                  <a:gd name="connsiteX192" fmla="*/ 422255 w 452616"/>
                  <a:gd name="connsiteY192" fmla="*/ 286331 h 440494"/>
                  <a:gd name="connsiteX193" fmla="*/ 422681 w 452616"/>
                  <a:gd name="connsiteY193" fmla="*/ 286331 h 440494"/>
                  <a:gd name="connsiteX194" fmla="*/ 426525 w 452616"/>
                  <a:gd name="connsiteY194" fmla="*/ 288034 h 440494"/>
                  <a:gd name="connsiteX195" fmla="*/ 434214 w 452616"/>
                  <a:gd name="connsiteY195" fmla="*/ 291011 h 440494"/>
                  <a:gd name="connsiteX196" fmla="*/ 436777 w 452616"/>
                  <a:gd name="connsiteY196" fmla="*/ 291436 h 440494"/>
                  <a:gd name="connsiteX197" fmla="*/ 438057 w 452616"/>
                  <a:gd name="connsiteY197" fmla="*/ 291861 h 440494"/>
                  <a:gd name="connsiteX198" fmla="*/ 438057 w 452616"/>
                  <a:gd name="connsiteY198" fmla="*/ 291861 h 440494"/>
                  <a:gd name="connsiteX199" fmla="*/ 441477 w 452616"/>
                  <a:gd name="connsiteY199" fmla="*/ 292286 h 440494"/>
                  <a:gd name="connsiteX200" fmla="*/ 455146 w 452616"/>
                  <a:gd name="connsiteY200" fmla="*/ 282503 h 440494"/>
                  <a:gd name="connsiteX201" fmla="*/ 442757 w 452616"/>
                  <a:gd name="connsiteY201" fmla="*/ 268461 h 440494"/>
                  <a:gd name="connsiteX202" fmla="*/ 442757 w 452616"/>
                  <a:gd name="connsiteY202" fmla="*/ 268461 h 440494"/>
                  <a:gd name="connsiteX203" fmla="*/ 244979 w 452616"/>
                  <a:gd name="connsiteY203" fmla="*/ 247614 h 440494"/>
                  <a:gd name="connsiteX204" fmla="*/ 226181 w 452616"/>
                  <a:gd name="connsiteY204" fmla="*/ 256550 h 440494"/>
                  <a:gd name="connsiteX205" fmla="*/ 207386 w 452616"/>
                  <a:gd name="connsiteY205" fmla="*/ 247614 h 440494"/>
                  <a:gd name="connsiteX206" fmla="*/ 202689 w 452616"/>
                  <a:gd name="connsiteY206" fmla="*/ 227619 h 440494"/>
                  <a:gd name="connsiteX207" fmla="*/ 215502 w 452616"/>
                  <a:gd name="connsiteY207" fmla="*/ 211452 h 440494"/>
                  <a:gd name="connsiteX208" fmla="*/ 236434 w 452616"/>
                  <a:gd name="connsiteY208" fmla="*/ 211452 h 440494"/>
                  <a:gd name="connsiteX209" fmla="*/ 249249 w 452616"/>
                  <a:gd name="connsiteY209" fmla="*/ 227619 h 440494"/>
                  <a:gd name="connsiteX210" fmla="*/ 244979 w 452616"/>
                  <a:gd name="connsiteY210" fmla="*/ 247614 h 440494"/>
                  <a:gd name="connsiteX211" fmla="*/ 244979 w 452616"/>
                  <a:gd name="connsiteY211" fmla="*/ 247614 h 440494"/>
                  <a:gd name="connsiteX212" fmla="*/ 356470 w 452616"/>
                  <a:gd name="connsiteY212" fmla="*/ 203368 h 440494"/>
                  <a:gd name="connsiteX213" fmla="*/ 359460 w 452616"/>
                  <a:gd name="connsiteY213" fmla="*/ 246339 h 440494"/>
                  <a:gd name="connsiteX214" fmla="*/ 294102 w 452616"/>
                  <a:gd name="connsiteY214" fmla="*/ 227619 h 440494"/>
                  <a:gd name="connsiteX215" fmla="*/ 285986 w 452616"/>
                  <a:gd name="connsiteY215" fmla="*/ 214005 h 440494"/>
                  <a:gd name="connsiteX216" fmla="*/ 288549 w 452616"/>
                  <a:gd name="connsiteY216" fmla="*/ 209324 h 440494"/>
                  <a:gd name="connsiteX217" fmla="*/ 340238 w 452616"/>
                  <a:gd name="connsiteY217" fmla="*/ 162948 h 440494"/>
                  <a:gd name="connsiteX218" fmla="*/ 356470 w 452616"/>
                  <a:gd name="connsiteY218" fmla="*/ 203368 h 440494"/>
                  <a:gd name="connsiteX219" fmla="*/ 356470 w 452616"/>
                  <a:gd name="connsiteY219" fmla="*/ 203368 h 440494"/>
                  <a:gd name="connsiteX220" fmla="*/ 319733 w 452616"/>
                  <a:gd name="connsiteY220" fmla="*/ 137422 h 440494"/>
                  <a:gd name="connsiteX221" fmla="*/ 263774 w 452616"/>
                  <a:gd name="connsiteY221" fmla="*/ 176990 h 440494"/>
                  <a:gd name="connsiteX222" fmla="*/ 248822 w 452616"/>
                  <a:gd name="connsiteY222" fmla="*/ 174437 h 440494"/>
                  <a:gd name="connsiteX223" fmla="*/ 246686 w 452616"/>
                  <a:gd name="connsiteY223" fmla="*/ 169757 h 440494"/>
                  <a:gd name="connsiteX224" fmla="*/ 242843 w 452616"/>
                  <a:gd name="connsiteY224" fmla="*/ 100407 h 440494"/>
                  <a:gd name="connsiteX225" fmla="*/ 319733 w 452616"/>
                  <a:gd name="connsiteY225" fmla="*/ 137422 h 440494"/>
                  <a:gd name="connsiteX226" fmla="*/ 319733 w 452616"/>
                  <a:gd name="connsiteY226" fmla="*/ 137422 h 440494"/>
                  <a:gd name="connsiteX227" fmla="*/ 195853 w 452616"/>
                  <a:gd name="connsiteY227" fmla="*/ 102535 h 440494"/>
                  <a:gd name="connsiteX228" fmla="*/ 209522 w 452616"/>
                  <a:gd name="connsiteY228" fmla="*/ 99982 h 440494"/>
                  <a:gd name="connsiteX229" fmla="*/ 205679 w 452616"/>
                  <a:gd name="connsiteY229" fmla="*/ 168054 h 440494"/>
                  <a:gd name="connsiteX230" fmla="*/ 194144 w 452616"/>
                  <a:gd name="connsiteY230" fmla="*/ 179115 h 440494"/>
                  <a:gd name="connsiteX231" fmla="*/ 189018 w 452616"/>
                  <a:gd name="connsiteY231" fmla="*/ 177840 h 440494"/>
                  <a:gd name="connsiteX232" fmla="*/ 132205 w 452616"/>
                  <a:gd name="connsiteY232" fmla="*/ 137422 h 440494"/>
                  <a:gd name="connsiteX233" fmla="*/ 195853 w 452616"/>
                  <a:gd name="connsiteY233" fmla="*/ 102535 h 440494"/>
                  <a:gd name="connsiteX234" fmla="*/ 195853 w 452616"/>
                  <a:gd name="connsiteY234" fmla="*/ 102535 h 440494"/>
                  <a:gd name="connsiteX235" fmla="*/ 111701 w 452616"/>
                  <a:gd name="connsiteY235" fmla="*/ 162948 h 440494"/>
                  <a:gd name="connsiteX236" fmla="*/ 162533 w 452616"/>
                  <a:gd name="connsiteY236" fmla="*/ 208046 h 440494"/>
                  <a:gd name="connsiteX237" fmla="*/ 163816 w 452616"/>
                  <a:gd name="connsiteY237" fmla="*/ 223788 h 440494"/>
                  <a:gd name="connsiteX238" fmla="*/ 158690 w 452616"/>
                  <a:gd name="connsiteY238" fmla="*/ 227194 h 440494"/>
                  <a:gd name="connsiteX239" fmla="*/ 92478 w 452616"/>
                  <a:gd name="connsiteY239" fmla="*/ 246339 h 440494"/>
                  <a:gd name="connsiteX240" fmla="*/ 111701 w 452616"/>
                  <a:gd name="connsiteY240" fmla="*/ 162948 h 440494"/>
                  <a:gd name="connsiteX241" fmla="*/ 111701 w 452616"/>
                  <a:gd name="connsiteY241" fmla="*/ 162948 h 440494"/>
                  <a:gd name="connsiteX242" fmla="*/ 100167 w 452616"/>
                  <a:gd name="connsiteY242" fmla="*/ 278247 h 440494"/>
                  <a:gd name="connsiteX243" fmla="*/ 168089 w 452616"/>
                  <a:gd name="connsiteY243" fmla="*/ 266761 h 440494"/>
                  <a:gd name="connsiteX244" fmla="*/ 180048 w 452616"/>
                  <a:gd name="connsiteY244" fmla="*/ 275695 h 440494"/>
                  <a:gd name="connsiteX245" fmla="*/ 179621 w 452616"/>
                  <a:gd name="connsiteY245" fmla="*/ 282503 h 440494"/>
                  <a:gd name="connsiteX246" fmla="*/ 179621 w 452616"/>
                  <a:gd name="connsiteY246" fmla="*/ 282503 h 440494"/>
                  <a:gd name="connsiteX247" fmla="*/ 153563 w 452616"/>
                  <a:gd name="connsiteY247" fmla="*/ 345043 h 440494"/>
                  <a:gd name="connsiteX248" fmla="*/ 100167 w 452616"/>
                  <a:gd name="connsiteY248" fmla="*/ 278247 h 440494"/>
                  <a:gd name="connsiteX249" fmla="*/ 100167 w 452616"/>
                  <a:gd name="connsiteY249" fmla="*/ 278247 h 440494"/>
                  <a:gd name="connsiteX250" fmla="*/ 256085 w 452616"/>
                  <a:gd name="connsiteY250" fmla="*/ 362912 h 440494"/>
                  <a:gd name="connsiteX251" fmla="*/ 226181 w 452616"/>
                  <a:gd name="connsiteY251" fmla="*/ 366315 h 440494"/>
                  <a:gd name="connsiteX252" fmla="*/ 183038 w 452616"/>
                  <a:gd name="connsiteY252" fmla="*/ 359510 h 440494"/>
                  <a:gd name="connsiteX253" fmla="*/ 216785 w 452616"/>
                  <a:gd name="connsiteY253" fmla="*/ 298670 h 440494"/>
                  <a:gd name="connsiteX254" fmla="*/ 230454 w 452616"/>
                  <a:gd name="connsiteY254" fmla="*/ 295692 h 440494"/>
                  <a:gd name="connsiteX255" fmla="*/ 235580 w 452616"/>
                  <a:gd name="connsiteY255" fmla="*/ 300370 h 440494"/>
                  <a:gd name="connsiteX256" fmla="*/ 235580 w 452616"/>
                  <a:gd name="connsiteY256" fmla="*/ 300370 h 440494"/>
                  <a:gd name="connsiteX257" fmla="*/ 268471 w 452616"/>
                  <a:gd name="connsiteY257" fmla="*/ 359510 h 440494"/>
                  <a:gd name="connsiteX258" fmla="*/ 256085 w 452616"/>
                  <a:gd name="connsiteY258" fmla="*/ 362912 h 440494"/>
                  <a:gd name="connsiteX259" fmla="*/ 256085 w 452616"/>
                  <a:gd name="connsiteY259" fmla="*/ 362912 h 440494"/>
                  <a:gd name="connsiteX260" fmla="*/ 339382 w 452616"/>
                  <a:gd name="connsiteY260" fmla="*/ 303775 h 440494"/>
                  <a:gd name="connsiteX261" fmla="*/ 298375 w 452616"/>
                  <a:gd name="connsiteY261" fmla="*/ 345043 h 440494"/>
                  <a:gd name="connsiteX262" fmla="*/ 271464 w 452616"/>
                  <a:gd name="connsiteY262" fmla="*/ 280800 h 440494"/>
                  <a:gd name="connsiteX263" fmla="*/ 277443 w 452616"/>
                  <a:gd name="connsiteY263" fmla="*/ 267611 h 440494"/>
                  <a:gd name="connsiteX264" fmla="*/ 283423 w 452616"/>
                  <a:gd name="connsiteY264" fmla="*/ 266333 h 440494"/>
                  <a:gd name="connsiteX265" fmla="*/ 351771 w 452616"/>
                  <a:gd name="connsiteY265" fmla="*/ 277822 h 440494"/>
                  <a:gd name="connsiteX266" fmla="*/ 339382 w 452616"/>
                  <a:gd name="connsiteY266" fmla="*/ 303775 h 440494"/>
                  <a:gd name="connsiteX267" fmla="*/ 339382 w 452616"/>
                  <a:gd name="connsiteY267" fmla="*/ 303775 h 440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452616" h="440494">
                    <a:moveTo>
                      <a:pt x="442757" y="268461"/>
                    </a:moveTo>
                    <a:lnTo>
                      <a:pt x="442757" y="268461"/>
                    </a:lnTo>
                    <a:lnTo>
                      <a:pt x="442757" y="268461"/>
                    </a:lnTo>
                    <a:cubicBezTo>
                      <a:pt x="442330" y="268461"/>
                      <a:pt x="442330" y="268461"/>
                      <a:pt x="442757" y="268461"/>
                    </a:cubicBezTo>
                    <a:lnTo>
                      <a:pt x="442330" y="268461"/>
                    </a:lnTo>
                    <a:cubicBezTo>
                      <a:pt x="441903" y="268461"/>
                      <a:pt x="441477" y="268461"/>
                      <a:pt x="441477" y="268036"/>
                    </a:cubicBezTo>
                    <a:cubicBezTo>
                      <a:pt x="440621" y="268036"/>
                      <a:pt x="439767" y="267611"/>
                      <a:pt x="438913" y="267611"/>
                    </a:cubicBezTo>
                    <a:cubicBezTo>
                      <a:pt x="435924" y="267186"/>
                      <a:pt x="433361" y="266761"/>
                      <a:pt x="430797" y="266761"/>
                    </a:cubicBezTo>
                    <a:cubicBezTo>
                      <a:pt x="429515" y="266761"/>
                      <a:pt x="428234" y="266761"/>
                      <a:pt x="426525" y="266333"/>
                    </a:cubicBezTo>
                    <a:lnTo>
                      <a:pt x="426098" y="266333"/>
                    </a:lnTo>
                    <a:cubicBezTo>
                      <a:pt x="417128" y="265483"/>
                      <a:pt x="409866" y="264633"/>
                      <a:pt x="403030" y="262505"/>
                    </a:cubicBezTo>
                    <a:cubicBezTo>
                      <a:pt x="400040" y="261228"/>
                      <a:pt x="399187" y="259528"/>
                      <a:pt x="398331" y="257825"/>
                    </a:cubicBezTo>
                    <a:cubicBezTo>
                      <a:pt x="398331" y="257400"/>
                      <a:pt x="397904" y="257400"/>
                      <a:pt x="397904" y="256975"/>
                    </a:cubicBezTo>
                    <a:lnTo>
                      <a:pt x="397904" y="256975"/>
                    </a:lnTo>
                    <a:lnTo>
                      <a:pt x="392351" y="255272"/>
                    </a:lnTo>
                    <a:cubicBezTo>
                      <a:pt x="394914" y="235702"/>
                      <a:pt x="394061" y="215280"/>
                      <a:pt x="389361" y="195282"/>
                    </a:cubicBezTo>
                    <a:cubicBezTo>
                      <a:pt x="384662" y="175287"/>
                      <a:pt x="376546" y="156567"/>
                      <a:pt x="365440" y="139549"/>
                    </a:cubicBezTo>
                    <a:lnTo>
                      <a:pt x="369712" y="135720"/>
                    </a:lnTo>
                    <a:lnTo>
                      <a:pt x="369712" y="134869"/>
                    </a:lnTo>
                    <a:cubicBezTo>
                      <a:pt x="369712" y="132742"/>
                      <a:pt x="370139" y="130614"/>
                      <a:pt x="371846" y="128487"/>
                    </a:cubicBezTo>
                    <a:cubicBezTo>
                      <a:pt x="376972" y="123807"/>
                      <a:pt x="383381" y="119978"/>
                      <a:pt x="391071" y="115298"/>
                    </a:cubicBezTo>
                    <a:lnTo>
                      <a:pt x="391071" y="115298"/>
                    </a:lnTo>
                    <a:cubicBezTo>
                      <a:pt x="392351" y="114447"/>
                      <a:pt x="393634" y="114022"/>
                      <a:pt x="394914" y="113171"/>
                    </a:cubicBezTo>
                    <a:cubicBezTo>
                      <a:pt x="397477" y="111894"/>
                      <a:pt x="399613" y="110618"/>
                      <a:pt x="402177" y="108916"/>
                    </a:cubicBezTo>
                    <a:cubicBezTo>
                      <a:pt x="402603" y="108491"/>
                      <a:pt x="403457" y="108065"/>
                      <a:pt x="404313" y="107215"/>
                    </a:cubicBezTo>
                    <a:cubicBezTo>
                      <a:pt x="404740" y="106789"/>
                      <a:pt x="405166" y="106789"/>
                      <a:pt x="405166" y="106363"/>
                    </a:cubicBezTo>
                    <a:lnTo>
                      <a:pt x="405166" y="106363"/>
                    </a:lnTo>
                    <a:cubicBezTo>
                      <a:pt x="411146" y="101258"/>
                      <a:pt x="412429" y="92749"/>
                      <a:pt x="408156" y="87218"/>
                    </a:cubicBezTo>
                    <a:cubicBezTo>
                      <a:pt x="406020" y="84240"/>
                      <a:pt x="402177" y="82538"/>
                      <a:pt x="398331" y="82538"/>
                    </a:cubicBezTo>
                    <a:cubicBezTo>
                      <a:pt x="394914" y="82538"/>
                      <a:pt x="391924" y="83815"/>
                      <a:pt x="388934" y="85942"/>
                    </a:cubicBezTo>
                    <a:lnTo>
                      <a:pt x="388934" y="85942"/>
                    </a:lnTo>
                    <a:lnTo>
                      <a:pt x="388934" y="85942"/>
                    </a:lnTo>
                    <a:cubicBezTo>
                      <a:pt x="388508" y="86367"/>
                      <a:pt x="388508" y="86367"/>
                      <a:pt x="388081" y="86793"/>
                    </a:cubicBezTo>
                    <a:cubicBezTo>
                      <a:pt x="387225" y="87218"/>
                      <a:pt x="386798" y="88069"/>
                      <a:pt x="385944" y="88495"/>
                    </a:cubicBezTo>
                    <a:cubicBezTo>
                      <a:pt x="383808" y="90622"/>
                      <a:pt x="382099" y="92324"/>
                      <a:pt x="380391" y="94451"/>
                    </a:cubicBezTo>
                    <a:cubicBezTo>
                      <a:pt x="379535" y="95302"/>
                      <a:pt x="378682" y="96578"/>
                      <a:pt x="377402" y="97429"/>
                    </a:cubicBezTo>
                    <a:lnTo>
                      <a:pt x="377402" y="97429"/>
                    </a:lnTo>
                    <a:cubicBezTo>
                      <a:pt x="371419" y="103811"/>
                      <a:pt x="365866" y="108916"/>
                      <a:pt x="360313" y="112745"/>
                    </a:cubicBezTo>
                    <a:cubicBezTo>
                      <a:pt x="359033" y="113596"/>
                      <a:pt x="357750" y="114022"/>
                      <a:pt x="356470" y="114022"/>
                    </a:cubicBezTo>
                    <a:cubicBezTo>
                      <a:pt x="355614" y="114022"/>
                      <a:pt x="354760" y="114022"/>
                      <a:pt x="353907" y="113596"/>
                    </a:cubicBezTo>
                    <a:lnTo>
                      <a:pt x="353051" y="113596"/>
                    </a:lnTo>
                    <a:lnTo>
                      <a:pt x="353051" y="113596"/>
                    </a:lnTo>
                    <a:lnTo>
                      <a:pt x="347925" y="117000"/>
                    </a:lnTo>
                    <a:cubicBezTo>
                      <a:pt x="342372" y="111044"/>
                      <a:pt x="336392" y="105938"/>
                      <a:pt x="330412" y="100833"/>
                    </a:cubicBezTo>
                    <a:cubicBezTo>
                      <a:pt x="304781" y="80836"/>
                      <a:pt x="273597" y="68498"/>
                      <a:pt x="241133" y="65520"/>
                    </a:cubicBezTo>
                    <a:lnTo>
                      <a:pt x="240706" y="59989"/>
                    </a:lnTo>
                    <a:cubicBezTo>
                      <a:pt x="240280" y="59564"/>
                      <a:pt x="240280" y="59564"/>
                      <a:pt x="239853" y="59138"/>
                    </a:cubicBezTo>
                    <a:cubicBezTo>
                      <a:pt x="238570" y="57862"/>
                      <a:pt x="236863" y="56586"/>
                      <a:pt x="236434" y="53607"/>
                    </a:cubicBezTo>
                    <a:cubicBezTo>
                      <a:pt x="236007" y="46800"/>
                      <a:pt x="236863" y="39142"/>
                      <a:pt x="237716" y="30633"/>
                    </a:cubicBezTo>
                    <a:lnTo>
                      <a:pt x="237716" y="30207"/>
                    </a:lnTo>
                    <a:cubicBezTo>
                      <a:pt x="237716" y="28931"/>
                      <a:pt x="238143" y="27229"/>
                      <a:pt x="238570" y="25953"/>
                    </a:cubicBezTo>
                    <a:cubicBezTo>
                      <a:pt x="238997" y="23400"/>
                      <a:pt x="239423" y="20847"/>
                      <a:pt x="239853" y="17869"/>
                    </a:cubicBezTo>
                    <a:lnTo>
                      <a:pt x="239853" y="15316"/>
                    </a:lnTo>
                    <a:lnTo>
                      <a:pt x="239853" y="14040"/>
                    </a:lnTo>
                    <a:lnTo>
                      <a:pt x="239853" y="14040"/>
                    </a:lnTo>
                    <a:lnTo>
                      <a:pt x="239853" y="14040"/>
                    </a:lnTo>
                    <a:cubicBezTo>
                      <a:pt x="239853" y="6382"/>
                      <a:pt x="233871" y="0"/>
                      <a:pt x="226611" y="0"/>
                    </a:cubicBezTo>
                    <a:cubicBezTo>
                      <a:pt x="223191" y="0"/>
                      <a:pt x="219775" y="1702"/>
                      <a:pt x="217212" y="4255"/>
                    </a:cubicBezTo>
                    <a:cubicBezTo>
                      <a:pt x="214649" y="6807"/>
                      <a:pt x="213368" y="10211"/>
                      <a:pt x="213368" y="14040"/>
                    </a:cubicBezTo>
                    <a:lnTo>
                      <a:pt x="213368" y="14040"/>
                    </a:lnTo>
                    <a:lnTo>
                      <a:pt x="213368" y="14040"/>
                    </a:lnTo>
                    <a:lnTo>
                      <a:pt x="213368" y="14891"/>
                    </a:lnTo>
                    <a:lnTo>
                      <a:pt x="213368" y="17444"/>
                    </a:lnTo>
                    <a:cubicBezTo>
                      <a:pt x="213368" y="20422"/>
                      <a:pt x="213795" y="22974"/>
                      <a:pt x="214649" y="25527"/>
                    </a:cubicBezTo>
                    <a:cubicBezTo>
                      <a:pt x="215075" y="26804"/>
                      <a:pt x="215075" y="28080"/>
                      <a:pt x="215502" y="29782"/>
                    </a:cubicBezTo>
                    <a:lnTo>
                      <a:pt x="215502" y="30207"/>
                    </a:lnTo>
                    <a:cubicBezTo>
                      <a:pt x="216358" y="38716"/>
                      <a:pt x="217638" y="46375"/>
                      <a:pt x="216785" y="53182"/>
                    </a:cubicBezTo>
                    <a:cubicBezTo>
                      <a:pt x="216358" y="56160"/>
                      <a:pt x="214649" y="57436"/>
                      <a:pt x="213368" y="58713"/>
                    </a:cubicBezTo>
                    <a:cubicBezTo>
                      <a:pt x="212939" y="59138"/>
                      <a:pt x="212939" y="59138"/>
                      <a:pt x="212512" y="59564"/>
                    </a:cubicBezTo>
                    <a:lnTo>
                      <a:pt x="212512" y="59564"/>
                    </a:lnTo>
                    <a:lnTo>
                      <a:pt x="212085" y="65095"/>
                    </a:lnTo>
                    <a:cubicBezTo>
                      <a:pt x="204396" y="65945"/>
                      <a:pt x="196707" y="66796"/>
                      <a:pt x="189018" y="68498"/>
                    </a:cubicBezTo>
                    <a:cubicBezTo>
                      <a:pt x="156127" y="75731"/>
                      <a:pt x="127079" y="92324"/>
                      <a:pt x="104439" y="116149"/>
                    </a:cubicBezTo>
                    <a:lnTo>
                      <a:pt x="100167" y="113171"/>
                    </a:lnTo>
                    <a:lnTo>
                      <a:pt x="99313" y="113171"/>
                    </a:lnTo>
                    <a:cubicBezTo>
                      <a:pt x="98459" y="113171"/>
                      <a:pt x="97604" y="113596"/>
                      <a:pt x="96750" y="113596"/>
                    </a:cubicBezTo>
                    <a:cubicBezTo>
                      <a:pt x="95468" y="113596"/>
                      <a:pt x="94187" y="113171"/>
                      <a:pt x="92906" y="112320"/>
                    </a:cubicBezTo>
                    <a:cubicBezTo>
                      <a:pt x="87352" y="108491"/>
                      <a:pt x="81799" y="102960"/>
                      <a:pt x="75819" y="96578"/>
                    </a:cubicBezTo>
                    <a:lnTo>
                      <a:pt x="75819" y="96578"/>
                    </a:lnTo>
                    <a:cubicBezTo>
                      <a:pt x="74964" y="95727"/>
                      <a:pt x="74110" y="94451"/>
                      <a:pt x="72829" y="93600"/>
                    </a:cubicBezTo>
                    <a:cubicBezTo>
                      <a:pt x="71120" y="91473"/>
                      <a:pt x="69411" y="89771"/>
                      <a:pt x="67275" y="87643"/>
                    </a:cubicBezTo>
                    <a:cubicBezTo>
                      <a:pt x="66848" y="87218"/>
                      <a:pt x="65994" y="86793"/>
                      <a:pt x="65140" y="85942"/>
                    </a:cubicBezTo>
                    <a:cubicBezTo>
                      <a:pt x="64712" y="85516"/>
                      <a:pt x="64285" y="85516"/>
                      <a:pt x="64285" y="85091"/>
                    </a:cubicBezTo>
                    <a:lnTo>
                      <a:pt x="64285" y="85091"/>
                    </a:lnTo>
                    <a:cubicBezTo>
                      <a:pt x="61722" y="82964"/>
                      <a:pt x="58305" y="81687"/>
                      <a:pt x="54887" y="81687"/>
                    </a:cubicBezTo>
                    <a:cubicBezTo>
                      <a:pt x="51043" y="81687"/>
                      <a:pt x="47198" y="83389"/>
                      <a:pt x="45063" y="86367"/>
                    </a:cubicBezTo>
                    <a:cubicBezTo>
                      <a:pt x="40791" y="91898"/>
                      <a:pt x="42072" y="100407"/>
                      <a:pt x="48053" y="105513"/>
                    </a:cubicBezTo>
                    <a:lnTo>
                      <a:pt x="48053" y="105513"/>
                    </a:lnTo>
                    <a:lnTo>
                      <a:pt x="48053" y="105513"/>
                    </a:lnTo>
                    <a:cubicBezTo>
                      <a:pt x="48480" y="105513"/>
                      <a:pt x="48480" y="105938"/>
                      <a:pt x="48907" y="105938"/>
                    </a:cubicBezTo>
                    <a:cubicBezTo>
                      <a:pt x="49761" y="106363"/>
                      <a:pt x="50188" y="107215"/>
                      <a:pt x="51043" y="107640"/>
                    </a:cubicBezTo>
                    <a:cubicBezTo>
                      <a:pt x="53606" y="109342"/>
                      <a:pt x="55742" y="110618"/>
                      <a:pt x="58305" y="111894"/>
                    </a:cubicBezTo>
                    <a:cubicBezTo>
                      <a:pt x="59586" y="112320"/>
                      <a:pt x="60868" y="113171"/>
                      <a:pt x="62149" y="114022"/>
                    </a:cubicBezTo>
                    <a:lnTo>
                      <a:pt x="62149" y="114022"/>
                    </a:lnTo>
                    <a:cubicBezTo>
                      <a:pt x="69838" y="118702"/>
                      <a:pt x="76246" y="122531"/>
                      <a:pt x="81372" y="127211"/>
                    </a:cubicBezTo>
                    <a:cubicBezTo>
                      <a:pt x="83508" y="129338"/>
                      <a:pt x="83508" y="131466"/>
                      <a:pt x="83508" y="133593"/>
                    </a:cubicBezTo>
                    <a:lnTo>
                      <a:pt x="83508" y="134444"/>
                    </a:lnTo>
                    <a:lnTo>
                      <a:pt x="83508" y="134444"/>
                    </a:lnTo>
                    <a:lnTo>
                      <a:pt x="87779" y="138273"/>
                    </a:lnTo>
                    <a:cubicBezTo>
                      <a:pt x="86925" y="139549"/>
                      <a:pt x="86071" y="140400"/>
                      <a:pt x="85644" y="141676"/>
                    </a:cubicBezTo>
                    <a:cubicBezTo>
                      <a:pt x="64285" y="175287"/>
                      <a:pt x="56169" y="214855"/>
                      <a:pt x="61722" y="253997"/>
                    </a:cubicBezTo>
                    <a:lnTo>
                      <a:pt x="56169" y="255697"/>
                    </a:lnTo>
                    <a:cubicBezTo>
                      <a:pt x="56169" y="256125"/>
                      <a:pt x="55742" y="256125"/>
                      <a:pt x="55742" y="256550"/>
                    </a:cubicBezTo>
                    <a:cubicBezTo>
                      <a:pt x="54887" y="258250"/>
                      <a:pt x="53606" y="259953"/>
                      <a:pt x="51043" y="261228"/>
                    </a:cubicBezTo>
                    <a:cubicBezTo>
                      <a:pt x="44635" y="263356"/>
                      <a:pt x="36946" y="264208"/>
                      <a:pt x="27976" y="265058"/>
                    </a:cubicBezTo>
                    <a:lnTo>
                      <a:pt x="27549" y="265058"/>
                    </a:lnTo>
                    <a:cubicBezTo>
                      <a:pt x="26267" y="265058"/>
                      <a:pt x="24558" y="265058"/>
                      <a:pt x="23277" y="265483"/>
                    </a:cubicBezTo>
                    <a:cubicBezTo>
                      <a:pt x="20714" y="265483"/>
                      <a:pt x="18151" y="265908"/>
                      <a:pt x="15161" y="266333"/>
                    </a:cubicBezTo>
                    <a:cubicBezTo>
                      <a:pt x="14306" y="266333"/>
                      <a:pt x="13452" y="266761"/>
                      <a:pt x="12598" y="266761"/>
                    </a:cubicBezTo>
                    <a:cubicBezTo>
                      <a:pt x="12171" y="266761"/>
                      <a:pt x="11743" y="266761"/>
                      <a:pt x="11316" y="267186"/>
                    </a:cubicBezTo>
                    <a:lnTo>
                      <a:pt x="11316" y="267186"/>
                    </a:lnTo>
                    <a:lnTo>
                      <a:pt x="11316" y="267186"/>
                    </a:lnTo>
                    <a:cubicBezTo>
                      <a:pt x="3627" y="268886"/>
                      <a:pt x="-1072" y="276120"/>
                      <a:pt x="210" y="282928"/>
                    </a:cubicBezTo>
                    <a:cubicBezTo>
                      <a:pt x="1491" y="288884"/>
                      <a:pt x="7044" y="292712"/>
                      <a:pt x="13879" y="292712"/>
                    </a:cubicBezTo>
                    <a:cubicBezTo>
                      <a:pt x="15161" y="292712"/>
                      <a:pt x="16015" y="292712"/>
                      <a:pt x="17296" y="292286"/>
                    </a:cubicBezTo>
                    <a:lnTo>
                      <a:pt x="17296" y="292286"/>
                    </a:lnTo>
                    <a:lnTo>
                      <a:pt x="17296" y="292286"/>
                    </a:lnTo>
                    <a:cubicBezTo>
                      <a:pt x="17724" y="292286"/>
                      <a:pt x="18151" y="292286"/>
                      <a:pt x="18151" y="291861"/>
                    </a:cubicBezTo>
                    <a:cubicBezTo>
                      <a:pt x="19005" y="291861"/>
                      <a:pt x="19860" y="291436"/>
                      <a:pt x="20714" y="291436"/>
                    </a:cubicBezTo>
                    <a:cubicBezTo>
                      <a:pt x="23704" y="290586"/>
                      <a:pt x="25840" y="289734"/>
                      <a:pt x="28403" y="288459"/>
                    </a:cubicBezTo>
                    <a:cubicBezTo>
                      <a:pt x="29684" y="288034"/>
                      <a:pt x="30966" y="287181"/>
                      <a:pt x="32248" y="286756"/>
                    </a:cubicBezTo>
                    <a:lnTo>
                      <a:pt x="32675" y="286756"/>
                    </a:lnTo>
                    <a:cubicBezTo>
                      <a:pt x="40791" y="283778"/>
                      <a:pt x="48053" y="281225"/>
                      <a:pt x="54887" y="280375"/>
                    </a:cubicBezTo>
                    <a:lnTo>
                      <a:pt x="55742" y="280375"/>
                    </a:lnTo>
                    <a:cubicBezTo>
                      <a:pt x="58305" y="280375"/>
                      <a:pt x="60013" y="281650"/>
                      <a:pt x="61295" y="282503"/>
                    </a:cubicBezTo>
                    <a:cubicBezTo>
                      <a:pt x="61722" y="282503"/>
                      <a:pt x="61722" y="282928"/>
                      <a:pt x="62149" y="282928"/>
                    </a:cubicBezTo>
                    <a:lnTo>
                      <a:pt x="62149" y="282928"/>
                    </a:lnTo>
                    <a:lnTo>
                      <a:pt x="68130" y="282075"/>
                    </a:lnTo>
                    <a:cubicBezTo>
                      <a:pt x="78382" y="313559"/>
                      <a:pt x="98032" y="341640"/>
                      <a:pt x="124089" y="362062"/>
                    </a:cubicBezTo>
                    <a:cubicBezTo>
                      <a:pt x="130069" y="366740"/>
                      <a:pt x="136050" y="370571"/>
                      <a:pt x="142457" y="374399"/>
                    </a:cubicBezTo>
                    <a:lnTo>
                      <a:pt x="139894" y="379929"/>
                    </a:lnTo>
                    <a:cubicBezTo>
                      <a:pt x="139894" y="380357"/>
                      <a:pt x="140321" y="380357"/>
                      <a:pt x="140321" y="380782"/>
                    </a:cubicBezTo>
                    <a:cubicBezTo>
                      <a:pt x="141176" y="382482"/>
                      <a:pt x="142030" y="384610"/>
                      <a:pt x="141176" y="387588"/>
                    </a:cubicBezTo>
                    <a:cubicBezTo>
                      <a:pt x="138613" y="393971"/>
                      <a:pt x="134768" y="400352"/>
                      <a:pt x="130069" y="407585"/>
                    </a:cubicBezTo>
                    <a:lnTo>
                      <a:pt x="130069" y="408010"/>
                    </a:lnTo>
                    <a:cubicBezTo>
                      <a:pt x="129215" y="409288"/>
                      <a:pt x="128360" y="410138"/>
                      <a:pt x="127506" y="411413"/>
                    </a:cubicBezTo>
                    <a:cubicBezTo>
                      <a:pt x="125798" y="413541"/>
                      <a:pt x="124516" y="415669"/>
                      <a:pt x="122808" y="418222"/>
                    </a:cubicBezTo>
                    <a:cubicBezTo>
                      <a:pt x="122380" y="418647"/>
                      <a:pt x="121953" y="419497"/>
                      <a:pt x="121526" y="420349"/>
                    </a:cubicBezTo>
                    <a:cubicBezTo>
                      <a:pt x="121526" y="420774"/>
                      <a:pt x="121099" y="421199"/>
                      <a:pt x="121099" y="421199"/>
                    </a:cubicBezTo>
                    <a:lnTo>
                      <a:pt x="121099" y="421199"/>
                    </a:lnTo>
                    <a:lnTo>
                      <a:pt x="121099" y="421199"/>
                    </a:lnTo>
                    <a:cubicBezTo>
                      <a:pt x="117681" y="428433"/>
                      <a:pt x="120244" y="436516"/>
                      <a:pt x="126652" y="439494"/>
                    </a:cubicBezTo>
                    <a:cubicBezTo>
                      <a:pt x="128360" y="440344"/>
                      <a:pt x="130069" y="440772"/>
                      <a:pt x="131778" y="440772"/>
                    </a:cubicBezTo>
                    <a:cubicBezTo>
                      <a:pt x="136904" y="440772"/>
                      <a:pt x="142030" y="437366"/>
                      <a:pt x="144593" y="432686"/>
                    </a:cubicBezTo>
                    <a:lnTo>
                      <a:pt x="144593" y="432686"/>
                    </a:lnTo>
                    <a:lnTo>
                      <a:pt x="144593" y="432686"/>
                    </a:lnTo>
                    <a:cubicBezTo>
                      <a:pt x="144593" y="432261"/>
                      <a:pt x="145020" y="431836"/>
                      <a:pt x="145020" y="431836"/>
                    </a:cubicBezTo>
                    <a:cubicBezTo>
                      <a:pt x="145447" y="430986"/>
                      <a:pt x="145875" y="430133"/>
                      <a:pt x="146302" y="429708"/>
                    </a:cubicBezTo>
                    <a:cubicBezTo>
                      <a:pt x="147583" y="426730"/>
                      <a:pt x="148011" y="424602"/>
                      <a:pt x="148865" y="422049"/>
                    </a:cubicBezTo>
                    <a:cubicBezTo>
                      <a:pt x="149292" y="420774"/>
                      <a:pt x="149719" y="419497"/>
                      <a:pt x="150146" y="418222"/>
                    </a:cubicBezTo>
                    <a:lnTo>
                      <a:pt x="150146" y="418222"/>
                    </a:lnTo>
                    <a:cubicBezTo>
                      <a:pt x="153137" y="409713"/>
                      <a:pt x="155273" y="402905"/>
                      <a:pt x="159116" y="396949"/>
                    </a:cubicBezTo>
                    <a:cubicBezTo>
                      <a:pt x="160826" y="394396"/>
                      <a:pt x="162962" y="393971"/>
                      <a:pt x="164669" y="393119"/>
                    </a:cubicBezTo>
                    <a:cubicBezTo>
                      <a:pt x="165096" y="393119"/>
                      <a:pt x="165096" y="393119"/>
                      <a:pt x="165525" y="392694"/>
                    </a:cubicBezTo>
                    <a:lnTo>
                      <a:pt x="165525" y="392694"/>
                    </a:lnTo>
                    <a:lnTo>
                      <a:pt x="168515" y="387163"/>
                    </a:lnTo>
                    <a:cubicBezTo>
                      <a:pt x="187311" y="394396"/>
                      <a:pt x="207815" y="398224"/>
                      <a:pt x="228318" y="398224"/>
                    </a:cubicBezTo>
                    <a:cubicBezTo>
                      <a:pt x="240706" y="398224"/>
                      <a:pt x="253522" y="396949"/>
                      <a:pt x="265481" y="393971"/>
                    </a:cubicBezTo>
                    <a:cubicBezTo>
                      <a:pt x="273171" y="392268"/>
                      <a:pt x="280433" y="390141"/>
                      <a:pt x="287696" y="387588"/>
                    </a:cubicBezTo>
                    <a:lnTo>
                      <a:pt x="290259" y="392268"/>
                    </a:lnTo>
                    <a:cubicBezTo>
                      <a:pt x="290686" y="392268"/>
                      <a:pt x="290686" y="392268"/>
                      <a:pt x="291112" y="392694"/>
                    </a:cubicBezTo>
                    <a:cubicBezTo>
                      <a:pt x="293249" y="393119"/>
                      <a:pt x="294956" y="393971"/>
                      <a:pt x="296665" y="396524"/>
                    </a:cubicBezTo>
                    <a:cubicBezTo>
                      <a:pt x="300082" y="402480"/>
                      <a:pt x="302645" y="409713"/>
                      <a:pt x="305635" y="417797"/>
                    </a:cubicBezTo>
                    <a:lnTo>
                      <a:pt x="305635" y="418222"/>
                    </a:lnTo>
                    <a:cubicBezTo>
                      <a:pt x="306064" y="419497"/>
                      <a:pt x="306491" y="420774"/>
                      <a:pt x="306918" y="422049"/>
                    </a:cubicBezTo>
                    <a:cubicBezTo>
                      <a:pt x="307771" y="424602"/>
                      <a:pt x="308198" y="427155"/>
                      <a:pt x="309481" y="429708"/>
                    </a:cubicBezTo>
                    <a:cubicBezTo>
                      <a:pt x="309907" y="430561"/>
                      <a:pt x="310334" y="430986"/>
                      <a:pt x="310761" y="431836"/>
                    </a:cubicBezTo>
                    <a:cubicBezTo>
                      <a:pt x="310761" y="432261"/>
                      <a:pt x="311190" y="432686"/>
                      <a:pt x="311190" y="432686"/>
                    </a:cubicBezTo>
                    <a:lnTo>
                      <a:pt x="311190" y="432686"/>
                    </a:lnTo>
                    <a:lnTo>
                      <a:pt x="311190" y="432686"/>
                    </a:lnTo>
                    <a:cubicBezTo>
                      <a:pt x="313753" y="437791"/>
                      <a:pt x="318877" y="440772"/>
                      <a:pt x="324003" y="440772"/>
                    </a:cubicBezTo>
                    <a:cubicBezTo>
                      <a:pt x="325713" y="440772"/>
                      <a:pt x="327422" y="440344"/>
                      <a:pt x="329129" y="439494"/>
                    </a:cubicBezTo>
                    <a:cubicBezTo>
                      <a:pt x="332119" y="437791"/>
                      <a:pt x="334682" y="435239"/>
                      <a:pt x="335538" y="431836"/>
                    </a:cubicBezTo>
                    <a:cubicBezTo>
                      <a:pt x="336392" y="428433"/>
                      <a:pt x="336392" y="424602"/>
                      <a:pt x="334682" y="421199"/>
                    </a:cubicBezTo>
                    <a:lnTo>
                      <a:pt x="334682" y="421199"/>
                    </a:lnTo>
                    <a:lnTo>
                      <a:pt x="334682" y="421199"/>
                    </a:lnTo>
                    <a:cubicBezTo>
                      <a:pt x="334682" y="420774"/>
                      <a:pt x="334256" y="420774"/>
                      <a:pt x="334256" y="420349"/>
                    </a:cubicBezTo>
                    <a:cubicBezTo>
                      <a:pt x="333829" y="419497"/>
                      <a:pt x="333402" y="418647"/>
                      <a:pt x="332975" y="418222"/>
                    </a:cubicBezTo>
                    <a:cubicBezTo>
                      <a:pt x="331693" y="415669"/>
                      <a:pt x="329986" y="413541"/>
                      <a:pt x="328276" y="411413"/>
                    </a:cubicBezTo>
                    <a:cubicBezTo>
                      <a:pt x="327422" y="410138"/>
                      <a:pt x="326566" y="409288"/>
                      <a:pt x="325713" y="408010"/>
                    </a:cubicBezTo>
                    <a:lnTo>
                      <a:pt x="325713" y="407585"/>
                    </a:lnTo>
                    <a:cubicBezTo>
                      <a:pt x="321013" y="400352"/>
                      <a:pt x="316743" y="393971"/>
                      <a:pt x="314607" y="387588"/>
                    </a:cubicBezTo>
                    <a:cubicBezTo>
                      <a:pt x="313753" y="384610"/>
                      <a:pt x="314607" y="382910"/>
                      <a:pt x="315034" y="380782"/>
                    </a:cubicBezTo>
                    <a:cubicBezTo>
                      <a:pt x="315034" y="380357"/>
                      <a:pt x="315460" y="380357"/>
                      <a:pt x="315460" y="379929"/>
                    </a:cubicBezTo>
                    <a:lnTo>
                      <a:pt x="315460" y="379929"/>
                    </a:lnTo>
                    <a:lnTo>
                      <a:pt x="313324" y="374826"/>
                    </a:lnTo>
                    <a:cubicBezTo>
                      <a:pt x="335965" y="361637"/>
                      <a:pt x="355187" y="342915"/>
                      <a:pt x="369712" y="319942"/>
                    </a:cubicBezTo>
                    <a:cubicBezTo>
                      <a:pt x="377402" y="308028"/>
                      <a:pt x="383381" y="294839"/>
                      <a:pt x="387651" y="281650"/>
                    </a:cubicBezTo>
                    <a:lnTo>
                      <a:pt x="392778" y="282503"/>
                    </a:lnTo>
                    <a:cubicBezTo>
                      <a:pt x="393207" y="282503"/>
                      <a:pt x="393207" y="282075"/>
                      <a:pt x="393634" y="282075"/>
                    </a:cubicBezTo>
                    <a:cubicBezTo>
                      <a:pt x="395341" y="281225"/>
                      <a:pt x="396624" y="279950"/>
                      <a:pt x="399187" y="279950"/>
                    </a:cubicBezTo>
                    <a:lnTo>
                      <a:pt x="400040" y="279950"/>
                    </a:lnTo>
                    <a:cubicBezTo>
                      <a:pt x="406876" y="280800"/>
                      <a:pt x="414136" y="283353"/>
                      <a:pt x="422255" y="286331"/>
                    </a:cubicBezTo>
                    <a:lnTo>
                      <a:pt x="422681" y="286331"/>
                    </a:lnTo>
                    <a:cubicBezTo>
                      <a:pt x="423962" y="286756"/>
                      <a:pt x="425244" y="287606"/>
                      <a:pt x="426525" y="288034"/>
                    </a:cubicBezTo>
                    <a:cubicBezTo>
                      <a:pt x="429088" y="289309"/>
                      <a:pt x="431224" y="290159"/>
                      <a:pt x="434214" y="291011"/>
                    </a:cubicBezTo>
                    <a:cubicBezTo>
                      <a:pt x="435068" y="291011"/>
                      <a:pt x="435924" y="291436"/>
                      <a:pt x="436777" y="291436"/>
                    </a:cubicBezTo>
                    <a:cubicBezTo>
                      <a:pt x="437204" y="291436"/>
                      <a:pt x="437631" y="291436"/>
                      <a:pt x="438057" y="291861"/>
                    </a:cubicBezTo>
                    <a:lnTo>
                      <a:pt x="438057" y="291861"/>
                    </a:lnTo>
                    <a:cubicBezTo>
                      <a:pt x="439340" y="292286"/>
                      <a:pt x="440194" y="292286"/>
                      <a:pt x="441477" y="292286"/>
                    </a:cubicBezTo>
                    <a:cubicBezTo>
                      <a:pt x="447883" y="292286"/>
                      <a:pt x="453436" y="288034"/>
                      <a:pt x="455146" y="282503"/>
                    </a:cubicBezTo>
                    <a:cubicBezTo>
                      <a:pt x="455146" y="277397"/>
                      <a:pt x="450446" y="270589"/>
                      <a:pt x="442757" y="268461"/>
                    </a:cubicBezTo>
                    <a:lnTo>
                      <a:pt x="442757" y="268461"/>
                    </a:lnTo>
                    <a:close/>
                    <a:moveTo>
                      <a:pt x="244979" y="247614"/>
                    </a:moveTo>
                    <a:lnTo>
                      <a:pt x="226181" y="256550"/>
                    </a:lnTo>
                    <a:lnTo>
                      <a:pt x="207386" y="247614"/>
                    </a:lnTo>
                    <a:lnTo>
                      <a:pt x="202689" y="227619"/>
                    </a:lnTo>
                    <a:lnTo>
                      <a:pt x="215502" y="211452"/>
                    </a:lnTo>
                    <a:lnTo>
                      <a:pt x="236434" y="211452"/>
                    </a:lnTo>
                    <a:lnTo>
                      <a:pt x="249249" y="227619"/>
                    </a:lnTo>
                    <a:lnTo>
                      <a:pt x="244979" y="247614"/>
                    </a:lnTo>
                    <a:lnTo>
                      <a:pt x="244979" y="247614"/>
                    </a:lnTo>
                    <a:close/>
                    <a:moveTo>
                      <a:pt x="356470" y="203368"/>
                    </a:moveTo>
                    <a:cubicBezTo>
                      <a:pt x="359887" y="217833"/>
                      <a:pt x="360740" y="232297"/>
                      <a:pt x="359460" y="246339"/>
                    </a:cubicBezTo>
                    <a:lnTo>
                      <a:pt x="294102" y="227619"/>
                    </a:lnTo>
                    <a:cubicBezTo>
                      <a:pt x="288122" y="225916"/>
                      <a:pt x="284706" y="219960"/>
                      <a:pt x="285986" y="214005"/>
                    </a:cubicBezTo>
                    <a:cubicBezTo>
                      <a:pt x="286413" y="212302"/>
                      <a:pt x="287269" y="210599"/>
                      <a:pt x="288549" y="209324"/>
                    </a:cubicBezTo>
                    <a:lnTo>
                      <a:pt x="340238" y="162948"/>
                    </a:lnTo>
                    <a:cubicBezTo>
                      <a:pt x="347498" y="174862"/>
                      <a:pt x="353051" y="188477"/>
                      <a:pt x="356470" y="203368"/>
                    </a:cubicBezTo>
                    <a:lnTo>
                      <a:pt x="356470" y="203368"/>
                    </a:lnTo>
                    <a:close/>
                    <a:moveTo>
                      <a:pt x="319733" y="137422"/>
                    </a:moveTo>
                    <a:lnTo>
                      <a:pt x="263774" y="176990"/>
                    </a:lnTo>
                    <a:cubicBezTo>
                      <a:pt x="259075" y="179968"/>
                      <a:pt x="252666" y="179115"/>
                      <a:pt x="248822" y="174437"/>
                    </a:cubicBezTo>
                    <a:cubicBezTo>
                      <a:pt x="247542" y="173160"/>
                      <a:pt x="247113" y="171457"/>
                      <a:pt x="246686" y="169757"/>
                    </a:cubicBezTo>
                    <a:lnTo>
                      <a:pt x="242843" y="100407"/>
                    </a:lnTo>
                    <a:cubicBezTo>
                      <a:pt x="272317" y="103811"/>
                      <a:pt x="299228" y="117000"/>
                      <a:pt x="319733" y="137422"/>
                    </a:cubicBezTo>
                    <a:lnTo>
                      <a:pt x="319733" y="137422"/>
                    </a:lnTo>
                    <a:close/>
                    <a:moveTo>
                      <a:pt x="195853" y="102535"/>
                    </a:moveTo>
                    <a:cubicBezTo>
                      <a:pt x="200553" y="101684"/>
                      <a:pt x="204823" y="100833"/>
                      <a:pt x="209522" y="99982"/>
                    </a:cubicBezTo>
                    <a:lnTo>
                      <a:pt x="205679" y="168054"/>
                    </a:lnTo>
                    <a:cubicBezTo>
                      <a:pt x="205252" y="174010"/>
                      <a:pt x="200553" y="179115"/>
                      <a:pt x="194144" y="179115"/>
                    </a:cubicBezTo>
                    <a:cubicBezTo>
                      <a:pt x="192437" y="179115"/>
                      <a:pt x="190300" y="178690"/>
                      <a:pt x="189018" y="177840"/>
                    </a:cubicBezTo>
                    <a:lnTo>
                      <a:pt x="132205" y="137422"/>
                    </a:lnTo>
                    <a:cubicBezTo>
                      <a:pt x="149719" y="119978"/>
                      <a:pt x="171505" y="108065"/>
                      <a:pt x="195853" y="102535"/>
                    </a:cubicBezTo>
                    <a:lnTo>
                      <a:pt x="195853" y="102535"/>
                    </a:lnTo>
                    <a:close/>
                    <a:moveTo>
                      <a:pt x="111701" y="162948"/>
                    </a:moveTo>
                    <a:lnTo>
                      <a:pt x="162533" y="208046"/>
                    </a:lnTo>
                    <a:cubicBezTo>
                      <a:pt x="167232" y="211877"/>
                      <a:pt x="167659" y="219108"/>
                      <a:pt x="163816" y="223788"/>
                    </a:cubicBezTo>
                    <a:cubicBezTo>
                      <a:pt x="162533" y="225491"/>
                      <a:pt x="160826" y="226766"/>
                      <a:pt x="158690" y="227194"/>
                    </a:cubicBezTo>
                    <a:lnTo>
                      <a:pt x="92478" y="246339"/>
                    </a:lnTo>
                    <a:cubicBezTo>
                      <a:pt x="89915" y="217408"/>
                      <a:pt x="96323" y="188052"/>
                      <a:pt x="111701" y="162948"/>
                    </a:cubicBezTo>
                    <a:lnTo>
                      <a:pt x="111701" y="162948"/>
                    </a:lnTo>
                    <a:close/>
                    <a:moveTo>
                      <a:pt x="100167" y="278247"/>
                    </a:moveTo>
                    <a:lnTo>
                      <a:pt x="168089" y="266761"/>
                    </a:lnTo>
                    <a:cubicBezTo>
                      <a:pt x="173642" y="266333"/>
                      <a:pt x="178768" y="270164"/>
                      <a:pt x="180048" y="275695"/>
                    </a:cubicBezTo>
                    <a:cubicBezTo>
                      <a:pt x="180475" y="278247"/>
                      <a:pt x="180475" y="280375"/>
                      <a:pt x="179621" y="282503"/>
                    </a:cubicBezTo>
                    <a:lnTo>
                      <a:pt x="179621" y="282503"/>
                    </a:lnTo>
                    <a:lnTo>
                      <a:pt x="153563" y="345043"/>
                    </a:lnTo>
                    <a:cubicBezTo>
                      <a:pt x="129642" y="329726"/>
                      <a:pt x="110420" y="306328"/>
                      <a:pt x="100167" y="278247"/>
                    </a:cubicBezTo>
                    <a:lnTo>
                      <a:pt x="100167" y="278247"/>
                    </a:lnTo>
                    <a:close/>
                    <a:moveTo>
                      <a:pt x="256085" y="362912"/>
                    </a:moveTo>
                    <a:cubicBezTo>
                      <a:pt x="246259" y="365040"/>
                      <a:pt x="236434" y="366315"/>
                      <a:pt x="226181" y="366315"/>
                    </a:cubicBezTo>
                    <a:cubicBezTo>
                      <a:pt x="211232" y="366315"/>
                      <a:pt x="196707" y="363763"/>
                      <a:pt x="183038" y="359510"/>
                    </a:cubicBezTo>
                    <a:lnTo>
                      <a:pt x="216785" y="298670"/>
                    </a:lnTo>
                    <a:cubicBezTo>
                      <a:pt x="220202" y="294839"/>
                      <a:pt x="225754" y="293139"/>
                      <a:pt x="230454" y="295692"/>
                    </a:cubicBezTo>
                    <a:cubicBezTo>
                      <a:pt x="232590" y="296967"/>
                      <a:pt x="234300" y="298670"/>
                      <a:pt x="235580" y="300370"/>
                    </a:cubicBezTo>
                    <a:lnTo>
                      <a:pt x="235580" y="300370"/>
                    </a:lnTo>
                    <a:lnTo>
                      <a:pt x="268471" y="359510"/>
                    </a:lnTo>
                    <a:cubicBezTo>
                      <a:pt x="264628" y="360785"/>
                      <a:pt x="260355" y="361637"/>
                      <a:pt x="256085" y="362912"/>
                    </a:cubicBezTo>
                    <a:lnTo>
                      <a:pt x="256085" y="362912"/>
                    </a:lnTo>
                    <a:close/>
                    <a:moveTo>
                      <a:pt x="339382" y="303775"/>
                    </a:moveTo>
                    <a:cubicBezTo>
                      <a:pt x="328703" y="320792"/>
                      <a:pt x="314607" y="334407"/>
                      <a:pt x="298375" y="345043"/>
                    </a:cubicBezTo>
                    <a:lnTo>
                      <a:pt x="271464" y="280800"/>
                    </a:lnTo>
                    <a:cubicBezTo>
                      <a:pt x="270181" y="275695"/>
                      <a:pt x="272317" y="270164"/>
                      <a:pt x="277443" y="267611"/>
                    </a:cubicBezTo>
                    <a:cubicBezTo>
                      <a:pt x="279150" y="266761"/>
                      <a:pt x="281287" y="266333"/>
                      <a:pt x="283423" y="266333"/>
                    </a:cubicBezTo>
                    <a:lnTo>
                      <a:pt x="351771" y="277822"/>
                    </a:lnTo>
                    <a:cubicBezTo>
                      <a:pt x="349208" y="287181"/>
                      <a:pt x="344935" y="295692"/>
                      <a:pt x="339382" y="303775"/>
                    </a:cubicBezTo>
                    <a:lnTo>
                      <a:pt x="339382" y="303775"/>
                    </a:lnTo>
                    <a:close/>
                  </a:path>
                </a:pathLst>
              </a:custGeom>
              <a:solidFill>
                <a:schemeClr val="bg1">
                  <a:lumMod val="95000"/>
                </a:schemeClr>
              </a:solidFill>
              <a:ln w="256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302" name="TextBox 301">
            <a:extLst>
              <a:ext uri="{FF2B5EF4-FFF2-40B4-BE49-F238E27FC236}">
                <a16:creationId xmlns:a16="http://schemas.microsoft.com/office/drawing/2014/main" id="{A9ADB1C6-B42C-4BF9-849D-17C2F2B714FE}"/>
              </a:ext>
            </a:extLst>
          </p:cNvPr>
          <p:cNvSpPr txBox="1"/>
          <p:nvPr/>
        </p:nvSpPr>
        <p:spPr>
          <a:xfrm>
            <a:off x="4595262" y="6080914"/>
            <a:ext cx="3044735" cy="270955"/>
          </a:xfrm>
          <a:prstGeom prst="rect">
            <a:avLst/>
          </a:prstGeom>
          <a:noFill/>
        </p:spPr>
        <p:txBody>
          <a:bodyPr wrap="square" rtlCol="0" anchor="t">
            <a:noAutofit/>
          </a:bodyPr>
          <a:lstStyle>
            <a:defPPr>
              <a:defRPr lang="en-US"/>
            </a:defPPr>
            <a:lvl1pPr lvl="0" algn="ctr">
              <a:lnSpc>
                <a:spcPct val="150000"/>
              </a:lnSpc>
              <a:defRPr sz="1600">
                <a:solidFill>
                  <a:srgbClr val="50E6FF"/>
                </a:solidFill>
                <a:latin typeface="Segoe UI Semibold"/>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Any</a:t>
            </a:r>
            <a:r>
              <a:rPr kumimoji="0" lang="en-US" sz="1600" b="0" i="0" u="none" strike="noStrike" kern="1200" cap="none" spc="0" normalizeH="0" baseline="0" noProof="0">
                <a:ln>
                  <a:noFill/>
                </a:ln>
                <a:solidFill>
                  <a:srgbClr val="50E6FF"/>
                </a:solidFill>
                <a:effectLst/>
                <a:uLnTx/>
                <a:uFillTx/>
                <a:latin typeface="Segoe UI Semibold"/>
                <a:ea typeface="+mn-ea"/>
                <a:cs typeface="+mn-cs"/>
              </a:rPr>
              <a:t> </a:t>
            </a:r>
            <a:r>
              <a:rPr kumimoji="0" lang="en-US" sz="1600" b="0" i="0" u="none" strike="noStrike" kern="1200" cap="none" spc="0" normalizeH="0" baseline="0" noProof="0">
                <a:ln>
                  <a:noFill/>
                </a:ln>
                <a:solidFill>
                  <a:srgbClr val="0078D4"/>
                </a:solidFill>
                <a:effectLst/>
                <a:uLnTx/>
                <a:uFillTx/>
                <a:latin typeface="Segoe UI Semibold"/>
                <a:ea typeface="+mn-ea"/>
                <a:cs typeface="+mn-cs"/>
              </a:rPr>
              <a:t>hardware, any Kubernetes</a:t>
            </a:r>
          </a:p>
        </p:txBody>
      </p:sp>
      <p:sp>
        <p:nvSpPr>
          <p:cNvPr id="11" name="Rectangle 10">
            <a:extLst>
              <a:ext uri="{FF2B5EF4-FFF2-40B4-BE49-F238E27FC236}">
                <a16:creationId xmlns:a16="http://schemas.microsoft.com/office/drawing/2014/main" id="{345F970B-3CBB-EE40-9431-A75934A992B0}"/>
              </a:ext>
            </a:extLst>
          </p:cNvPr>
          <p:cNvSpPr/>
          <p:nvPr/>
        </p:nvSpPr>
        <p:spPr>
          <a:xfrm>
            <a:off x="319444" y="850461"/>
            <a:ext cx="6382068" cy="341632"/>
          </a:xfrm>
          <a:prstGeom prst="rect">
            <a:avLst/>
          </a:prstGeom>
        </p:spPr>
        <p:txBody>
          <a:bodyPr wrap="none">
            <a:spAutoFit/>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Segoe UI" pitchFamily="34" charset="0"/>
              </a:rPr>
              <a:t>Bring Azure data services to any infrastructure with Azure Arc</a:t>
            </a:r>
          </a:p>
        </p:txBody>
      </p:sp>
      <p:cxnSp>
        <p:nvCxnSpPr>
          <p:cNvPr id="227" name="Straight Connector 226">
            <a:extLst>
              <a:ext uri="{FF2B5EF4-FFF2-40B4-BE49-F238E27FC236}">
                <a16:creationId xmlns:a16="http://schemas.microsoft.com/office/drawing/2014/main" id="{B543A978-4094-CE43-BCE0-9185297E30C3}"/>
              </a:ext>
            </a:extLst>
          </p:cNvPr>
          <p:cNvCxnSpPr>
            <a:cxnSpLocks/>
          </p:cNvCxnSpPr>
          <p:nvPr/>
        </p:nvCxnSpPr>
        <p:spPr>
          <a:xfrm>
            <a:off x="4937423" y="1644247"/>
            <a:ext cx="0" cy="3401786"/>
          </a:xfrm>
          <a:prstGeom prst="line">
            <a:avLst/>
          </a:prstGeom>
          <a:noFill/>
          <a:ln w="9525" cap="flat" cmpd="sng" algn="ctr">
            <a:solidFill>
              <a:schemeClr val="bg1">
                <a:lumMod val="75000"/>
              </a:schemeClr>
            </a:solidFill>
            <a:prstDash val="solid"/>
            <a:headEnd type="none"/>
            <a:tailEnd type="none"/>
          </a:ln>
          <a:effectLst/>
        </p:spPr>
      </p:cxnSp>
      <p:cxnSp>
        <p:nvCxnSpPr>
          <p:cNvPr id="228" name="Straight Connector 227">
            <a:extLst>
              <a:ext uri="{FF2B5EF4-FFF2-40B4-BE49-F238E27FC236}">
                <a16:creationId xmlns:a16="http://schemas.microsoft.com/office/drawing/2014/main" id="{A9C98797-B419-2646-801E-A48420EE4FA7}"/>
              </a:ext>
            </a:extLst>
          </p:cNvPr>
          <p:cNvCxnSpPr>
            <a:cxnSpLocks/>
          </p:cNvCxnSpPr>
          <p:nvPr/>
        </p:nvCxnSpPr>
        <p:spPr>
          <a:xfrm>
            <a:off x="7249829" y="1643743"/>
            <a:ext cx="0" cy="3401786"/>
          </a:xfrm>
          <a:prstGeom prst="line">
            <a:avLst/>
          </a:prstGeom>
          <a:noFill/>
          <a:ln w="9525" cap="flat" cmpd="sng" algn="ctr">
            <a:solidFill>
              <a:schemeClr val="bg1">
                <a:lumMod val="75000"/>
              </a:schemeClr>
            </a:solidFill>
            <a:prstDash val="solid"/>
            <a:headEnd type="none"/>
            <a:tailEnd type="none"/>
          </a:ln>
          <a:effectLst/>
        </p:spPr>
      </p:cxnSp>
      <p:cxnSp>
        <p:nvCxnSpPr>
          <p:cNvPr id="229" name="Straight Connector 228">
            <a:extLst>
              <a:ext uri="{FF2B5EF4-FFF2-40B4-BE49-F238E27FC236}">
                <a16:creationId xmlns:a16="http://schemas.microsoft.com/office/drawing/2014/main" id="{C0034A93-C664-EB41-AB73-41F0E21D77D5}"/>
              </a:ext>
            </a:extLst>
          </p:cNvPr>
          <p:cNvCxnSpPr>
            <a:cxnSpLocks/>
          </p:cNvCxnSpPr>
          <p:nvPr/>
        </p:nvCxnSpPr>
        <p:spPr>
          <a:xfrm>
            <a:off x="2627829" y="1644247"/>
            <a:ext cx="0" cy="3401786"/>
          </a:xfrm>
          <a:prstGeom prst="line">
            <a:avLst/>
          </a:prstGeom>
          <a:noFill/>
          <a:ln w="9525" cap="flat" cmpd="sng" algn="ctr">
            <a:solidFill>
              <a:schemeClr val="bg1">
                <a:lumMod val="75000"/>
              </a:schemeClr>
            </a:solidFill>
            <a:prstDash val="solid"/>
            <a:headEnd type="none"/>
            <a:tailEnd type="none"/>
          </a:ln>
          <a:effectLst/>
        </p:spPr>
      </p:cxnSp>
      <p:grpSp>
        <p:nvGrpSpPr>
          <p:cNvPr id="145" name="Group 144">
            <a:extLst>
              <a:ext uri="{FF2B5EF4-FFF2-40B4-BE49-F238E27FC236}">
                <a16:creationId xmlns:a16="http://schemas.microsoft.com/office/drawing/2014/main" id="{2EFFD4AF-C197-4DE1-A1D5-6AA7CC650D47}"/>
              </a:ext>
            </a:extLst>
          </p:cNvPr>
          <p:cNvGrpSpPr/>
          <p:nvPr/>
        </p:nvGrpSpPr>
        <p:grpSpPr>
          <a:xfrm>
            <a:off x="3454530" y="2411260"/>
            <a:ext cx="681287" cy="632980"/>
            <a:chOff x="-5595293" y="-398521"/>
            <a:chExt cx="5592817" cy="5196259"/>
          </a:xfrm>
          <a:solidFill>
            <a:srgbClr val="50E6FF"/>
          </a:solidFill>
        </p:grpSpPr>
        <p:sp>
          <p:nvSpPr>
            <p:cNvPr id="179" name="Rectangle 33">
              <a:extLst>
                <a:ext uri="{FF2B5EF4-FFF2-40B4-BE49-F238E27FC236}">
                  <a16:creationId xmlns:a16="http://schemas.microsoft.com/office/drawing/2014/main" id="{2747F655-F29A-4504-BF95-42A702C257EF}"/>
                </a:ext>
              </a:extLst>
            </p:cNvPr>
            <p:cNvSpPr>
              <a:spLocks noChangeArrowheads="1"/>
            </p:cNvSpPr>
            <p:nvPr/>
          </p:nvSpPr>
          <p:spPr bwMode="auto">
            <a:xfrm>
              <a:off x="-824937" y="-396367"/>
              <a:ext cx="409475" cy="13696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34">
              <a:extLst>
                <a:ext uri="{FF2B5EF4-FFF2-40B4-BE49-F238E27FC236}">
                  <a16:creationId xmlns:a16="http://schemas.microsoft.com/office/drawing/2014/main" id="{63F9093A-2867-449E-95C0-351FE040FB4A}"/>
                </a:ext>
              </a:extLst>
            </p:cNvPr>
            <p:cNvSpPr>
              <a:spLocks noChangeArrowheads="1"/>
            </p:cNvSpPr>
            <p:nvPr/>
          </p:nvSpPr>
          <p:spPr bwMode="auto">
            <a:xfrm>
              <a:off x="-1784655" y="-398521"/>
              <a:ext cx="1369612" cy="4235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35">
              <a:extLst>
                <a:ext uri="{FF2B5EF4-FFF2-40B4-BE49-F238E27FC236}">
                  <a16:creationId xmlns:a16="http://schemas.microsoft.com/office/drawing/2014/main" id="{0C67A4FE-57AE-4A8C-A253-7FAA731BDD75}"/>
                </a:ext>
              </a:extLst>
            </p:cNvPr>
            <p:cNvSpPr>
              <a:spLocks noChangeArrowheads="1"/>
            </p:cNvSpPr>
            <p:nvPr/>
          </p:nvSpPr>
          <p:spPr bwMode="auto">
            <a:xfrm>
              <a:off x="-2559547" y="4388263"/>
              <a:ext cx="1369612" cy="409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36">
              <a:extLst>
                <a:ext uri="{FF2B5EF4-FFF2-40B4-BE49-F238E27FC236}">
                  <a16:creationId xmlns:a16="http://schemas.microsoft.com/office/drawing/2014/main" id="{36EA97BC-05B9-4220-B91A-613A5A42E752}"/>
                </a:ext>
              </a:extLst>
            </p:cNvPr>
            <p:cNvSpPr>
              <a:spLocks noChangeArrowheads="1"/>
            </p:cNvSpPr>
            <p:nvPr/>
          </p:nvSpPr>
          <p:spPr bwMode="auto">
            <a:xfrm>
              <a:off x="-1599410" y="3414005"/>
              <a:ext cx="409475" cy="13837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37">
              <a:extLst>
                <a:ext uri="{FF2B5EF4-FFF2-40B4-BE49-F238E27FC236}">
                  <a16:creationId xmlns:a16="http://schemas.microsoft.com/office/drawing/2014/main" id="{C1A02CD1-4649-41CF-A789-95F2599C49FA}"/>
                </a:ext>
              </a:extLst>
            </p:cNvPr>
            <p:cNvSpPr>
              <a:spLocks noChangeArrowheads="1"/>
            </p:cNvSpPr>
            <p:nvPr/>
          </p:nvSpPr>
          <p:spPr bwMode="auto">
            <a:xfrm>
              <a:off x="-5595293" y="3414005"/>
              <a:ext cx="409475" cy="138373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38">
              <a:extLst>
                <a:ext uri="{FF2B5EF4-FFF2-40B4-BE49-F238E27FC236}">
                  <a16:creationId xmlns:a16="http://schemas.microsoft.com/office/drawing/2014/main" id="{66B513CC-E6AB-486B-8E56-5C6F15F6823D}"/>
                </a:ext>
              </a:extLst>
            </p:cNvPr>
            <p:cNvSpPr>
              <a:spLocks noChangeArrowheads="1"/>
            </p:cNvSpPr>
            <p:nvPr/>
          </p:nvSpPr>
          <p:spPr bwMode="auto">
            <a:xfrm>
              <a:off x="-5595293" y="4388263"/>
              <a:ext cx="1383733" cy="409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40">
              <a:extLst>
                <a:ext uri="{FF2B5EF4-FFF2-40B4-BE49-F238E27FC236}">
                  <a16:creationId xmlns:a16="http://schemas.microsoft.com/office/drawing/2014/main" id="{A0E9A8E3-17C1-40C1-91F5-AC1AE22A4441}"/>
                </a:ext>
              </a:extLst>
            </p:cNvPr>
            <p:cNvSpPr>
              <a:spLocks/>
            </p:cNvSpPr>
            <p:nvPr/>
          </p:nvSpPr>
          <p:spPr bwMode="auto">
            <a:xfrm>
              <a:off x="-3675006" y="2326782"/>
              <a:ext cx="2372118" cy="235799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41">
              <a:extLst>
                <a:ext uri="{FF2B5EF4-FFF2-40B4-BE49-F238E27FC236}">
                  <a16:creationId xmlns:a16="http://schemas.microsoft.com/office/drawing/2014/main" id="{A549D7CD-5BD8-4985-8A44-D4651F120212}"/>
                </a:ext>
              </a:extLst>
            </p:cNvPr>
            <p:cNvSpPr>
              <a:spLocks/>
            </p:cNvSpPr>
            <p:nvPr/>
          </p:nvSpPr>
          <p:spPr bwMode="auto">
            <a:xfrm>
              <a:off x="-5482334" y="2312667"/>
              <a:ext cx="2357997" cy="237211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42">
              <a:extLst>
                <a:ext uri="{FF2B5EF4-FFF2-40B4-BE49-F238E27FC236}">
                  <a16:creationId xmlns:a16="http://schemas.microsoft.com/office/drawing/2014/main" id="{D269C5BC-066A-4771-A2B6-F16067B4F6D4}"/>
                </a:ext>
              </a:extLst>
            </p:cNvPr>
            <p:cNvSpPr>
              <a:spLocks/>
            </p:cNvSpPr>
            <p:nvPr/>
          </p:nvSpPr>
          <p:spPr bwMode="auto">
            <a:xfrm>
              <a:off x="-5482334" y="505339"/>
              <a:ext cx="2372118" cy="235799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43">
              <a:extLst>
                <a:ext uri="{FF2B5EF4-FFF2-40B4-BE49-F238E27FC236}">
                  <a16:creationId xmlns:a16="http://schemas.microsoft.com/office/drawing/2014/main" id="{E8C2AC88-47C9-4A49-B99B-0D14D6E2D205}"/>
                </a:ext>
              </a:extLst>
            </p:cNvPr>
            <p:cNvSpPr>
              <a:spLocks noChangeArrowheads="1"/>
            </p:cNvSpPr>
            <p:nvPr/>
          </p:nvSpPr>
          <p:spPr bwMode="auto">
            <a:xfrm>
              <a:off x="-5595293" y="392380"/>
              <a:ext cx="1383733" cy="4094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Rectangle 44">
              <a:extLst>
                <a:ext uri="{FF2B5EF4-FFF2-40B4-BE49-F238E27FC236}">
                  <a16:creationId xmlns:a16="http://schemas.microsoft.com/office/drawing/2014/main" id="{ECB2978C-D991-4B5B-BC2C-DB832918CB04}"/>
                </a:ext>
              </a:extLst>
            </p:cNvPr>
            <p:cNvSpPr>
              <a:spLocks noChangeArrowheads="1"/>
            </p:cNvSpPr>
            <p:nvPr/>
          </p:nvSpPr>
          <p:spPr bwMode="auto">
            <a:xfrm>
              <a:off x="-5595293" y="392380"/>
              <a:ext cx="423589" cy="13696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33">
              <a:extLst>
                <a:ext uri="{FF2B5EF4-FFF2-40B4-BE49-F238E27FC236}">
                  <a16:creationId xmlns:a16="http://schemas.microsoft.com/office/drawing/2014/main" id="{E55CA227-989C-4DCF-BC5E-F40AF790A4D2}"/>
                </a:ext>
              </a:extLst>
            </p:cNvPr>
            <p:cNvSpPr>
              <a:spLocks noChangeArrowheads="1"/>
            </p:cNvSpPr>
            <p:nvPr/>
          </p:nvSpPr>
          <p:spPr bwMode="auto">
            <a:xfrm rot="2700000">
              <a:off x="-2114398" y="-817602"/>
              <a:ext cx="409475" cy="38143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01" name="Rectangle 200">
            <a:extLst>
              <a:ext uri="{FF2B5EF4-FFF2-40B4-BE49-F238E27FC236}">
                <a16:creationId xmlns:a16="http://schemas.microsoft.com/office/drawing/2014/main" id="{7531301F-B350-4010-8C7D-D91803478C1A}"/>
              </a:ext>
            </a:extLst>
          </p:cNvPr>
          <p:cNvSpPr/>
          <p:nvPr/>
        </p:nvSpPr>
        <p:spPr>
          <a:xfrm>
            <a:off x="287233" y="3517044"/>
            <a:ext cx="2260549" cy="969496"/>
          </a:xfrm>
          <a:prstGeom prst="rect">
            <a:avLst/>
          </a:prstGeom>
        </p:spPr>
        <p:txBody>
          <a:bodyPr wrap="square" lIns="91427" tIns="0" rIns="0" anchor="t">
            <a:noAutofit/>
          </a:bodyPr>
          <a:lstStyle/>
          <a:p>
            <a:pPr marL="171450" marR="0" lvl="0" indent="-1714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Automated patching/updates based on customer policy</a:t>
            </a:r>
          </a:p>
          <a:p>
            <a:pPr marL="171450" marR="0" lvl="0" indent="-1714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Hyperscale innovation now available on-premises</a:t>
            </a:r>
          </a:p>
          <a:p>
            <a:pPr marL="171450" marR="0" lvl="0" indent="-1714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Evergreen SQL with no end-of-support</a:t>
            </a:r>
          </a:p>
          <a:p>
            <a:pPr marL="171450" marR="0" lvl="0" indent="-171450" algn="l" defTabSz="914225" rtl="0" eaLnBrk="1" fontAlgn="auto" latinLnBrk="0" hangingPunct="1">
              <a:lnSpc>
                <a:spcPct val="100000"/>
              </a:lnSpc>
              <a:spcBef>
                <a:spcPts val="0"/>
              </a:spcBef>
              <a:spcAft>
                <a:spcPts val="4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48" name="Picture 7" descr="A close up of a sign&#10;&#10;Description generated with very high confidence">
            <a:extLst>
              <a:ext uri="{FF2B5EF4-FFF2-40B4-BE49-F238E27FC236}">
                <a16:creationId xmlns:a16="http://schemas.microsoft.com/office/drawing/2014/main" id="{8355DC8D-9374-4F0A-A71D-6DEB6A9D2310}"/>
              </a:ext>
            </a:extLst>
          </p:cNvPr>
          <p:cNvPicPr>
            <a:picLocks noChangeAspect="1"/>
          </p:cNvPicPr>
          <p:nvPr/>
        </p:nvPicPr>
        <p:blipFill>
          <a:blip r:embed="rId3"/>
          <a:stretch>
            <a:fillRect/>
          </a:stretch>
        </p:blipFill>
        <p:spPr>
          <a:xfrm>
            <a:off x="10345357" y="2456384"/>
            <a:ext cx="701675" cy="682625"/>
          </a:xfrm>
          <a:prstGeom prst="rect">
            <a:avLst/>
          </a:prstGeom>
        </p:spPr>
      </p:pic>
    </p:spTree>
    <p:extLst>
      <p:ext uri="{BB962C8B-B14F-4D97-AF65-F5344CB8AC3E}">
        <p14:creationId xmlns:p14="http://schemas.microsoft.com/office/powerpoint/2010/main" val="4263490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7">
            <a:extLst>
              <a:ext uri="{FF2B5EF4-FFF2-40B4-BE49-F238E27FC236}">
                <a16:creationId xmlns:a16="http://schemas.microsoft.com/office/drawing/2014/main" id="{8C8CEEAB-247C-40EB-8507-40F82A825B8C}"/>
              </a:ext>
            </a:extLst>
          </p:cNvPr>
          <p:cNvSpPr txBox="1">
            <a:spLocks/>
          </p:cNvSpPr>
          <p:nvPr/>
        </p:nvSpPr>
        <p:spPr>
          <a:xfrm>
            <a:off x="587375" y="9906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Azure Arc</a:t>
            </a:r>
          </a:p>
          <a:p>
            <a:pPr algn="ctr"/>
            <a:r>
              <a:rPr lang="en-US" sz="2000" spc="0" dirty="0">
                <a:ln>
                  <a:noFill/>
                </a:ln>
                <a:latin typeface="Segoe UI"/>
              </a:rPr>
              <a:t>Bring Azure services and management to any infrastructure</a:t>
            </a:r>
          </a:p>
        </p:txBody>
      </p:sp>
      <p:cxnSp>
        <p:nvCxnSpPr>
          <p:cNvPr id="66" name="Straight Connector 65">
            <a:extLst>
              <a:ext uri="{FF2B5EF4-FFF2-40B4-BE49-F238E27FC236}">
                <a16:creationId xmlns:a16="http://schemas.microsoft.com/office/drawing/2014/main" id="{CB5DD16F-6AFE-40A7-A431-67D798BD66D4}"/>
              </a:ext>
            </a:extLst>
          </p:cNvPr>
          <p:cNvCxnSpPr/>
          <p:nvPr/>
        </p:nvCxnSpPr>
        <p:spPr>
          <a:xfrm>
            <a:off x="561975" y="4613275"/>
            <a:ext cx="11049000" cy="0"/>
          </a:xfrm>
          <a:prstGeom prst="line">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82BE2747-9015-46F0-BE76-459CE33D40DB}"/>
              </a:ext>
            </a:extLst>
          </p:cNvPr>
          <p:cNvSpPr txBox="1"/>
          <p:nvPr/>
        </p:nvSpPr>
        <p:spPr>
          <a:xfrm>
            <a:off x="582168" y="4986338"/>
            <a:ext cx="11027664" cy="30777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Semibold"/>
                <a:ea typeface="+mn-ea"/>
                <a:cs typeface="+mn-cs"/>
              </a:rPr>
              <a:t>Azure Arc is a set of technologies that extends Azure management and enables</a:t>
            </a:r>
            <a:br>
              <a:rPr kumimoji="0" lang="en-US" sz="1600" b="0" i="0" u="none" strike="noStrike" kern="1200" cap="none" spc="0" normalizeH="0" baseline="0" noProof="0" dirty="0">
                <a:ln>
                  <a:noFill/>
                </a:ln>
                <a:effectLst/>
                <a:uLnTx/>
                <a:uFillTx/>
                <a:latin typeface="Segoe UI Semibold"/>
                <a:ea typeface="+mn-ea"/>
                <a:cs typeface="+mn-cs"/>
              </a:rPr>
            </a:br>
            <a:r>
              <a:rPr kumimoji="0" lang="en-US" sz="1600" b="0" i="0" u="none" strike="noStrike" kern="1200" cap="none" spc="0" normalizeH="0" baseline="0" noProof="0" dirty="0">
                <a:ln>
                  <a:noFill/>
                </a:ln>
                <a:effectLst/>
                <a:uLnTx/>
                <a:uFillTx/>
                <a:latin typeface="Segoe UI Semibold"/>
                <a:ea typeface="+mn-ea"/>
                <a:cs typeface="+mn-cs"/>
              </a:rPr>
              <a:t>Azure services to run across on-premises, multi-cloud, and edge</a:t>
            </a:r>
          </a:p>
        </p:txBody>
      </p:sp>
      <p:grpSp>
        <p:nvGrpSpPr>
          <p:cNvPr id="78" name="Group 77">
            <a:extLst>
              <a:ext uri="{FF2B5EF4-FFF2-40B4-BE49-F238E27FC236}">
                <a16:creationId xmlns:a16="http://schemas.microsoft.com/office/drawing/2014/main" id="{C4CF118F-CECC-4485-9C9C-8800106E6E58}"/>
              </a:ext>
            </a:extLst>
          </p:cNvPr>
          <p:cNvGrpSpPr/>
          <p:nvPr/>
        </p:nvGrpSpPr>
        <p:grpSpPr>
          <a:xfrm>
            <a:off x="584200" y="2533251"/>
            <a:ext cx="11027664" cy="1684935"/>
            <a:chOff x="584200" y="2533251"/>
            <a:chExt cx="11027664" cy="1684935"/>
          </a:xfrm>
        </p:grpSpPr>
        <p:grpSp>
          <p:nvGrpSpPr>
            <p:cNvPr id="79" name="Graphic 252" descr="manage, cloud-based hardware, security">
              <a:extLst>
                <a:ext uri="{FF2B5EF4-FFF2-40B4-BE49-F238E27FC236}">
                  <a16:creationId xmlns:a16="http://schemas.microsoft.com/office/drawing/2014/main" id="{F47D1E20-3A39-430D-970C-B2A41D6F3D70}"/>
                </a:ext>
              </a:extLst>
            </p:cNvPr>
            <p:cNvGrpSpPr/>
            <p:nvPr/>
          </p:nvGrpSpPr>
          <p:grpSpPr>
            <a:xfrm>
              <a:off x="9917779" y="2592834"/>
              <a:ext cx="696088" cy="700790"/>
              <a:chOff x="4477326" y="5668469"/>
              <a:chExt cx="397725" cy="400412"/>
            </a:xfrm>
          </p:grpSpPr>
          <p:sp>
            <p:nvSpPr>
              <p:cNvPr id="153" name="Freeform: Shape 152">
                <a:extLst>
                  <a:ext uri="{FF2B5EF4-FFF2-40B4-BE49-F238E27FC236}">
                    <a16:creationId xmlns:a16="http://schemas.microsoft.com/office/drawing/2014/main" id="{3A5B42B5-7AE4-4E42-B5E7-4F9D413CCDA8}"/>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D7DDE3FF-4F58-4875-B4B5-EC823CA30F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5" name="Freeform: Shape 154">
                <a:extLst>
                  <a:ext uri="{FF2B5EF4-FFF2-40B4-BE49-F238E27FC236}">
                    <a16:creationId xmlns:a16="http://schemas.microsoft.com/office/drawing/2014/main" id="{B1F0A5F9-5880-4B3C-8612-69CCBF05D4B8}"/>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Freeform: Shape 155">
                <a:extLst>
                  <a:ext uri="{FF2B5EF4-FFF2-40B4-BE49-F238E27FC236}">
                    <a16:creationId xmlns:a16="http://schemas.microsoft.com/office/drawing/2014/main" id="{6335F039-D9A4-47FD-AD1D-A60D30829C7E}"/>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7" name="Freeform: Shape 156">
                <a:extLst>
                  <a:ext uri="{FF2B5EF4-FFF2-40B4-BE49-F238E27FC236}">
                    <a16:creationId xmlns:a16="http://schemas.microsoft.com/office/drawing/2014/main" id="{0139D657-ACFB-4793-9663-96724DBB9B3E}"/>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8" name="Freeform: Shape 157">
                <a:extLst>
                  <a:ext uri="{FF2B5EF4-FFF2-40B4-BE49-F238E27FC236}">
                    <a16:creationId xmlns:a16="http://schemas.microsoft.com/office/drawing/2014/main" id="{7471F115-E3DF-4AD1-BE79-1CE80712B4A7}"/>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9" name="Freeform: Shape 158">
                <a:extLst>
                  <a:ext uri="{FF2B5EF4-FFF2-40B4-BE49-F238E27FC236}">
                    <a16:creationId xmlns:a16="http://schemas.microsoft.com/office/drawing/2014/main" id="{A99C8BE0-6BCF-4DED-9C62-F0B0E590FDAE}"/>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65E6CAD9-378A-4015-AB7B-A374671C3BF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8991A45-EB98-4E77-A45F-DC016AF0C457}"/>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4" name="Freeform: Shape 173">
                <a:extLst>
                  <a:ext uri="{FF2B5EF4-FFF2-40B4-BE49-F238E27FC236}">
                    <a16:creationId xmlns:a16="http://schemas.microsoft.com/office/drawing/2014/main" id="{6CE35770-E2E6-4F02-BC3C-BDB0AD6A53D3}"/>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Freeform: Shape 174">
                <a:extLst>
                  <a:ext uri="{FF2B5EF4-FFF2-40B4-BE49-F238E27FC236}">
                    <a16:creationId xmlns:a16="http://schemas.microsoft.com/office/drawing/2014/main" id="{15D98F18-DF93-47E7-9E57-2B74B2A3CBDC}"/>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81" name="Rectangle 80">
              <a:extLst>
                <a:ext uri="{FF2B5EF4-FFF2-40B4-BE49-F238E27FC236}">
                  <a16:creationId xmlns:a16="http://schemas.microsoft.com/office/drawing/2014/main" id="{84AEF082-1AD1-4EEB-9EB9-0571E2922846}"/>
                </a:ext>
              </a:extLst>
            </p:cNvPr>
            <p:cNvSpPr/>
            <p:nvPr/>
          </p:nvSpPr>
          <p:spPr bwMode="auto">
            <a:xfrm>
              <a:off x="891978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Implement Azure </a:t>
              </a:r>
              <a:br>
                <a:rPr kumimoji="0" lang="en-US" sz="1600" b="0" i="0" u="none" strike="noStrike" kern="1200" cap="none" spc="0" normalizeH="0" baseline="0" noProof="0">
                  <a:ln>
                    <a:noFill/>
                  </a:ln>
                  <a:solidFill>
                    <a:schemeClr val="tx1"/>
                  </a:solidFill>
                  <a:effectLst/>
                  <a:uLnTx/>
                  <a:uFillTx/>
                  <a:latin typeface="Segoe UI Semibold"/>
                  <a:ea typeface="+mn-ea"/>
                  <a:cs typeface="+mn-cs"/>
                </a:rPr>
              </a:br>
              <a:r>
                <a:rPr kumimoji="0" lang="en-US" sz="1600" b="0" i="0" u="none" strike="noStrike" kern="1200" cap="none" spc="0" normalizeH="0" baseline="0" noProof="0">
                  <a:ln>
                    <a:noFill/>
                  </a:ln>
                  <a:solidFill>
                    <a:schemeClr val="tx1"/>
                  </a:solidFill>
                  <a:effectLst/>
                  <a:uLnTx/>
                  <a:uFillTx/>
                  <a:latin typeface="Segoe UI Semibold"/>
                  <a:ea typeface="+mn-ea"/>
                  <a:cs typeface="+mn-cs"/>
                </a:rPr>
                <a:t>security anywhere</a:t>
              </a:r>
            </a:p>
          </p:txBody>
        </p:sp>
        <p:sp>
          <p:nvSpPr>
            <p:cNvPr id="82" name="Rectangle 81">
              <a:extLst>
                <a:ext uri="{FF2B5EF4-FFF2-40B4-BE49-F238E27FC236}">
                  <a16:creationId xmlns:a16="http://schemas.microsoft.com/office/drawing/2014/main" id="{E5863618-C0BE-48FF-AD6F-6E14E6A9DEFA}"/>
                </a:ext>
              </a:extLst>
            </p:cNvPr>
            <p:cNvSpPr/>
            <p:nvPr/>
          </p:nvSpPr>
          <p:spPr bwMode="auto">
            <a:xfrm>
              <a:off x="584200"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Run Azure Data </a:t>
              </a:r>
              <a:br>
                <a:rPr kumimoji="0" lang="en-US" sz="1600" b="0" i="0" u="none" strike="noStrike" kern="1200" cap="none" spc="0" normalizeH="0" baseline="0" noProof="0" dirty="0">
                  <a:ln>
                    <a:noFill/>
                  </a:ln>
                  <a:solidFill>
                    <a:schemeClr val="tx1"/>
                  </a:solidFill>
                  <a:effectLst/>
                  <a:uLnTx/>
                  <a:uFillTx/>
                  <a:latin typeface="Segoe UI Semibold"/>
                  <a:ea typeface="+mn-ea"/>
                  <a:cs typeface="+mn-cs"/>
                </a:rPr>
              </a:b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Services anywhere</a:t>
              </a:r>
            </a:p>
          </p:txBody>
        </p:sp>
        <p:sp>
          <p:nvSpPr>
            <p:cNvPr id="83" name="Rectangle 82">
              <a:extLst>
                <a:ext uri="{FF2B5EF4-FFF2-40B4-BE49-F238E27FC236}">
                  <a16:creationId xmlns:a16="http://schemas.microsoft.com/office/drawing/2014/main" id="{B231749D-7A0A-488A-A84B-A12681ADC8EF}"/>
                </a:ext>
              </a:extLst>
            </p:cNvPr>
            <p:cNvSpPr/>
            <p:nvPr/>
          </p:nvSpPr>
          <p:spPr bwMode="auto">
            <a:xfrm>
              <a:off x="3362727"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Extend Azure management across your environments</a:t>
              </a:r>
            </a:p>
          </p:txBody>
        </p:sp>
        <p:grpSp>
          <p:nvGrpSpPr>
            <p:cNvPr id="84" name="Group 83">
              <a:extLst>
                <a:ext uri="{FF2B5EF4-FFF2-40B4-BE49-F238E27FC236}">
                  <a16:creationId xmlns:a16="http://schemas.microsoft.com/office/drawing/2014/main" id="{D301F54D-4C6B-4B18-8417-BB14B45F7ED9}"/>
                </a:ext>
              </a:extLst>
            </p:cNvPr>
            <p:cNvGrpSpPr/>
            <p:nvPr/>
          </p:nvGrpSpPr>
          <p:grpSpPr>
            <a:xfrm>
              <a:off x="4298790" y="2533251"/>
              <a:ext cx="819958" cy="819956"/>
              <a:chOff x="4368403" y="2889653"/>
              <a:chExt cx="469107" cy="469107"/>
            </a:xfrm>
          </p:grpSpPr>
          <p:grpSp>
            <p:nvGrpSpPr>
              <p:cNvPr id="132" name="Group 131">
                <a:extLst>
                  <a:ext uri="{FF2B5EF4-FFF2-40B4-BE49-F238E27FC236}">
                    <a16:creationId xmlns:a16="http://schemas.microsoft.com/office/drawing/2014/main" id="{4DD3DD68-A060-4658-A7A5-51B26B36C5DD}"/>
                  </a:ext>
                </a:extLst>
              </p:cNvPr>
              <p:cNvGrpSpPr/>
              <p:nvPr/>
            </p:nvGrpSpPr>
            <p:grpSpPr>
              <a:xfrm rot="18900000">
                <a:off x="4368403" y="2889653"/>
                <a:ext cx="469107" cy="469107"/>
                <a:chOff x="4368403" y="2889653"/>
                <a:chExt cx="469107" cy="469107"/>
              </a:xfrm>
            </p:grpSpPr>
            <p:grpSp>
              <p:nvGrpSpPr>
                <p:cNvPr id="139" name="Group 138">
                  <a:extLst>
                    <a:ext uri="{FF2B5EF4-FFF2-40B4-BE49-F238E27FC236}">
                      <a16:creationId xmlns:a16="http://schemas.microsoft.com/office/drawing/2014/main" id="{847D7F2A-412B-4B67-B151-21D578C20F57}"/>
                    </a:ext>
                  </a:extLst>
                </p:cNvPr>
                <p:cNvGrpSpPr/>
                <p:nvPr/>
              </p:nvGrpSpPr>
              <p:grpSpPr>
                <a:xfrm>
                  <a:off x="4573913" y="2889653"/>
                  <a:ext cx="58087" cy="469107"/>
                  <a:chOff x="4557244" y="2889653"/>
                  <a:chExt cx="58087" cy="469107"/>
                </a:xfrm>
              </p:grpSpPr>
              <p:grpSp>
                <p:nvGrpSpPr>
                  <p:cNvPr id="147" name="Group 146">
                    <a:extLst>
                      <a:ext uri="{FF2B5EF4-FFF2-40B4-BE49-F238E27FC236}">
                        <a16:creationId xmlns:a16="http://schemas.microsoft.com/office/drawing/2014/main" id="{D5FABBD8-EBB0-4BA3-8E44-550692BA16F5}"/>
                      </a:ext>
                    </a:extLst>
                  </p:cNvPr>
                  <p:cNvGrpSpPr/>
                  <p:nvPr/>
                </p:nvGrpSpPr>
                <p:grpSpPr>
                  <a:xfrm>
                    <a:off x="4557244" y="2889653"/>
                    <a:ext cx="58087" cy="176213"/>
                    <a:chOff x="4581056" y="2770591"/>
                    <a:chExt cx="58087" cy="176213"/>
                  </a:xfrm>
                </p:grpSpPr>
                <p:cxnSp>
                  <p:nvCxnSpPr>
                    <p:cNvPr id="151" name="Straight Connector 150">
                      <a:extLst>
                        <a:ext uri="{FF2B5EF4-FFF2-40B4-BE49-F238E27FC236}">
                          <a16:creationId xmlns:a16="http://schemas.microsoft.com/office/drawing/2014/main" id="{0B39799F-523E-47BC-9186-FBD2A649C7D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Rectangle 11">
                      <a:extLst>
                        <a:ext uri="{FF2B5EF4-FFF2-40B4-BE49-F238E27FC236}">
                          <a16:creationId xmlns:a16="http://schemas.microsoft.com/office/drawing/2014/main" id="{5F39CF11-1415-4E91-AEEE-19D4EC585D10}"/>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FA214F2E-7306-45CD-89F4-B7F9975B5F7E}"/>
                      </a:ext>
                    </a:extLst>
                  </p:cNvPr>
                  <p:cNvGrpSpPr/>
                  <p:nvPr/>
                </p:nvGrpSpPr>
                <p:grpSpPr>
                  <a:xfrm flipV="1">
                    <a:off x="4557244" y="3182547"/>
                    <a:ext cx="58087" cy="176213"/>
                    <a:chOff x="4581056" y="2770591"/>
                    <a:chExt cx="58087" cy="176213"/>
                  </a:xfrm>
                </p:grpSpPr>
                <p:cxnSp>
                  <p:nvCxnSpPr>
                    <p:cNvPr id="149" name="Straight Connector 148">
                      <a:extLst>
                        <a:ext uri="{FF2B5EF4-FFF2-40B4-BE49-F238E27FC236}">
                          <a16:creationId xmlns:a16="http://schemas.microsoft.com/office/drawing/2014/main" id="{651B3A32-7C48-49A0-9A86-87023DEB0BB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1">
                      <a:extLst>
                        <a:ext uri="{FF2B5EF4-FFF2-40B4-BE49-F238E27FC236}">
                          <a16:creationId xmlns:a16="http://schemas.microsoft.com/office/drawing/2014/main" id="{8108A408-6A00-4893-975D-97CC9412D8EC}"/>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C1A12200-93B5-455C-9810-25BC6985C24F}"/>
                    </a:ext>
                  </a:extLst>
                </p:cNvPr>
                <p:cNvGrpSpPr/>
                <p:nvPr/>
              </p:nvGrpSpPr>
              <p:grpSpPr>
                <a:xfrm rot="5400000">
                  <a:off x="4573913" y="2889653"/>
                  <a:ext cx="58087" cy="469107"/>
                  <a:chOff x="4557244" y="2889653"/>
                  <a:chExt cx="58087" cy="469107"/>
                </a:xfrm>
              </p:grpSpPr>
              <p:grpSp>
                <p:nvGrpSpPr>
                  <p:cNvPr id="141" name="Group 140">
                    <a:extLst>
                      <a:ext uri="{FF2B5EF4-FFF2-40B4-BE49-F238E27FC236}">
                        <a16:creationId xmlns:a16="http://schemas.microsoft.com/office/drawing/2014/main" id="{5AA80CA4-FD6A-4F7B-BCE9-1AA9561D471E}"/>
                      </a:ext>
                    </a:extLst>
                  </p:cNvPr>
                  <p:cNvGrpSpPr/>
                  <p:nvPr/>
                </p:nvGrpSpPr>
                <p:grpSpPr>
                  <a:xfrm>
                    <a:off x="4557244" y="2889653"/>
                    <a:ext cx="58087" cy="176213"/>
                    <a:chOff x="4581056" y="2770591"/>
                    <a:chExt cx="58087" cy="176213"/>
                  </a:xfrm>
                </p:grpSpPr>
                <p:cxnSp>
                  <p:nvCxnSpPr>
                    <p:cNvPr id="145" name="Straight Connector 144">
                      <a:extLst>
                        <a:ext uri="{FF2B5EF4-FFF2-40B4-BE49-F238E27FC236}">
                          <a16:creationId xmlns:a16="http://schemas.microsoft.com/office/drawing/2014/main" id="{2000B097-51CC-45A8-B30D-7DEF33892230}"/>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Rectangle 11">
                      <a:extLst>
                        <a:ext uri="{FF2B5EF4-FFF2-40B4-BE49-F238E27FC236}">
                          <a16:creationId xmlns:a16="http://schemas.microsoft.com/office/drawing/2014/main" id="{2D8707CB-8591-403A-BA2C-11705CE180F7}"/>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7BBE5485-BBC0-4CB8-992B-59EC0DC66EF0}"/>
                      </a:ext>
                    </a:extLst>
                  </p:cNvPr>
                  <p:cNvGrpSpPr/>
                  <p:nvPr/>
                </p:nvGrpSpPr>
                <p:grpSpPr>
                  <a:xfrm flipV="1">
                    <a:off x="4557244" y="3182547"/>
                    <a:ext cx="58087" cy="176213"/>
                    <a:chOff x="4581056" y="2770591"/>
                    <a:chExt cx="58087" cy="176213"/>
                  </a:xfrm>
                </p:grpSpPr>
                <p:cxnSp>
                  <p:nvCxnSpPr>
                    <p:cNvPr id="143" name="Straight Connector 142">
                      <a:extLst>
                        <a:ext uri="{FF2B5EF4-FFF2-40B4-BE49-F238E27FC236}">
                          <a16:creationId xmlns:a16="http://schemas.microsoft.com/office/drawing/2014/main" id="{CF55B58A-69C8-4423-BC33-075204D5130A}"/>
                        </a:ext>
                      </a:extLst>
                    </p:cNvPr>
                    <p:cNvCxnSpPr>
                      <a:cxnSpLocks/>
                    </p:cNvCxnSpPr>
                    <p:nvPr/>
                  </p:nvCxnSpPr>
                  <p:spPr>
                    <a:xfrm>
                      <a:off x="4610099" y="2770591"/>
                      <a:ext cx="0" cy="176213"/>
                    </a:xfrm>
                    <a:prstGeom prst="line">
                      <a:avLst/>
                    </a:pr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Rectangle 11">
                      <a:extLst>
                        <a:ext uri="{FF2B5EF4-FFF2-40B4-BE49-F238E27FC236}">
                          <a16:creationId xmlns:a16="http://schemas.microsoft.com/office/drawing/2014/main" id="{CA304025-B7A9-4FBD-BCB0-F0A3BF2C2469}"/>
                        </a:ext>
                      </a:extLst>
                    </p:cNvPr>
                    <p:cNvSpPr/>
                    <p:nvPr/>
                  </p:nvSpPr>
                  <p:spPr bwMode="auto">
                    <a:xfrm rot="2700000">
                      <a:off x="4581056" y="2782622"/>
                      <a:ext cx="58087" cy="58087"/>
                    </a:xfrm>
                    <a:custGeom>
                      <a:avLst/>
                      <a:gdLst>
                        <a:gd name="connsiteX0" fmla="*/ 0 w 166688"/>
                        <a:gd name="connsiteY0" fmla="*/ 0 h 166688"/>
                        <a:gd name="connsiteX1" fmla="*/ 166688 w 166688"/>
                        <a:gd name="connsiteY1" fmla="*/ 0 h 166688"/>
                        <a:gd name="connsiteX2" fmla="*/ 166688 w 166688"/>
                        <a:gd name="connsiteY2" fmla="*/ 166688 h 166688"/>
                        <a:gd name="connsiteX3" fmla="*/ 0 w 166688"/>
                        <a:gd name="connsiteY3" fmla="*/ 166688 h 166688"/>
                        <a:gd name="connsiteX4" fmla="*/ 0 w 166688"/>
                        <a:gd name="connsiteY4" fmla="*/ 0 h 166688"/>
                        <a:gd name="connsiteX0" fmla="*/ 166688 w 258128"/>
                        <a:gd name="connsiteY0" fmla="*/ 166688 h 258128"/>
                        <a:gd name="connsiteX1" fmla="*/ 0 w 258128"/>
                        <a:gd name="connsiteY1" fmla="*/ 166688 h 258128"/>
                        <a:gd name="connsiteX2" fmla="*/ 0 w 258128"/>
                        <a:gd name="connsiteY2" fmla="*/ 0 h 258128"/>
                        <a:gd name="connsiteX3" fmla="*/ 166688 w 258128"/>
                        <a:gd name="connsiteY3" fmla="*/ 0 h 258128"/>
                        <a:gd name="connsiteX4" fmla="*/ 258128 w 258128"/>
                        <a:gd name="connsiteY4" fmla="*/ 258128 h 258128"/>
                        <a:gd name="connsiteX0" fmla="*/ 166688 w 166688"/>
                        <a:gd name="connsiteY0" fmla="*/ 166688 h 166688"/>
                        <a:gd name="connsiteX1" fmla="*/ 0 w 166688"/>
                        <a:gd name="connsiteY1" fmla="*/ 166688 h 166688"/>
                        <a:gd name="connsiteX2" fmla="*/ 0 w 166688"/>
                        <a:gd name="connsiteY2" fmla="*/ 0 h 166688"/>
                        <a:gd name="connsiteX3" fmla="*/ 166688 w 166688"/>
                        <a:gd name="connsiteY3" fmla="*/ 0 h 166688"/>
                        <a:gd name="connsiteX0" fmla="*/ 0 w 166688"/>
                        <a:gd name="connsiteY0" fmla="*/ 166688 h 166688"/>
                        <a:gd name="connsiteX1" fmla="*/ 0 w 166688"/>
                        <a:gd name="connsiteY1" fmla="*/ 0 h 166688"/>
                        <a:gd name="connsiteX2" fmla="*/ 166688 w 166688"/>
                        <a:gd name="connsiteY2" fmla="*/ 0 h 166688"/>
                      </a:gdLst>
                      <a:ahLst/>
                      <a:cxnLst>
                        <a:cxn ang="0">
                          <a:pos x="connsiteX0" y="connsiteY0"/>
                        </a:cxn>
                        <a:cxn ang="0">
                          <a:pos x="connsiteX1" y="connsiteY1"/>
                        </a:cxn>
                        <a:cxn ang="0">
                          <a:pos x="connsiteX2" y="connsiteY2"/>
                        </a:cxn>
                      </a:cxnLst>
                      <a:rect l="l" t="t" r="r" b="b"/>
                      <a:pathLst>
                        <a:path w="166688" h="166688">
                          <a:moveTo>
                            <a:pt x="0" y="166688"/>
                          </a:moveTo>
                          <a:lnTo>
                            <a:pt x="0" y="0"/>
                          </a:lnTo>
                          <a:lnTo>
                            <a:pt x="166688" y="0"/>
                          </a:lnTo>
                        </a:path>
                      </a:pathLst>
                    </a:custGeom>
                    <a:ln w="15875">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effectLst/>
                        <a:uLnTx/>
                        <a:uFillTx/>
                        <a:latin typeface="Segoe UI"/>
                        <a:ea typeface="Segoe UI" pitchFamily="34" charset="0"/>
                        <a:cs typeface="Segoe UI" pitchFamily="34" charset="0"/>
                      </a:endParaRPr>
                    </a:p>
                  </p:txBody>
                </p:sp>
              </p:grpSp>
            </p:grpSp>
          </p:grpSp>
          <p:grpSp>
            <p:nvGrpSpPr>
              <p:cNvPr id="133" name="server" descr="server">
                <a:extLst>
                  <a:ext uri="{FF2B5EF4-FFF2-40B4-BE49-F238E27FC236}">
                    <a16:creationId xmlns:a16="http://schemas.microsoft.com/office/drawing/2014/main" id="{D7BBF826-B205-46BE-A852-0B88C9C2C213}"/>
                  </a:ext>
                </a:extLst>
              </p:cNvPr>
              <p:cNvGrpSpPr>
                <a:grpSpLocks noChangeAspect="1"/>
              </p:cNvGrpSpPr>
              <p:nvPr/>
            </p:nvGrpSpPr>
            <p:grpSpPr bwMode="auto">
              <a:xfrm>
                <a:off x="4474743" y="3028168"/>
                <a:ext cx="256426" cy="192076"/>
                <a:chOff x="441" y="2518"/>
                <a:chExt cx="263" cy="197"/>
              </a:xfrm>
            </p:grpSpPr>
            <p:sp>
              <p:nvSpPr>
                <p:cNvPr id="134" name="AutoShape 49">
                  <a:extLst>
                    <a:ext uri="{FF2B5EF4-FFF2-40B4-BE49-F238E27FC236}">
                      <a16:creationId xmlns:a16="http://schemas.microsoft.com/office/drawing/2014/main" id="{DA62C881-4EAE-4B61-9EC4-F55CC0AB1FEB}"/>
                    </a:ext>
                  </a:extLst>
                </p:cNvPr>
                <p:cNvSpPr>
                  <a:spLocks noChangeAspect="1" noChangeArrowheads="1" noTextEdit="1"/>
                </p:cNvSpPr>
                <p:nvPr/>
              </p:nvSpPr>
              <p:spPr bwMode="auto">
                <a:xfrm>
                  <a:off x="441" y="2518"/>
                  <a:ext cx="263" cy="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5" name="Freeform 51">
                  <a:extLst>
                    <a:ext uri="{FF2B5EF4-FFF2-40B4-BE49-F238E27FC236}">
                      <a16:creationId xmlns:a16="http://schemas.microsoft.com/office/drawing/2014/main" id="{0E78235F-09A9-4C8F-A97E-464866303B23}"/>
                    </a:ext>
                  </a:extLst>
                </p:cNvPr>
                <p:cNvSpPr>
                  <a:spLocks/>
                </p:cNvSpPr>
                <p:nvPr/>
              </p:nvSpPr>
              <p:spPr bwMode="auto">
                <a:xfrm>
                  <a:off x="440" y="2543"/>
                  <a:ext cx="265" cy="172"/>
                </a:xfrm>
                <a:custGeom>
                  <a:avLst/>
                  <a:gdLst>
                    <a:gd name="T0" fmla="*/ 265 w 265"/>
                    <a:gd name="T1" fmla="*/ 0 h 172"/>
                    <a:gd name="T2" fmla="*/ 0 w 265"/>
                    <a:gd name="T3" fmla="*/ 0 h 172"/>
                    <a:gd name="T4" fmla="*/ 0 w 265"/>
                    <a:gd name="T5" fmla="*/ 172 h 172"/>
                    <a:gd name="T6" fmla="*/ 265 w 265"/>
                    <a:gd name="T7" fmla="*/ 172 h 172"/>
                    <a:gd name="T8" fmla="*/ 265 w 265"/>
                    <a:gd name="T9" fmla="*/ 0 h 172"/>
                    <a:gd name="T10" fmla="*/ 265 w 265"/>
                    <a:gd name="T11" fmla="*/ 0 h 172"/>
                  </a:gdLst>
                  <a:ahLst/>
                  <a:cxnLst>
                    <a:cxn ang="0">
                      <a:pos x="T0" y="T1"/>
                    </a:cxn>
                    <a:cxn ang="0">
                      <a:pos x="T2" y="T3"/>
                    </a:cxn>
                    <a:cxn ang="0">
                      <a:pos x="T4" y="T5"/>
                    </a:cxn>
                    <a:cxn ang="0">
                      <a:pos x="T6" y="T7"/>
                    </a:cxn>
                    <a:cxn ang="0">
                      <a:pos x="T8" y="T9"/>
                    </a:cxn>
                    <a:cxn ang="0">
                      <a:pos x="T10" y="T11"/>
                    </a:cxn>
                  </a:cxnLst>
                  <a:rect l="0" t="0" r="r" b="b"/>
                  <a:pathLst>
                    <a:path w="265" h="172">
                      <a:moveTo>
                        <a:pt x="265" y="0"/>
                      </a:moveTo>
                      <a:lnTo>
                        <a:pt x="0" y="0"/>
                      </a:lnTo>
                      <a:lnTo>
                        <a:pt x="0" y="172"/>
                      </a:lnTo>
                      <a:lnTo>
                        <a:pt x="265" y="172"/>
                      </a:lnTo>
                      <a:lnTo>
                        <a:pt x="265" y="0"/>
                      </a:lnTo>
                      <a:lnTo>
                        <a:pt x="26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6" name="Freeform 52">
                  <a:extLst>
                    <a:ext uri="{FF2B5EF4-FFF2-40B4-BE49-F238E27FC236}">
                      <a16:creationId xmlns:a16="http://schemas.microsoft.com/office/drawing/2014/main" id="{E934108D-DAE9-4058-9478-57C411FCFC29}"/>
                    </a:ext>
                  </a:extLst>
                </p:cNvPr>
                <p:cNvSpPr>
                  <a:spLocks/>
                </p:cNvSpPr>
                <p:nvPr/>
              </p:nvSpPr>
              <p:spPr bwMode="auto">
                <a:xfrm>
                  <a:off x="440" y="2517"/>
                  <a:ext cx="265" cy="29"/>
                </a:xfrm>
                <a:custGeom>
                  <a:avLst/>
                  <a:gdLst>
                    <a:gd name="T0" fmla="*/ 265 w 265"/>
                    <a:gd name="T1" fmla="*/ 0 h 29"/>
                    <a:gd name="T2" fmla="*/ 0 w 265"/>
                    <a:gd name="T3" fmla="*/ 0 h 29"/>
                    <a:gd name="T4" fmla="*/ 0 w 265"/>
                    <a:gd name="T5" fmla="*/ 29 h 29"/>
                    <a:gd name="T6" fmla="*/ 265 w 265"/>
                    <a:gd name="T7" fmla="*/ 29 h 29"/>
                    <a:gd name="T8" fmla="*/ 265 w 265"/>
                    <a:gd name="T9" fmla="*/ 0 h 29"/>
                    <a:gd name="T10" fmla="*/ 265 w 265"/>
                    <a:gd name="T11" fmla="*/ 0 h 29"/>
                  </a:gdLst>
                  <a:ahLst/>
                  <a:cxnLst>
                    <a:cxn ang="0">
                      <a:pos x="T0" y="T1"/>
                    </a:cxn>
                    <a:cxn ang="0">
                      <a:pos x="T2" y="T3"/>
                    </a:cxn>
                    <a:cxn ang="0">
                      <a:pos x="T4" y="T5"/>
                    </a:cxn>
                    <a:cxn ang="0">
                      <a:pos x="T6" y="T7"/>
                    </a:cxn>
                    <a:cxn ang="0">
                      <a:pos x="T8" y="T9"/>
                    </a:cxn>
                    <a:cxn ang="0">
                      <a:pos x="T10" y="T11"/>
                    </a:cxn>
                  </a:cxnLst>
                  <a:rect l="0" t="0" r="r" b="b"/>
                  <a:pathLst>
                    <a:path w="265" h="29">
                      <a:moveTo>
                        <a:pt x="265" y="0"/>
                      </a:moveTo>
                      <a:lnTo>
                        <a:pt x="0" y="0"/>
                      </a:lnTo>
                      <a:lnTo>
                        <a:pt x="0" y="29"/>
                      </a:lnTo>
                      <a:lnTo>
                        <a:pt x="265" y="29"/>
                      </a:lnTo>
                      <a:lnTo>
                        <a:pt x="265" y="0"/>
                      </a:lnTo>
                      <a:lnTo>
                        <a:pt x="26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Rectangle 53">
                  <a:extLst>
                    <a:ext uri="{FF2B5EF4-FFF2-40B4-BE49-F238E27FC236}">
                      <a16:creationId xmlns:a16="http://schemas.microsoft.com/office/drawing/2014/main" id="{E1725465-A8B1-4DDC-99FF-C915427FE0D5}"/>
                    </a:ext>
                  </a:extLst>
                </p:cNvPr>
                <p:cNvSpPr>
                  <a:spLocks noChangeArrowheads="1"/>
                </p:cNvSpPr>
                <p:nvPr/>
              </p:nvSpPr>
              <p:spPr bwMode="auto">
                <a:xfrm>
                  <a:off x="523" y="2630"/>
                  <a:ext cx="42" cy="4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54">
                  <a:extLst>
                    <a:ext uri="{FF2B5EF4-FFF2-40B4-BE49-F238E27FC236}">
                      <a16:creationId xmlns:a16="http://schemas.microsoft.com/office/drawing/2014/main" id="{F2C300EE-A0A0-44EB-BE13-C7E4654DC0B6}"/>
                    </a:ext>
                  </a:extLst>
                </p:cNvPr>
                <p:cNvSpPr>
                  <a:spLocks/>
                </p:cNvSpPr>
                <p:nvPr/>
              </p:nvSpPr>
              <p:spPr bwMode="auto">
                <a:xfrm>
                  <a:off x="523" y="2574"/>
                  <a:ext cx="99" cy="98"/>
                </a:xfrm>
                <a:custGeom>
                  <a:avLst/>
                  <a:gdLst>
                    <a:gd name="T0" fmla="*/ 98 w 99"/>
                    <a:gd name="T1" fmla="*/ 0 h 98"/>
                    <a:gd name="T2" fmla="*/ 57 w 99"/>
                    <a:gd name="T3" fmla="*/ 0 h 98"/>
                    <a:gd name="T4" fmla="*/ 0 w 99"/>
                    <a:gd name="T5" fmla="*/ 0 h 98"/>
                    <a:gd name="T6" fmla="*/ 0 w 99"/>
                    <a:gd name="T7" fmla="*/ 42 h 98"/>
                    <a:gd name="T8" fmla="*/ 57 w 99"/>
                    <a:gd name="T9" fmla="*/ 42 h 98"/>
                    <a:gd name="T10" fmla="*/ 57 w 99"/>
                    <a:gd name="T11" fmla="*/ 98 h 98"/>
                    <a:gd name="T12" fmla="*/ 99 w 99"/>
                    <a:gd name="T13" fmla="*/ 98 h 98"/>
                    <a:gd name="T14" fmla="*/ 99 w 99"/>
                    <a:gd name="T15" fmla="*/ 0 h 98"/>
                    <a:gd name="T16" fmla="*/ 98 w 99"/>
                    <a:gd name="T17" fmla="*/ 0 h 98"/>
                    <a:gd name="T18" fmla="*/ 98 w 99"/>
                    <a:gd name="T1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 h="98">
                      <a:moveTo>
                        <a:pt x="98" y="0"/>
                      </a:moveTo>
                      <a:lnTo>
                        <a:pt x="57" y="0"/>
                      </a:lnTo>
                      <a:lnTo>
                        <a:pt x="0" y="0"/>
                      </a:lnTo>
                      <a:lnTo>
                        <a:pt x="0" y="42"/>
                      </a:lnTo>
                      <a:lnTo>
                        <a:pt x="57" y="42"/>
                      </a:lnTo>
                      <a:lnTo>
                        <a:pt x="57" y="98"/>
                      </a:lnTo>
                      <a:lnTo>
                        <a:pt x="99" y="98"/>
                      </a:lnTo>
                      <a:lnTo>
                        <a:pt x="99" y="0"/>
                      </a:lnTo>
                      <a:lnTo>
                        <a:pt x="98" y="0"/>
                      </a:lnTo>
                      <a:lnTo>
                        <a:pt x="9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85" name="Rectangle 84">
              <a:extLst>
                <a:ext uri="{FF2B5EF4-FFF2-40B4-BE49-F238E27FC236}">
                  <a16:creationId xmlns:a16="http://schemas.microsoft.com/office/drawing/2014/main" id="{A7BAC403-73C8-4B87-A070-2BA168B6A76D}"/>
                </a:ext>
              </a:extLst>
            </p:cNvPr>
            <p:cNvSpPr/>
            <p:nvPr/>
          </p:nvSpPr>
          <p:spPr bwMode="auto">
            <a:xfrm>
              <a:off x="6141254" y="3587750"/>
              <a:ext cx="2692084" cy="630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mn-cs"/>
                </a:rPr>
                <a:t>Adopt cloud </a:t>
              </a:r>
              <a:br>
                <a:rPr kumimoji="0" lang="en-US" sz="1600" b="0" i="0" u="none" strike="noStrike" kern="1200" cap="none" spc="0" normalizeH="0" baseline="0" noProof="0">
                  <a:ln>
                    <a:noFill/>
                  </a:ln>
                  <a:solidFill>
                    <a:schemeClr val="tx1"/>
                  </a:solidFill>
                  <a:effectLst/>
                  <a:uLnTx/>
                  <a:uFillTx/>
                  <a:latin typeface="Segoe UI Semibold"/>
                  <a:ea typeface="+mn-ea"/>
                  <a:cs typeface="+mn-cs"/>
                </a:rPr>
              </a:br>
              <a:r>
                <a:rPr kumimoji="0" lang="en-US" sz="1600" b="0" i="0" u="none" strike="noStrike" kern="1200" cap="none" spc="0" normalizeH="0" baseline="0" noProof="0">
                  <a:ln>
                    <a:noFill/>
                  </a:ln>
                  <a:solidFill>
                    <a:schemeClr val="tx1"/>
                  </a:solidFill>
                  <a:effectLst/>
                  <a:uLnTx/>
                  <a:uFillTx/>
                  <a:latin typeface="Segoe UI Semibold"/>
                  <a:ea typeface="+mn-ea"/>
                  <a:cs typeface="+mn-cs"/>
                </a:rPr>
                <a:t>practices on-premises</a:t>
              </a:r>
            </a:p>
          </p:txBody>
        </p:sp>
        <p:grpSp>
          <p:nvGrpSpPr>
            <p:cNvPr id="86" name="Group 85" descr="broad application support">
              <a:extLst>
                <a:ext uri="{FF2B5EF4-FFF2-40B4-BE49-F238E27FC236}">
                  <a16:creationId xmlns:a16="http://schemas.microsoft.com/office/drawing/2014/main" id="{202AED79-385D-4F3B-83FE-03062CDA2BAC}"/>
                </a:ext>
              </a:extLst>
            </p:cNvPr>
            <p:cNvGrpSpPr/>
            <p:nvPr/>
          </p:nvGrpSpPr>
          <p:grpSpPr>
            <a:xfrm>
              <a:off x="1479644" y="2683330"/>
              <a:ext cx="901196" cy="519800"/>
              <a:chOff x="6313882" y="1370180"/>
              <a:chExt cx="443543" cy="261457"/>
            </a:xfrm>
          </p:grpSpPr>
          <p:sp>
            <p:nvSpPr>
              <p:cNvPr id="127" name="Freeform 907">
                <a:extLst>
                  <a:ext uri="{FF2B5EF4-FFF2-40B4-BE49-F238E27FC236}">
                    <a16:creationId xmlns:a16="http://schemas.microsoft.com/office/drawing/2014/main" id="{27120198-E49C-46A4-ABAE-867B0F8A3273}"/>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8" name="Freeform 908">
                <a:extLst>
                  <a:ext uri="{FF2B5EF4-FFF2-40B4-BE49-F238E27FC236}">
                    <a16:creationId xmlns:a16="http://schemas.microsoft.com/office/drawing/2014/main" id="{DCED8481-512D-4ABC-A9BA-39E24DD25B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9" name="Oval 909">
                <a:extLst>
                  <a:ext uri="{FF2B5EF4-FFF2-40B4-BE49-F238E27FC236}">
                    <a16:creationId xmlns:a16="http://schemas.microsoft.com/office/drawing/2014/main" id="{7797461C-2918-415E-8A3F-6A2FEF0CC70C}"/>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0" name="Freeform 910">
                <a:extLst>
                  <a:ext uri="{FF2B5EF4-FFF2-40B4-BE49-F238E27FC236}">
                    <a16:creationId xmlns:a16="http://schemas.microsoft.com/office/drawing/2014/main" id="{4AE53733-E0E9-4B91-8C04-2D85FE5CD41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1" name="Freeform 911">
                <a:extLst>
                  <a:ext uri="{FF2B5EF4-FFF2-40B4-BE49-F238E27FC236}">
                    <a16:creationId xmlns:a16="http://schemas.microsoft.com/office/drawing/2014/main" id="{360B3E3B-9998-4D3C-A366-FA79BF7AC6F4}"/>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5D5314D1-1C81-4B33-9432-5C72B1BB1487}"/>
                </a:ext>
              </a:extLst>
            </p:cNvPr>
            <p:cNvGrpSpPr/>
            <p:nvPr/>
          </p:nvGrpSpPr>
          <p:grpSpPr>
            <a:xfrm>
              <a:off x="7025827" y="2658283"/>
              <a:ext cx="922938" cy="659404"/>
              <a:chOff x="7065331" y="2726314"/>
              <a:chExt cx="732496" cy="523341"/>
            </a:xfrm>
          </p:grpSpPr>
          <p:sp>
            <p:nvSpPr>
              <p:cNvPr id="93" name="AutoShape 11">
                <a:extLst>
                  <a:ext uri="{FF2B5EF4-FFF2-40B4-BE49-F238E27FC236}">
                    <a16:creationId xmlns:a16="http://schemas.microsoft.com/office/drawing/2014/main" id="{437A1642-EAB5-4323-8D08-EC9A02B0CDBD}"/>
                  </a:ext>
                </a:extLst>
              </p:cNvPr>
              <p:cNvSpPr>
                <a:spLocks noChangeAspect="1" noChangeArrowheads="1" noTextEdit="1"/>
              </p:cNvSpPr>
              <p:nvPr/>
            </p:nvSpPr>
            <p:spPr bwMode="auto">
              <a:xfrm>
                <a:off x="7296071" y="2894515"/>
                <a:ext cx="398850" cy="35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mn-cs"/>
                </a:endParaRPr>
              </a:p>
            </p:txBody>
          </p:sp>
          <p:sp>
            <p:nvSpPr>
              <p:cNvPr id="94" name="AutoShape 8">
                <a:extLst>
                  <a:ext uri="{FF2B5EF4-FFF2-40B4-BE49-F238E27FC236}">
                    <a16:creationId xmlns:a16="http://schemas.microsoft.com/office/drawing/2014/main" id="{EC114D34-B525-421E-9A85-53C9A452489C}"/>
                  </a:ext>
                </a:extLst>
              </p:cNvPr>
              <p:cNvSpPr>
                <a:spLocks noChangeAspect="1" noChangeArrowheads="1" noTextEdit="1"/>
              </p:cNvSpPr>
              <p:nvPr/>
            </p:nvSpPr>
            <p:spPr bwMode="auto">
              <a:xfrm>
                <a:off x="7065331" y="2726314"/>
                <a:ext cx="730316" cy="4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5" name="Freeform 10">
                <a:extLst>
                  <a:ext uri="{FF2B5EF4-FFF2-40B4-BE49-F238E27FC236}">
                    <a16:creationId xmlns:a16="http://schemas.microsoft.com/office/drawing/2014/main" id="{BD95F6D5-4CE8-4708-A486-FD92DE18450E}"/>
                  </a:ext>
                </a:extLst>
              </p:cNvPr>
              <p:cNvSpPr>
                <a:spLocks/>
              </p:cNvSpPr>
              <p:nvPr/>
            </p:nvSpPr>
            <p:spPr bwMode="auto">
              <a:xfrm>
                <a:off x="7324757" y="2730674"/>
                <a:ext cx="122083" cy="128623"/>
              </a:xfrm>
              <a:custGeom>
                <a:avLst/>
                <a:gdLst>
                  <a:gd name="T0" fmla="*/ 22 w 109"/>
                  <a:gd name="T1" fmla="*/ 117 h 117"/>
                  <a:gd name="T2" fmla="*/ 46 w 109"/>
                  <a:gd name="T3" fmla="*/ 95 h 117"/>
                  <a:gd name="T4" fmla="*/ 38 w 109"/>
                  <a:gd name="T5" fmla="*/ 78 h 117"/>
                  <a:gd name="T6" fmla="*/ 35 w 109"/>
                  <a:gd name="T7" fmla="*/ 72 h 117"/>
                  <a:gd name="T8" fmla="*/ 34 w 109"/>
                  <a:gd name="T9" fmla="*/ 67 h 117"/>
                  <a:gd name="T10" fmla="*/ 41 w 109"/>
                  <a:gd name="T11" fmla="*/ 59 h 117"/>
                  <a:gd name="T12" fmla="*/ 41 w 109"/>
                  <a:gd name="T13" fmla="*/ 59 h 117"/>
                  <a:gd name="T14" fmla="*/ 109 w 109"/>
                  <a:gd name="T15" fmla="*/ 59 h 117"/>
                  <a:gd name="T16" fmla="*/ 109 w 109"/>
                  <a:gd name="T17" fmla="*/ 0 h 117"/>
                  <a:gd name="T18" fmla="*/ 0 w 109"/>
                  <a:gd name="T19" fmla="*/ 102 h 117"/>
                  <a:gd name="T20" fmla="*/ 22 w 109"/>
                  <a:gd name="T21"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17">
                    <a:moveTo>
                      <a:pt x="22" y="117"/>
                    </a:moveTo>
                    <a:cubicBezTo>
                      <a:pt x="35" y="117"/>
                      <a:pt x="46" y="107"/>
                      <a:pt x="46" y="95"/>
                    </a:cubicBezTo>
                    <a:cubicBezTo>
                      <a:pt x="46" y="88"/>
                      <a:pt x="43" y="82"/>
                      <a:pt x="38" y="78"/>
                    </a:cubicBezTo>
                    <a:cubicBezTo>
                      <a:pt x="36" y="76"/>
                      <a:pt x="35" y="74"/>
                      <a:pt x="35" y="72"/>
                    </a:cubicBezTo>
                    <a:cubicBezTo>
                      <a:pt x="34" y="71"/>
                      <a:pt x="34" y="69"/>
                      <a:pt x="34" y="67"/>
                    </a:cubicBezTo>
                    <a:cubicBezTo>
                      <a:pt x="35" y="63"/>
                      <a:pt x="38" y="60"/>
                      <a:pt x="41" y="59"/>
                    </a:cubicBezTo>
                    <a:cubicBezTo>
                      <a:pt x="41" y="59"/>
                      <a:pt x="41" y="59"/>
                      <a:pt x="41" y="59"/>
                    </a:cubicBezTo>
                    <a:cubicBezTo>
                      <a:pt x="109" y="59"/>
                      <a:pt x="109" y="59"/>
                      <a:pt x="109" y="59"/>
                    </a:cubicBezTo>
                    <a:cubicBezTo>
                      <a:pt x="109" y="0"/>
                      <a:pt x="109" y="0"/>
                      <a:pt x="109" y="0"/>
                    </a:cubicBezTo>
                    <a:cubicBezTo>
                      <a:pt x="57" y="12"/>
                      <a:pt x="15" y="51"/>
                      <a:pt x="0" y="102"/>
                    </a:cubicBezTo>
                    <a:cubicBezTo>
                      <a:pt x="3" y="111"/>
                      <a:pt x="13" y="117"/>
                      <a:pt x="22" y="1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7" name="Freeform 11">
                <a:extLst>
                  <a:ext uri="{FF2B5EF4-FFF2-40B4-BE49-F238E27FC236}">
                    <a16:creationId xmlns:a16="http://schemas.microsoft.com/office/drawing/2014/main" id="{1D4DF01D-C261-49DC-AE3E-0E4EFA103FBA}"/>
                  </a:ext>
                </a:extLst>
              </p:cNvPr>
              <p:cNvSpPr>
                <a:spLocks/>
              </p:cNvSpPr>
              <p:nvPr/>
            </p:nvSpPr>
            <p:spPr bwMode="auto">
              <a:xfrm>
                <a:off x="7074051" y="2830956"/>
                <a:ext cx="167864" cy="167864"/>
              </a:xfrm>
              <a:custGeom>
                <a:avLst/>
                <a:gdLst>
                  <a:gd name="T0" fmla="*/ 33 w 152"/>
                  <a:gd name="T1" fmla="*/ 130 h 153"/>
                  <a:gd name="T2" fmla="*/ 66 w 152"/>
                  <a:gd name="T3" fmla="*/ 98 h 153"/>
                  <a:gd name="T4" fmla="*/ 100 w 152"/>
                  <a:gd name="T5" fmla="*/ 130 h 153"/>
                  <a:gd name="T6" fmla="*/ 89 w 152"/>
                  <a:gd name="T7" fmla="*/ 153 h 153"/>
                  <a:gd name="T8" fmla="*/ 152 w 152"/>
                  <a:gd name="T9" fmla="*/ 153 h 153"/>
                  <a:gd name="T10" fmla="*/ 152 w 152"/>
                  <a:gd name="T11" fmla="*/ 91 h 153"/>
                  <a:gd name="T12" fmla="*/ 128 w 152"/>
                  <a:gd name="T13" fmla="*/ 102 h 153"/>
                  <a:gd name="T14" fmla="*/ 96 w 152"/>
                  <a:gd name="T15" fmla="*/ 69 h 153"/>
                  <a:gd name="T16" fmla="*/ 128 w 152"/>
                  <a:gd name="T17" fmla="*/ 35 h 153"/>
                  <a:gd name="T18" fmla="*/ 152 w 152"/>
                  <a:gd name="T19" fmla="*/ 46 h 153"/>
                  <a:gd name="T20" fmla="*/ 152 w 152"/>
                  <a:gd name="T21" fmla="*/ 0 h 153"/>
                  <a:gd name="T22" fmla="*/ 82 w 152"/>
                  <a:gd name="T23" fmla="*/ 80 h 153"/>
                  <a:gd name="T24" fmla="*/ 82 w 152"/>
                  <a:gd name="T25" fmla="*/ 82 h 153"/>
                  <a:gd name="T26" fmla="*/ 82 w 152"/>
                  <a:gd name="T27" fmla="*/ 82 h 153"/>
                  <a:gd name="T28" fmla="*/ 82 w 152"/>
                  <a:gd name="T29" fmla="*/ 84 h 153"/>
                  <a:gd name="T30" fmla="*/ 81 w 152"/>
                  <a:gd name="T31" fmla="*/ 84 h 153"/>
                  <a:gd name="T32" fmla="*/ 0 w 152"/>
                  <a:gd name="T33" fmla="*/ 152 h 153"/>
                  <a:gd name="T34" fmla="*/ 43 w 152"/>
                  <a:gd name="T35" fmla="*/ 152 h 153"/>
                  <a:gd name="T36" fmla="*/ 33 w 152"/>
                  <a:gd name="T37" fmla="*/ 13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2" h="153">
                    <a:moveTo>
                      <a:pt x="33" y="130"/>
                    </a:moveTo>
                    <a:cubicBezTo>
                      <a:pt x="33" y="112"/>
                      <a:pt x="48" y="98"/>
                      <a:pt x="66" y="98"/>
                    </a:cubicBezTo>
                    <a:cubicBezTo>
                      <a:pt x="85" y="98"/>
                      <a:pt x="100" y="112"/>
                      <a:pt x="100" y="130"/>
                    </a:cubicBezTo>
                    <a:cubicBezTo>
                      <a:pt x="100" y="138"/>
                      <a:pt x="96" y="147"/>
                      <a:pt x="89" y="153"/>
                    </a:cubicBezTo>
                    <a:cubicBezTo>
                      <a:pt x="152" y="153"/>
                      <a:pt x="152" y="153"/>
                      <a:pt x="152" y="153"/>
                    </a:cubicBezTo>
                    <a:cubicBezTo>
                      <a:pt x="152" y="91"/>
                      <a:pt x="152" y="91"/>
                      <a:pt x="152" y="91"/>
                    </a:cubicBezTo>
                    <a:cubicBezTo>
                      <a:pt x="146" y="98"/>
                      <a:pt x="137" y="102"/>
                      <a:pt x="128" y="102"/>
                    </a:cubicBezTo>
                    <a:cubicBezTo>
                      <a:pt x="111" y="102"/>
                      <a:pt x="96" y="87"/>
                      <a:pt x="96" y="69"/>
                    </a:cubicBezTo>
                    <a:cubicBezTo>
                      <a:pt x="96" y="50"/>
                      <a:pt x="111" y="35"/>
                      <a:pt x="128" y="35"/>
                    </a:cubicBezTo>
                    <a:cubicBezTo>
                      <a:pt x="137" y="35"/>
                      <a:pt x="146" y="39"/>
                      <a:pt x="152" y="46"/>
                    </a:cubicBezTo>
                    <a:cubicBezTo>
                      <a:pt x="152" y="0"/>
                      <a:pt x="152" y="0"/>
                      <a:pt x="152" y="0"/>
                    </a:cubicBezTo>
                    <a:cubicBezTo>
                      <a:pt x="112" y="5"/>
                      <a:pt x="82" y="40"/>
                      <a:pt x="82" y="80"/>
                    </a:cubicBezTo>
                    <a:cubicBezTo>
                      <a:pt x="82" y="81"/>
                      <a:pt x="82" y="81"/>
                      <a:pt x="82" y="82"/>
                    </a:cubicBezTo>
                    <a:cubicBezTo>
                      <a:pt x="82" y="82"/>
                      <a:pt x="82" y="82"/>
                      <a:pt x="82" y="82"/>
                    </a:cubicBezTo>
                    <a:cubicBezTo>
                      <a:pt x="82" y="84"/>
                      <a:pt x="82" y="84"/>
                      <a:pt x="82" y="84"/>
                    </a:cubicBezTo>
                    <a:cubicBezTo>
                      <a:pt x="81" y="84"/>
                      <a:pt x="81" y="84"/>
                      <a:pt x="81" y="84"/>
                    </a:cubicBezTo>
                    <a:cubicBezTo>
                      <a:pt x="44" y="91"/>
                      <a:pt x="13" y="117"/>
                      <a:pt x="0" y="152"/>
                    </a:cubicBezTo>
                    <a:cubicBezTo>
                      <a:pt x="43" y="152"/>
                      <a:pt x="43" y="152"/>
                      <a:pt x="43" y="152"/>
                    </a:cubicBezTo>
                    <a:cubicBezTo>
                      <a:pt x="37" y="147"/>
                      <a:pt x="33" y="138"/>
                      <a:pt x="33" y="1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8" name="Freeform 12">
                <a:extLst>
                  <a:ext uri="{FF2B5EF4-FFF2-40B4-BE49-F238E27FC236}">
                    <a16:creationId xmlns:a16="http://schemas.microsoft.com/office/drawing/2014/main" id="{6F9F0D43-3A5F-4125-B3A1-905DE1CF4BB6}"/>
                  </a:ext>
                </a:extLst>
              </p:cNvPr>
              <p:cNvSpPr>
                <a:spLocks/>
              </p:cNvSpPr>
              <p:nvPr/>
            </p:nvSpPr>
            <p:spPr bwMode="auto">
              <a:xfrm>
                <a:off x="7457740" y="2726314"/>
                <a:ext cx="163504" cy="132983"/>
              </a:xfrm>
              <a:custGeom>
                <a:avLst/>
                <a:gdLst>
                  <a:gd name="T0" fmla="*/ 74 w 147"/>
                  <a:gd name="T1" fmla="*/ 71 h 122"/>
                  <a:gd name="T2" fmla="*/ 75 w 147"/>
                  <a:gd name="T3" fmla="*/ 75 h 122"/>
                  <a:gd name="T4" fmla="*/ 75 w 147"/>
                  <a:gd name="T5" fmla="*/ 75 h 122"/>
                  <a:gd name="T6" fmla="*/ 71 w 147"/>
                  <a:gd name="T7" fmla="*/ 82 h 122"/>
                  <a:gd name="T8" fmla="*/ 62 w 147"/>
                  <a:gd name="T9" fmla="*/ 99 h 122"/>
                  <a:gd name="T10" fmla="*/ 86 w 147"/>
                  <a:gd name="T11" fmla="*/ 122 h 122"/>
                  <a:gd name="T12" fmla="*/ 110 w 147"/>
                  <a:gd name="T13" fmla="*/ 99 h 122"/>
                  <a:gd name="T14" fmla="*/ 101 w 147"/>
                  <a:gd name="T15" fmla="*/ 82 h 122"/>
                  <a:gd name="T16" fmla="*/ 98 w 147"/>
                  <a:gd name="T17" fmla="*/ 76 h 122"/>
                  <a:gd name="T18" fmla="*/ 98 w 147"/>
                  <a:gd name="T19" fmla="*/ 75 h 122"/>
                  <a:gd name="T20" fmla="*/ 98 w 147"/>
                  <a:gd name="T21" fmla="*/ 71 h 122"/>
                  <a:gd name="T22" fmla="*/ 107 w 147"/>
                  <a:gd name="T23" fmla="*/ 63 h 122"/>
                  <a:gd name="T24" fmla="*/ 147 w 147"/>
                  <a:gd name="T25" fmla="*/ 63 h 122"/>
                  <a:gd name="T26" fmla="*/ 38 w 147"/>
                  <a:gd name="T27" fmla="*/ 1 h 122"/>
                  <a:gd name="T28" fmla="*/ 12 w 147"/>
                  <a:gd name="T29" fmla="*/ 1 h 122"/>
                  <a:gd name="T30" fmla="*/ 0 w 147"/>
                  <a:gd name="T31" fmla="*/ 2 h 122"/>
                  <a:gd name="T32" fmla="*/ 0 w 147"/>
                  <a:gd name="T33" fmla="*/ 63 h 122"/>
                  <a:gd name="T34" fmla="*/ 66 w 147"/>
                  <a:gd name="T35" fmla="*/ 63 h 122"/>
                  <a:gd name="T36" fmla="*/ 74 w 147"/>
                  <a:gd name="T37" fmla="*/ 7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7" h="122">
                    <a:moveTo>
                      <a:pt x="74" y="71"/>
                    </a:moveTo>
                    <a:cubicBezTo>
                      <a:pt x="75" y="72"/>
                      <a:pt x="75" y="74"/>
                      <a:pt x="75" y="75"/>
                    </a:cubicBezTo>
                    <a:cubicBezTo>
                      <a:pt x="75" y="75"/>
                      <a:pt x="75" y="75"/>
                      <a:pt x="75" y="75"/>
                    </a:cubicBezTo>
                    <a:cubicBezTo>
                      <a:pt x="75" y="78"/>
                      <a:pt x="72" y="81"/>
                      <a:pt x="71" y="82"/>
                    </a:cubicBezTo>
                    <a:cubicBezTo>
                      <a:pt x="65" y="87"/>
                      <a:pt x="62" y="93"/>
                      <a:pt x="62" y="99"/>
                    </a:cubicBezTo>
                    <a:cubicBezTo>
                      <a:pt x="62" y="112"/>
                      <a:pt x="73" y="122"/>
                      <a:pt x="86" y="122"/>
                    </a:cubicBezTo>
                    <a:cubicBezTo>
                      <a:pt x="99" y="122"/>
                      <a:pt x="110" y="112"/>
                      <a:pt x="110" y="99"/>
                    </a:cubicBezTo>
                    <a:cubicBezTo>
                      <a:pt x="110" y="93"/>
                      <a:pt x="107" y="87"/>
                      <a:pt x="101" y="82"/>
                    </a:cubicBezTo>
                    <a:cubicBezTo>
                      <a:pt x="100" y="81"/>
                      <a:pt x="98" y="79"/>
                      <a:pt x="98" y="76"/>
                    </a:cubicBezTo>
                    <a:cubicBezTo>
                      <a:pt x="98" y="75"/>
                      <a:pt x="98" y="75"/>
                      <a:pt x="98" y="75"/>
                    </a:cubicBezTo>
                    <a:cubicBezTo>
                      <a:pt x="98" y="74"/>
                      <a:pt x="98" y="73"/>
                      <a:pt x="98" y="71"/>
                    </a:cubicBezTo>
                    <a:cubicBezTo>
                      <a:pt x="99" y="67"/>
                      <a:pt x="103" y="64"/>
                      <a:pt x="107" y="63"/>
                    </a:cubicBezTo>
                    <a:cubicBezTo>
                      <a:pt x="147" y="63"/>
                      <a:pt x="147" y="63"/>
                      <a:pt x="147" y="63"/>
                    </a:cubicBezTo>
                    <a:cubicBezTo>
                      <a:pt x="122" y="27"/>
                      <a:pt x="83" y="5"/>
                      <a:pt x="38" y="1"/>
                    </a:cubicBezTo>
                    <a:cubicBezTo>
                      <a:pt x="29" y="0"/>
                      <a:pt x="21" y="0"/>
                      <a:pt x="12" y="1"/>
                    </a:cubicBezTo>
                    <a:cubicBezTo>
                      <a:pt x="8" y="1"/>
                      <a:pt x="4" y="1"/>
                      <a:pt x="0" y="2"/>
                    </a:cubicBezTo>
                    <a:cubicBezTo>
                      <a:pt x="0" y="63"/>
                      <a:pt x="0" y="63"/>
                      <a:pt x="0" y="63"/>
                    </a:cubicBezTo>
                    <a:cubicBezTo>
                      <a:pt x="66" y="63"/>
                      <a:pt x="66" y="63"/>
                      <a:pt x="66" y="63"/>
                    </a:cubicBezTo>
                    <a:cubicBezTo>
                      <a:pt x="70" y="65"/>
                      <a:pt x="74" y="68"/>
                      <a:pt x="74"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13">
                <a:extLst>
                  <a:ext uri="{FF2B5EF4-FFF2-40B4-BE49-F238E27FC236}">
                    <a16:creationId xmlns:a16="http://schemas.microsoft.com/office/drawing/2014/main" id="{68742FD2-CE07-457D-AEFA-A24AD923159D}"/>
                  </a:ext>
                </a:extLst>
              </p:cNvPr>
              <p:cNvSpPr>
                <a:spLocks/>
              </p:cNvSpPr>
              <p:nvPr/>
            </p:nvSpPr>
            <p:spPr bwMode="auto">
              <a:xfrm>
                <a:off x="7662664" y="2937779"/>
                <a:ext cx="69762" cy="61041"/>
              </a:xfrm>
              <a:custGeom>
                <a:avLst/>
                <a:gdLst>
                  <a:gd name="T0" fmla="*/ 63 w 64"/>
                  <a:gd name="T1" fmla="*/ 9 h 55"/>
                  <a:gd name="T2" fmla="*/ 25 w 64"/>
                  <a:gd name="T3" fmla="*/ 0 h 55"/>
                  <a:gd name="T4" fmla="*/ 0 w 64"/>
                  <a:gd name="T5" fmla="*/ 2 h 55"/>
                  <a:gd name="T6" fmla="*/ 0 w 64"/>
                  <a:gd name="T7" fmla="*/ 55 h 55"/>
                  <a:gd name="T8" fmla="*/ 64 w 64"/>
                  <a:gd name="T9" fmla="*/ 55 h 55"/>
                  <a:gd name="T10" fmla="*/ 53 w 64"/>
                  <a:gd name="T11" fmla="*/ 32 h 55"/>
                  <a:gd name="T12" fmla="*/ 63 w 64"/>
                  <a:gd name="T13" fmla="*/ 9 h 55"/>
                </a:gdLst>
                <a:ahLst/>
                <a:cxnLst>
                  <a:cxn ang="0">
                    <a:pos x="T0" y="T1"/>
                  </a:cxn>
                  <a:cxn ang="0">
                    <a:pos x="T2" y="T3"/>
                  </a:cxn>
                  <a:cxn ang="0">
                    <a:pos x="T4" y="T5"/>
                  </a:cxn>
                  <a:cxn ang="0">
                    <a:pos x="T6" y="T7"/>
                  </a:cxn>
                  <a:cxn ang="0">
                    <a:pos x="T8" y="T9"/>
                  </a:cxn>
                  <a:cxn ang="0">
                    <a:pos x="T10" y="T11"/>
                  </a:cxn>
                  <a:cxn ang="0">
                    <a:pos x="T12" y="T13"/>
                  </a:cxn>
                </a:cxnLst>
                <a:rect l="0" t="0" r="r" b="b"/>
                <a:pathLst>
                  <a:path w="64" h="55">
                    <a:moveTo>
                      <a:pt x="63" y="9"/>
                    </a:moveTo>
                    <a:cubicBezTo>
                      <a:pt x="51" y="4"/>
                      <a:pt x="38" y="0"/>
                      <a:pt x="25" y="0"/>
                    </a:cubicBezTo>
                    <a:cubicBezTo>
                      <a:pt x="14" y="0"/>
                      <a:pt x="7" y="0"/>
                      <a:pt x="0" y="2"/>
                    </a:cubicBezTo>
                    <a:cubicBezTo>
                      <a:pt x="0" y="55"/>
                      <a:pt x="0" y="55"/>
                      <a:pt x="0" y="55"/>
                    </a:cubicBezTo>
                    <a:cubicBezTo>
                      <a:pt x="64" y="55"/>
                      <a:pt x="64" y="55"/>
                      <a:pt x="64" y="55"/>
                    </a:cubicBezTo>
                    <a:cubicBezTo>
                      <a:pt x="57" y="49"/>
                      <a:pt x="53" y="40"/>
                      <a:pt x="53" y="32"/>
                    </a:cubicBezTo>
                    <a:cubicBezTo>
                      <a:pt x="53" y="23"/>
                      <a:pt x="57" y="15"/>
                      <a:pt x="63" y="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14">
                <a:extLst>
                  <a:ext uri="{FF2B5EF4-FFF2-40B4-BE49-F238E27FC236}">
                    <a16:creationId xmlns:a16="http://schemas.microsoft.com/office/drawing/2014/main" id="{21D40C26-B335-4E89-8894-BDDE2D3CAFA4}"/>
                  </a:ext>
                </a:extLst>
              </p:cNvPr>
              <p:cNvSpPr>
                <a:spLocks/>
              </p:cNvSpPr>
              <p:nvPr/>
            </p:nvSpPr>
            <p:spPr bwMode="auto">
              <a:xfrm>
                <a:off x="7660484" y="2955219"/>
                <a:ext cx="137343" cy="209285"/>
              </a:xfrm>
              <a:custGeom>
                <a:avLst/>
                <a:gdLst>
                  <a:gd name="T0" fmla="*/ 74 w 124"/>
                  <a:gd name="T1" fmla="*/ 0 h 189"/>
                  <a:gd name="T2" fmla="*/ 64 w 124"/>
                  <a:gd name="T3" fmla="*/ 18 h 189"/>
                  <a:gd name="T4" fmla="*/ 72 w 124"/>
                  <a:gd name="T5" fmla="*/ 35 h 189"/>
                  <a:gd name="T6" fmla="*/ 77 w 124"/>
                  <a:gd name="T7" fmla="*/ 42 h 189"/>
                  <a:gd name="T8" fmla="*/ 77 w 124"/>
                  <a:gd name="T9" fmla="*/ 42 h 189"/>
                  <a:gd name="T10" fmla="*/ 77 w 124"/>
                  <a:gd name="T11" fmla="*/ 45 h 189"/>
                  <a:gd name="T12" fmla="*/ 68 w 124"/>
                  <a:gd name="T13" fmla="*/ 54 h 189"/>
                  <a:gd name="T14" fmla="*/ 1 w 124"/>
                  <a:gd name="T15" fmla="*/ 54 h 189"/>
                  <a:gd name="T16" fmla="*/ 1 w 124"/>
                  <a:gd name="T17" fmla="*/ 121 h 189"/>
                  <a:gd name="T18" fmla="*/ 25 w 124"/>
                  <a:gd name="T19" fmla="*/ 110 h 189"/>
                  <a:gd name="T20" fmla="*/ 57 w 124"/>
                  <a:gd name="T21" fmla="*/ 143 h 189"/>
                  <a:gd name="T22" fmla="*/ 35 w 124"/>
                  <a:gd name="T23" fmla="*/ 175 h 189"/>
                  <a:gd name="T24" fmla="*/ 14 w 124"/>
                  <a:gd name="T25" fmla="*/ 175 h 189"/>
                  <a:gd name="T26" fmla="*/ 0 w 124"/>
                  <a:gd name="T27" fmla="*/ 165 h 189"/>
                  <a:gd name="T28" fmla="*/ 0 w 124"/>
                  <a:gd name="T29" fmla="*/ 189 h 189"/>
                  <a:gd name="T30" fmla="*/ 24 w 124"/>
                  <a:gd name="T31" fmla="*/ 189 h 189"/>
                  <a:gd name="T32" fmla="*/ 90 w 124"/>
                  <a:gd name="T33" fmla="*/ 164 h 189"/>
                  <a:gd name="T34" fmla="*/ 123 w 124"/>
                  <a:gd name="T35" fmla="*/ 90 h 189"/>
                  <a:gd name="T36" fmla="*/ 74 w 124"/>
                  <a:gd name="T3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89">
                    <a:moveTo>
                      <a:pt x="74" y="0"/>
                    </a:moveTo>
                    <a:cubicBezTo>
                      <a:pt x="68" y="4"/>
                      <a:pt x="64" y="11"/>
                      <a:pt x="64" y="18"/>
                    </a:cubicBezTo>
                    <a:cubicBezTo>
                      <a:pt x="64" y="25"/>
                      <a:pt x="67" y="31"/>
                      <a:pt x="72" y="35"/>
                    </a:cubicBezTo>
                    <a:cubicBezTo>
                      <a:pt x="72" y="35"/>
                      <a:pt x="77" y="39"/>
                      <a:pt x="77" y="42"/>
                    </a:cubicBezTo>
                    <a:cubicBezTo>
                      <a:pt x="77" y="42"/>
                      <a:pt x="77" y="42"/>
                      <a:pt x="77" y="42"/>
                    </a:cubicBezTo>
                    <a:cubicBezTo>
                      <a:pt x="77" y="43"/>
                      <a:pt x="77" y="44"/>
                      <a:pt x="77" y="45"/>
                    </a:cubicBezTo>
                    <a:cubicBezTo>
                      <a:pt x="76" y="50"/>
                      <a:pt x="74" y="53"/>
                      <a:pt x="68" y="54"/>
                    </a:cubicBezTo>
                    <a:cubicBezTo>
                      <a:pt x="1" y="54"/>
                      <a:pt x="1" y="54"/>
                      <a:pt x="1" y="54"/>
                    </a:cubicBezTo>
                    <a:cubicBezTo>
                      <a:pt x="1" y="121"/>
                      <a:pt x="1" y="121"/>
                      <a:pt x="1" y="121"/>
                    </a:cubicBezTo>
                    <a:cubicBezTo>
                      <a:pt x="7" y="114"/>
                      <a:pt x="16" y="110"/>
                      <a:pt x="25" y="110"/>
                    </a:cubicBezTo>
                    <a:cubicBezTo>
                      <a:pt x="42" y="110"/>
                      <a:pt x="57" y="125"/>
                      <a:pt x="57" y="143"/>
                    </a:cubicBezTo>
                    <a:cubicBezTo>
                      <a:pt x="57" y="158"/>
                      <a:pt x="48" y="170"/>
                      <a:pt x="35" y="175"/>
                    </a:cubicBezTo>
                    <a:cubicBezTo>
                      <a:pt x="28" y="177"/>
                      <a:pt x="21" y="177"/>
                      <a:pt x="14" y="175"/>
                    </a:cubicBezTo>
                    <a:cubicBezTo>
                      <a:pt x="9" y="173"/>
                      <a:pt x="4" y="170"/>
                      <a:pt x="0" y="165"/>
                    </a:cubicBezTo>
                    <a:cubicBezTo>
                      <a:pt x="0" y="189"/>
                      <a:pt x="0" y="189"/>
                      <a:pt x="0" y="189"/>
                    </a:cubicBezTo>
                    <a:cubicBezTo>
                      <a:pt x="24" y="189"/>
                      <a:pt x="24" y="189"/>
                      <a:pt x="24" y="189"/>
                    </a:cubicBezTo>
                    <a:cubicBezTo>
                      <a:pt x="48" y="189"/>
                      <a:pt x="72" y="180"/>
                      <a:pt x="90" y="164"/>
                    </a:cubicBezTo>
                    <a:cubicBezTo>
                      <a:pt x="111" y="145"/>
                      <a:pt x="123" y="118"/>
                      <a:pt x="123" y="90"/>
                    </a:cubicBezTo>
                    <a:cubicBezTo>
                      <a:pt x="124" y="54"/>
                      <a:pt x="104" y="18"/>
                      <a:pt x="7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Freeform 15">
                <a:extLst>
                  <a:ext uri="{FF2B5EF4-FFF2-40B4-BE49-F238E27FC236}">
                    <a16:creationId xmlns:a16="http://schemas.microsoft.com/office/drawing/2014/main" id="{D55CF5B9-5028-4352-9111-2740CF69CAA9}"/>
                  </a:ext>
                </a:extLst>
              </p:cNvPr>
              <p:cNvSpPr>
                <a:spLocks/>
              </p:cNvSpPr>
              <p:nvPr/>
            </p:nvSpPr>
            <p:spPr bwMode="auto">
              <a:xfrm>
                <a:off x="7065331" y="2950859"/>
                <a:ext cx="176584" cy="213645"/>
              </a:xfrm>
              <a:custGeom>
                <a:avLst/>
                <a:gdLst>
                  <a:gd name="T0" fmla="*/ 145 w 160"/>
                  <a:gd name="T1" fmla="*/ 179 h 193"/>
                  <a:gd name="T2" fmla="*/ 125 w 160"/>
                  <a:gd name="T3" fmla="*/ 179 h 193"/>
                  <a:gd name="T4" fmla="*/ 103 w 160"/>
                  <a:gd name="T5" fmla="*/ 147 h 193"/>
                  <a:gd name="T6" fmla="*/ 135 w 160"/>
                  <a:gd name="T7" fmla="*/ 114 h 193"/>
                  <a:gd name="T8" fmla="*/ 159 w 160"/>
                  <a:gd name="T9" fmla="*/ 125 h 193"/>
                  <a:gd name="T10" fmla="*/ 159 w 160"/>
                  <a:gd name="T11" fmla="*/ 58 h 193"/>
                  <a:gd name="T12" fmla="*/ 94 w 160"/>
                  <a:gd name="T13" fmla="*/ 58 h 193"/>
                  <a:gd name="T14" fmla="*/ 85 w 160"/>
                  <a:gd name="T15" fmla="*/ 50 h 193"/>
                  <a:gd name="T16" fmla="*/ 85 w 160"/>
                  <a:gd name="T17" fmla="*/ 46 h 193"/>
                  <a:gd name="T18" fmla="*/ 85 w 160"/>
                  <a:gd name="T19" fmla="*/ 45 h 193"/>
                  <a:gd name="T20" fmla="*/ 88 w 160"/>
                  <a:gd name="T21" fmla="*/ 39 h 193"/>
                  <a:gd name="T22" fmla="*/ 97 w 160"/>
                  <a:gd name="T23" fmla="*/ 22 h 193"/>
                  <a:gd name="T24" fmla="*/ 73 w 160"/>
                  <a:gd name="T25" fmla="*/ 0 h 193"/>
                  <a:gd name="T26" fmla="*/ 49 w 160"/>
                  <a:gd name="T27" fmla="*/ 22 h 193"/>
                  <a:gd name="T28" fmla="*/ 58 w 160"/>
                  <a:gd name="T29" fmla="*/ 39 h 193"/>
                  <a:gd name="T30" fmla="*/ 61 w 160"/>
                  <a:gd name="T31" fmla="*/ 45 h 193"/>
                  <a:gd name="T32" fmla="*/ 61 w 160"/>
                  <a:gd name="T33" fmla="*/ 45 h 193"/>
                  <a:gd name="T34" fmla="*/ 61 w 160"/>
                  <a:gd name="T35" fmla="*/ 49 h 193"/>
                  <a:gd name="T36" fmla="*/ 52 w 160"/>
                  <a:gd name="T37" fmla="*/ 58 h 193"/>
                  <a:gd name="T38" fmla="*/ 3 w 160"/>
                  <a:gd name="T39" fmla="*/ 58 h 193"/>
                  <a:gd name="T40" fmla="*/ 0 w 160"/>
                  <a:gd name="T41" fmla="*/ 84 h 193"/>
                  <a:gd name="T42" fmla="*/ 4 w 160"/>
                  <a:gd name="T43" fmla="*/ 114 h 193"/>
                  <a:gd name="T44" fmla="*/ 110 w 160"/>
                  <a:gd name="T45" fmla="*/ 193 h 193"/>
                  <a:gd name="T46" fmla="*/ 160 w 160"/>
                  <a:gd name="T47" fmla="*/ 193 h 193"/>
                  <a:gd name="T48" fmla="*/ 160 w 160"/>
                  <a:gd name="T49" fmla="*/ 169 h 193"/>
                  <a:gd name="T50" fmla="*/ 145 w 160"/>
                  <a:gd name="T51" fmla="*/ 17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0" h="193">
                    <a:moveTo>
                      <a:pt x="145" y="179"/>
                    </a:moveTo>
                    <a:cubicBezTo>
                      <a:pt x="139" y="181"/>
                      <a:pt x="132" y="181"/>
                      <a:pt x="125" y="179"/>
                    </a:cubicBezTo>
                    <a:cubicBezTo>
                      <a:pt x="112" y="174"/>
                      <a:pt x="103" y="162"/>
                      <a:pt x="103" y="147"/>
                    </a:cubicBezTo>
                    <a:cubicBezTo>
                      <a:pt x="103" y="129"/>
                      <a:pt x="117" y="114"/>
                      <a:pt x="135" y="114"/>
                    </a:cubicBezTo>
                    <a:cubicBezTo>
                      <a:pt x="144" y="114"/>
                      <a:pt x="153" y="118"/>
                      <a:pt x="159" y="125"/>
                    </a:cubicBezTo>
                    <a:cubicBezTo>
                      <a:pt x="159" y="58"/>
                      <a:pt x="159" y="58"/>
                      <a:pt x="159" y="58"/>
                    </a:cubicBezTo>
                    <a:cubicBezTo>
                      <a:pt x="94" y="58"/>
                      <a:pt x="94" y="58"/>
                      <a:pt x="94" y="58"/>
                    </a:cubicBezTo>
                    <a:cubicBezTo>
                      <a:pt x="89" y="57"/>
                      <a:pt x="86" y="54"/>
                      <a:pt x="85" y="50"/>
                    </a:cubicBezTo>
                    <a:cubicBezTo>
                      <a:pt x="85" y="49"/>
                      <a:pt x="85" y="48"/>
                      <a:pt x="85" y="46"/>
                    </a:cubicBezTo>
                    <a:cubicBezTo>
                      <a:pt x="85" y="45"/>
                      <a:pt x="85" y="45"/>
                      <a:pt x="85" y="45"/>
                    </a:cubicBezTo>
                    <a:cubicBezTo>
                      <a:pt x="85" y="43"/>
                      <a:pt x="86" y="41"/>
                      <a:pt x="88" y="39"/>
                    </a:cubicBezTo>
                    <a:cubicBezTo>
                      <a:pt x="94" y="35"/>
                      <a:pt x="97" y="28"/>
                      <a:pt x="97" y="22"/>
                    </a:cubicBezTo>
                    <a:cubicBezTo>
                      <a:pt x="97" y="10"/>
                      <a:pt x="86" y="0"/>
                      <a:pt x="73" y="0"/>
                    </a:cubicBezTo>
                    <a:cubicBezTo>
                      <a:pt x="60" y="0"/>
                      <a:pt x="49" y="10"/>
                      <a:pt x="49" y="22"/>
                    </a:cubicBezTo>
                    <a:cubicBezTo>
                      <a:pt x="49" y="29"/>
                      <a:pt x="52" y="35"/>
                      <a:pt x="58" y="39"/>
                    </a:cubicBezTo>
                    <a:cubicBezTo>
                      <a:pt x="59" y="40"/>
                      <a:pt x="61" y="42"/>
                      <a:pt x="61" y="45"/>
                    </a:cubicBezTo>
                    <a:cubicBezTo>
                      <a:pt x="61" y="45"/>
                      <a:pt x="61" y="45"/>
                      <a:pt x="61" y="45"/>
                    </a:cubicBezTo>
                    <a:cubicBezTo>
                      <a:pt x="61" y="47"/>
                      <a:pt x="61" y="48"/>
                      <a:pt x="61" y="49"/>
                    </a:cubicBezTo>
                    <a:cubicBezTo>
                      <a:pt x="60" y="54"/>
                      <a:pt x="57" y="58"/>
                      <a:pt x="52" y="58"/>
                    </a:cubicBezTo>
                    <a:cubicBezTo>
                      <a:pt x="3" y="58"/>
                      <a:pt x="3" y="58"/>
                      <a:pt x="3" y="58"/>
                    </a:cubicBezTo>
                    <a:cubicBezTo>
                      <a:pt x="1" y="66"/>
                      <a:pt x="0" y="75"/>
                      <a:pt x="0" y="84"/>
                    </a:cubicBezTo>
                    <a:cubicBezTo>
                      <a:pt x="0" y="94"/>
                      <a:pt x="2" y="104"/>
                      <a:pt x="4" y="114"/>
                    </a:cubicBezTo>
                    <a:cubicBezTo>
                      <a:pt x="18" y="160"/>
                      <a:pt x="61" y="193"/>
                      <a:pt x="110" y="193"/>
                    </a:cubicBezTo>
                    <a:cubicBezTo>
                      <a:pt x="160" y="193"/>
                      <a:pt x="160" y="193"/>
                      <a:pt x="160" y="193"/>
                    </a:cubicBezTo>
                    <a:cubicBezTo>
                      <a:pt x="160" y="169"/>
                      <a:pt x="160" y="169"/>
                      <a:pt x="160" y="169"/>
                    </a:cubicBezTo>
                    <a:cubicBezTo>
                      <a:pt x="156" y="173"/>
                      <a:pt x="151" y="177"/>
                      <a:pt x="145" y="1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16">
                <a:extLst>
                  <a:ext uri="{FF2B5EF4-FFF2-40B4-BE49-F238E27FC236}">
                    <a16:creationId xmlns:a16="http://schemas.microsoft.com/office/drawing/2014/main" id="{A15772E4-508D-49A6-BD0F-F5B47670DEC4}"/>
                  </a:ext>
                </a:extLst>
              </p:cNvPr>
              <p:cNvSpPr>
                <a:spLocks/>
              </p:cNvSpPr>
              <p:nvPr/>
            </p:nvSpPr>
            <p:spPr bwMode="auto">
              <a:xfrm>
                <a:off x="7392338" y="3014081"/>
                <a:ext cx="320467" cy="150423"/>
              </a:xfrm>
              <a:custGeom>
                <a:avLst/>
                <a:gdLst>
                  <a:gd name="T0" fmla="*/ 250 w 290"/>
                  <a:gd name="T1" fmla="*/ 104 h 135"/>
                  <a:gd name="T2" fmla="*/ 267 w 290"/>
                  <a:gd name="T3" fmla="*/ 113 h 135"/>
                  <a:gd name="T4" fmla="*/ 290 w 290"/>
                  <a:gd name="T5" fmla="*/ 89 h 135"/>
                  <a:gd name="T6" fmla="*/ 267 w 290"/>
                  <a:gd name="T7" fmla="*/ 65 h 135"/>
                  <a:gd name="T8" fmla="*/ 250 w 290"/>
                  <a:gd name="T9" fmla="*/ 74 h 135"/>
                  <a:gd name="T10" fmla="*/ 243 w 290"/>
                  <a:gd name="T11" fmla="*/ 78 h 135"/>
                  <a:gd name="T12" fmla="*/ 238 w 290"/>
                  <a:gd name="T13" fmla="*/ 78 h 135"/>
                  <a:gd name="T14" fmla="*/ 231 w 290"/>
                  <a:gd name="T15" fmla="*/ 68 h 135"/>
                  <a:gd name="T16" fmla="*/ 231 w 290"/>
                  <a:gd name="T17" fmla="*/ 0 h 135"/>
                  <a:gd name="T18" fmla="*/ 167 w 290"/>
                  <a:gd name="T19" fmla="*/ 0 h 135"/>
                  <a:gd name="T20" fmla="*/ 178 w 290"/>
                  <a:gd name="T21" fmla="*/ 23 h 135"/>
                  <a:gd name="T22" fmla="*/ 144 w 290"/>
                  <a:gd name="T23" fmla="*/ 55 h 135"/>
                  <a:gd name="T24" fmla="*/ 111 w 290"/>
                  <a:gd name="T25" fmla="*/ 23 h 135"/>
                  <a:gd name="T26" fmla="*/ 122 w 290"/>
                  <a:gd name="T27" fmla="*/ 0 h 135"/>
                  <a:gd name="T28" fmla="*/ 58 w 290"/>
                  <a:gd name="T29" fmla="*/ 0 h 135"/>
                  <a:gd name="T30" fmla="*/ 58 w 290"/>
                  <a:gd name="T31" fmla="*/ 68 h 135"/>
                  <a:gd name="T32" fmla="*/ 58 w 290"/>
                  <a:gd name="T33" fmla="*/ 69 h 135"/>
                  <a:gd name="T34" fmla="*/ 50 w 290"/>
                  <a:gd name="T35" fmla="*/ 76 h 135"/>
                  <a:gd name="T36" fmla="*/ 45 w 290"/>
                  <a:gd name="T37" fmla="*/ 77 h 135"/>
                  <a:gd name="T38" fmla="*/ 40 w 290"/>
                  <a:gd name="T39" fmla="*/ 74 h 135"/>
                  <a:gd name="T40" fmla="*/ 22 w 290"/>
                  <a:gd name="T41" fmla="*/ 65 h 135"/>
                  <a:gd name="T42" fmla="*/ 0 w 290"/>
                  <a:gd name="T43" fmla="*/ 89 h 135"/>
                  <a:gd name="T44" fmla="*/ 22 w 290"/>
                  <a:gd name="T45" fmla="*/ 113 h 135"/>
                  <a:gd name="T46" fmla="*/ 40 w 290"/>
                  <a:gd name="T47" fmla="*/ 104 h 135"/>
                  <a:gd name="T48" fmla="*/ 45 w 290"/>
                  <a:gd name="T49" fmla="*/ 101 h 135"/>
                  <a:gd name="T50" fmla="*/ 50 w 290"/>
                  <a:gd name="T51" fmla="*/ 102 h 135"/>
                  <a:gd name="T52" fmla="*/ 58 w 290"/>
                  <a:gd name="T53" fmla="*/ 109 h 135"/>
                  <a:gd name="T54" fmla="*/ 58 w 290"/>
                  <a:gd name="T55" fmla="*/ 110 h 135"/>
                  <a:gd name="T56" fmla="*/ 58 w 290"/>
                  <a:gd name="T57" fmla="*/ 118 h 135"/>
                  <a:gd name="T58" fmla="*/ 58 w 290"/>
                  <a:gd name="T59" fmla="*/ 135 h 135"/>
                  <a:gd name="T60" fmla="*/ 231 w 290"/>
                  <a:gd name="T61" fmla="*/ 135 h 135"/>
                  <a:gd name="T62" fmla="*/ 231 w 290"/>
                  <a:gd name="T63" fmla="*/ 110 h 135"/>
                  <a:gd name="T64" fmla="*/ 238 w 290"/>
                  <a:gd name="T65" fmla="*/ 100 h 135"/>
                  <a:gd name="T66" fmla="*/ 242 w 290"/>
                  <a:gd name="T67" fmla="*/ 100 h 135"/>
                  <a:gd name="T68" fmla="*/ 242 w 290"/>
                  <a:gd name="T69" fmla="*/ 100 h 135"/>
                  <a:gd name="T70" fmla="*/ 250 w 290"/>
                  <a:gd name="T71" fmla="*/ 10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0" h="135">
                    <a:moveTo>
                      <a:pt x="250" y="104"/>
                    </a:moveTo>
                    <a:cubicBezTo>
                      <a:pt x="254" y="110"/>
                      <a:pt x="261" y="113"/>
                      <a:pt x="267" y="113"/>
                    </a:cubicBezTo>
                    <a:cubicBezTo>
                      <a:pt x="280" y="113"/>
                      <a:pt x="290" y="102"/>
                      <a:pt x="290" y="89"/>
                    </a:cubicBezTo>
                    <a:cubicBezTo>
                      <a:pt x="290" y="76"/>
                      <a:pt x="280" y="65"/>
                      <a:pt x="267" y="65"/>
                    </a:cubicBezTo>
                    <a:cubicBezTo>
                      <a:pt x="260" y="65"/>
                      <a:pt x="254" y="68"/>
                      <a:pt x="250" y="74"/>
                    </a:cubicBezTo>
                    <a:cubicBezTo>
                      <a:pt x="249" y="75"/>
                      <a:pt x="246" y="78"/>
                      <a:pt x="243" y="78"/>
                    </a:cubicBezTo>
                    <a:cubicBezTo>
                      <a:pt x="242" y="78"/>
                      <a:pt x="239" y="78"/>
                      <a:pt x="238" y="78"/>
                    </a:cubicBezTo>
                    <a:cubicBezTo>
                      <a:pt x="233" y="76"/>
                      <a:pt x="231" y="72"/>
                      <a:pt x="231" y="68"/>
                    </a:cubicBezTo>
                    <a:cubicBezTo>
                      <a:pt x="231" y="0"/>
                      <a:pt x="231" y="0"/>
                      <a:pt x="231" y="0"/>
                    </a:cubicBezTo>
                    <a:cubicBezTo>
                      <a:pt x="167" y="0"/>
                      <a:pt x="167" y="0"/>
                      <a:pt x="167" y="0"/>
                    </a:cubicBezTo>
                    <a:cubicBezTo>
                      <a:pt x="174" y="6"/>
                      <a:pt x="178" y="14"/>
                      <a:pt x="178" y="23"/>
                    </a:cubicBezTo>
                    <a:cubicBezTo>
                      <a:pt x="178" y="41"/>
                      <a:pt x="163" y="55"/>
                      <a:pt x="144" y="55"/>
                    </a:cubicBezTo>
                    <a:cubicBezTo>
                      <a:pt x="126" y="55"/>
                      <a:pt x="111" y="41"/>
                      <a:pt x="111" y="23"/>
                    </a:cubicBezTo>
                    <a:cubicBezTo>
                      <a:pt x="111" y="14"/>
                      <a:pt x="115" y="6"/>
                      <a:pt x="122" y="0"/>
                    </a:cubicBezTo>
                    <a:cubicBezTo>
                      <a:pt x="58" y="0"/>
                      <a:pt x="58" y="0"/>
                      <a:pt x="58" y="0"/>
                    </a:cubicBezTo>
                    <a:cubicBezTo>
                      <a:pt x="58" y="68"/>
                      <a:pt x="58" y="68"/>
                      <a:pt x="58" y="68"/>
                    </a:cubicBezTo>
                    <a:cubicBezTo>
                      <a:pt x="58" y="69"/>
                      <a:pt x="58" y="69"/>
                      <a:pt x="58" y="69"/>
                    </a:cubicBezTo>
                    <a:cubicBezTo>
                      <a:pt x="57" y="73"/>
                      <a:pt x="53" y="76"/>
                      <a:pt x="50" y="76"/>
                    </a:cubicBezTo>
                    <a:cubicBezTo>
                      <a:pt x="49" y="77"/>
                      <a:pt x="46" y="77"/>
                      <a:pt x="45" y="77"/>
                    </a:cubicBezTo>
                    <a:cubicBezTo>
                      <a:pt x="43" y="76"/>
                      <a:pt x="41" y="75"/>
                      <a:pt x="40" y="74"/>
                    </a:cubicBezTo>
                    <a:cubicBezTo>
                      <a:pt x="35" y="68"/>
                      <a:pt x="29" y="65"/>
                      <a:pt x="22" y="65"/>
                    </a:cubicBezTo>
                    <a:cubicBezTo>
                      <a:pt x="10" y="65"/>
                      <a:pt x="0" y="76"/>
                      <a:pt x="0" y="89"/>
                    </a:cubicBezTo>
                    <a:cubicBezTo>
                      <a:pt x="0" y="102"/>
                      <a:pt x="10" y="113"/>
                      <a:pt x="22" y="113"/>
                    </a:cubicBezTo>
                    <a:cubicBezTo>
                      <a:pt x="29" y="113"/>
                      <a:pt x="35" y="110"/>
                      <a:pt x="40" y="104"/>
                    </a:cubicBezTo>
                    <a:cubicBezTo>
                      <a:pt x="41" y="103"/>
                      <a:pt x="42" y="102"/>
                      <a:pt x="45" y="101"/>
                    </a:cubicBezTo>
                    <a:cubicBezTo>
                      <a:pt x="46" y="101"/>
                      <a:pt x="48" y="101"/>
                      <a:pt x="50" y="102"/>
                    </a:cubicBezTo>
                    <a:cubicBezTo>
                      <a:pt x="53" y="102"/>
                      <a:pt x="58" y="105"/>
                      <a:pt x="58" y="109"/>
                    </a:cubicBezTo>
                    <a:cubicBezTo>
                      <a:pt x="58" y="110"/>
                      <a:pt x="58" y="110"/>
                      <a:pt x="58" y="110"/>
                    </a:cubicBezTo>
                    <a:cubicBezTo>
                      <a:pt x="58" y="118"/>
                      <a:pt x="58" y="118"/>
                      <a:pt x="58" y="118"/>
                    </a:cubicBezTo>
                    <a:cubicBezTo>
                      <a:pt x="58" y="135"/>
                      <a:pt x="58" y="135"/>
                      <a:pt x="58" y="135"/>
                    </a:cubicBezTo>
                    <a:cubicBezTo>
                      <a:pt x="231" y="135"/>
                      <a:pt x="231" y="135"/>
                      <a:pt x="231" y="135"/>
                    </a:cubicBezTo>
                    <a:cubicBezTo>
                      <a:pt x="231" y="110"/>
                      <a:pt x="231" y="110"/>
                      <a:pt x="231" y="110"/>
                    </a:cubicBezTo>
                    <a:cubicBezTo>
                      <a:pt x="232" y="104"/>
                      <a:pt x="234" y="100"/>
                      <a:pt x="238" y="100"/>
                    </a:cubicBezTo>
                    <a:cubicBezTo>
                      <a:pt x="239" y="100"/>
                      <a:pt x="241" y="100"/>
                      <a:pt x="242" y="100"/>
                    </a:cubicBezTo>
                    <a:cubicBezTo>
                      <a:pt x="242" y="100"/>
                      <a:pt x="242" y="100"/>
                      <a:pt x="242" y="100"/>
                    </a:cubicBezTo>
                    <a:cubicBezTo>
                      <a:pt x="245" y="100"/>
                      <a:pt x="249" y="103"/>
                      <a:pt x="250" y="10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17">
                <a:extLst>
                  <a:ext uri="{FF2B5EF4-FFF2-40B4-BE49-F238E27FC236}">
                    <a16:creationId xmlns:a16="http://schemas.microsoft.com/office/drawing/2014/main" id="{2D59A025-206A-40A8-B9B8-50D69C88684C}"/>
                  </a:ext>
                </a:extLst>
              </p:cNvPr>
              <p:cNvSpPr>
                <a:spLocks/>
              </p:cNvSpPr>
              <p:nvPr/>
            </p:nvSpPr>
            <p:spPr bwMode="auto">
              <a:xfrm>
                <a:off x="7189594" y="2809156"/>
                <a:ext cx="320467" cy="189664"/>
              </a:xfrm>
              <a:custGeom>
                <a:avLst/>
                <a:gdLst>
                  <a:gd name="T0" fmla="*/ 39 w 289"/>
                  <a:gd name="T1" fmla="*/ 74 h 173"/>
                  <a:gd name="T2" fmla="*/ 22 w 289"/>
                  <a:gd name="T3" fmla="*/ 65 h 173"/>
                  <a:gd name="T4" fmla="*/ 0 w 289"/>
                  <a:gd name="T5" fmla="*/ 89 h 173"/>
                  <a:gd name="T6" fmla="*/ 22 w 289"/>
                  <a:gd name="T7" fmla="*/ 113 h 173"/>
                  <a:gd name="T8" fmla="*/ 39 w 289"/>
                  <a:gd name="T9" fmla="*/ 104 h 173"/>
                  <a:gd name="T10" fmla="*/ 45 w 289"/>
                  <a:gd name="T11" fmla="*/ 100 h 173"/>
                  <a:gd name="T12" fmla="*/ 51 w 289"/>
                  <a:gd name="T13" fmla="*/ 100 h 173"/>
                  <a:gd name="T14" fmla="*/ 58 w 289"/>
                  <a:gd name="T15" fmla="*/ 106 h 173"/>
                  <a:gd name="T16" fmla="*/ 58 w 289"/>
                  <a:gd name="T17" fmla="*/ 173 h 173"/>
                  <a:gd name="T18" fmla="*/ 120 w 289"/>
                  <a:gd name="T19" fmla="*/ 173 h 173"/>
                  <a:gd name="T20" fmla="*/ 109 w 289"/>
                  <a:gd name="T21" fmla="*/ 149 h 173"/>
                  <a:gd name="T22" fmla="*/ 143 w 289"/>
                  <a:gd name="T23" fmla="*/ 117 h 173"/>
                  <a:gd name="T24" fmla="*/ 177 w 289"/>
                  <a:gd name="T25" fmla="*/ 149 h 173"/>
                  <a:gd name="T26" fmla="*/ 166 w 289"/>
                  <a:gd name="T27" fmla="*/ 173 h 173"/>
                  <a:gd name="T28" fmla="*/ 231 w 289"/>
                  <a:gd name="T29" fmla="*/ 173 h 173"/>
                  <a:gd name="T30" fmla="*/ 231 w 289"/>
                  <a:gd name="T31" fmla="*/ 108 h 173"/>
                  <a:gd name="T32" fmla="*/ 231 w 289"/>
                  <a:gd name="T33" fmla="*/ 108 h 173"/>
                  <a:gd name="T34" fmla="*/ 238 w 289"/>
                  <a:gd name="T35" fmla="*/ 101 h 173"/>
                  <a:gd name="T36" fmla="*/ 243 w 289"/>
                  <a:gd name="T37" fmla="*/ 101 h 173"/>
                  <a:gd name="T38" fmla="*/ 243 w 289"/>
                  <a:gd name="T39" fmla="*/ 101 h 173"/>
                  <a:gd name="T40" fmla="*/ 249 w 289"/>
                  <a:gd name="T41" fmla="*/ 105 h 173"/>
                  <a:gd name="T42" fmla="*/ 267 w 289"/>
                  <a:gd name="T43" fmla="*/ 114 h 173"/>
                  <a:gd name="T44" fmla="*/ 289 w 289"/>
                  <a:gd name="T45" fmla="*/ 90 h 173"/>
                  <a:gd name="T46" fmla="*/ 267 w 289"/>
                  <a:gd name="T47" fmla="*/ 66 h 173"/>
                  <a:gd name="T48" fmla="*/ 249 w 289"/>
                  <a:gd name="T49" fmla="*/ 74 h 173"/>
                  <a:gd name="T50" fmla="*/ 244 w 289"/>
                  <a:gd name="T51" fmla="*/ 77 h 173"/>
                  <a:gd name="T52" fmla="*/ 238 w 289"/>
                  <a:gd name="T53" fmla="*/ 77 h 173"/>
                  <a:gd name="T54" fmla="*/ 231 w 289"/>
                  <a:gd name="T55" fmla="*/ 69 h 173"/>
                  <a:gd name="T56" fmla="*/ 231 w 289"/>
                  <a:gd name="T57" fmla="*/ 69 h 173"/>
                  <a:gd name="T58" fmla="*/ 231 w 289"/>
                  <a:gd name="T59" fmla="*/ 0 h 173"/>
                  <a:gd name="T60" fmla="*/ 166 w 289"/>
                  <a:gd name="T61" fmla="*/ 0 h 173"/>
                  <a:gd name="T62" fmla="*/ 178 w 289"/>
                  <a:gd name="T63" fmla="*/ 25 h 173"/>
                  <a:gd name="T64" fmla="*/ 145 w 289"/>
                  <a:gd name="T65" fmla="*/ 57 h 173"/>
                  <a:gd name="T66" fmla="*/ 117 w 289"/>
                  <a:gd name="T67" fmla="*/ 43 h 173"/>
                  <a:gd name="T68" fmla="*/ 58 w 289"/>
                  <a:gd name="T69" fmla="*/ 19 h 173"/>
                  <a:gd name="T70" fmla="*/ 58 w 289"/>
                  <a:gd name="T71" fmla="*/ 70 h 173"/>
                  <a:gd name="T72" fmla="*/ 52 w 289"/>
                  <a:gd name="T73" fmla="*/ 77 h 173"/>
                  <a:gd name="T74" fmla="*/ 45 w 289"/>
                  <a:gd name="T75" fmla="*/ 77 h 173"/>
                  <a:gd name="T76" fmla="*/ 39 w 289"/>
                  <a:gd name="T77" fmla="*/ 74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9" h="173">
                    <a:moveTo>
                      <a:pt x="39" y="74"/>
                    </a:moveTo>
                    <a:cubicBezTo>
                      <a:pt x="35" y="68"/>
                      <a:pt x="29" y="65"/>
                      <a:pt x="22" y="65"/>
                    </a:cubicBezTo>
                    <a:cubicBezTo>
                      <a:pt x="10" y="65"/>
                      <a:pt x="0" y="76"/>
                      <a:pt x="0" y="89"/>
                    </a:cubicBezTo>
                    <a:cubicBezTo>
                      <a:pt x="0" y="102"/>
                      <a:pt x="10" y="113"/>
                      <a:pt x="22" y="113"/>
                    </a:cubicBezTo>
                    <a:cubicBezTo>
                      <a:pt x="29" y="113"/>
                      <a:pt x="35" y="110"/>
                      <a:pt x="39" y="104"/>
                    </a:cubicBezTo>
                    <a:cubicBezTo>
                      <a:pt x="40" y="104"/>
                      <a:pt x="43" y="101"/>
                      <a:pt x="45" y="100"/>
                    </a:cubicBezTo>
                    <a:cubicBezTo>
                      <a:pt x="46" y="100"/>
                      <a:pt x="49" y="99"/>
                      <a:pt x="51" y="100"/>
                    </a:cubicBezTo>
                    <a:cubicBezTo>
                      <a:pt x="55" y="100"/>
                      <a:pt x="57" y="102"/>
                      <a:pt x="58" y="106"/>
                    </a:cubicBezTo>
                    <a:cubicBezTo>
                      <a:pt x="58" y="173"/>
                      <a:pt x="58" y="173"/>
                      <a:pt x="58" y="173"/>
                    </a:cubicBezTo>
                    <a:cubicBezTo>
                      <a:pt x="120" y="173"/>
                      <a:pt x="120" y="173"/>
                      <a:pt x="120" y="173"/>
                    </a:cubicBezTo>
                    <a:cubicBezTo>
                      <a:pt x="113" y="167"/>
                      <a:pt x="109" y="158"/>
                      <a:pt x="109" y="149"/>
                    </a:cubicBezTo>
                    <a:cubicBezTo>
                      <a:pt x="109" y="132"/>
                      <a:pt x="125" y="117"/>
                      <a:pt x="143" y="117"/>
                    </a:cubicBezTo>
                    <a:cubicBezTo>
                      <a:pt x="161" y="117"/>
                      <a:pt x="177" y="132"/>
                      <a:pt x="177" y="149"/>
                    </a:cubicBezTo>
                    <a:cubicBezTo>
                      <a:pt x="177" y="158"/>
                      <a:pt x="173" y="167"/>
                      <a:pt x="166" y="173"/>
                    </a:cubicBezTo>
                    <a:cubicBezTo>
                      <a:pt x="231" y="173"/>
                      <a:pt x="231" y="173"/>
                      <a:pt x="231" y="173"/>
                    </a:cubicBezTo>
                    <a:cubicBezTo>
                      <a:pt x="231" y="108"/>
                      <a:pt x="231" y="108"/>
                      <a:pt x="231" y="108"/>
                    </a:cubicBezTo>
                    <a:cubicBezTo>
                      <a:pt x="231" y="108"/>
                      <a:pt x="231" y="108"/>
                      <a:pt x="231" y="108"/>
                    </a:cubicBezTo>
                    <a:cubicBezTo>
                      <a:pt x="231" y="104"/>
                      <a:pt x="235" y="102"/>
                      <a:pt x="238" y="101"/>
                    </a:cubicBezTo>
                    <a:cubicBezTo>
                      <a:pt x="239" y="100"/>
                      <a:pt x="241" y="100"/>
                      <a:pt x="243" y="101"/>
                    </a:cubicBezTo>
                    <a:cubicBezTo>
                      <a:pt x="243" y="101"/>
                      <a:pt x="243" y="101"/>
                      <a:pt x="243" y="101"/>
                    </a:cubicBezTo>
                    <a:cubicBezTo>
                      <a:pt x="246" y="101"/>
                      <a:pt x="248" y="103"/>
                      <a:pt x="249" y="105"/>
                    </a:cubicBezTo>
                    <a:cubicBezTo>
                      <a:pt x="254" y="110"/>
                      <a:pt x="260" y="114"/>
                      <a:pt x="267" y="114"/>
                    </a:cubicBezTo>
                    <a:cubicBezTo>
                      <a:pt x="279" y="114"/>
                      <a:pt x="289" y="103"/>
                      <a:pt x="289" y="90"/>
                    </a:cubicBezTo>
                    <a:cubicBezTo>
                      <a:pt x="289" y="76"/>
                      <a:pt x="279" y="66"/>
                      <a:pt x="267" y="66"/>
                    </a:cubicBezTo>
                    <a:cubicBezTo>
                      <a:pt x="260" y="66"/>
                      <a:pt x="254" y="69"/>
                      <a:pt x="249" y="74"/>
                    </a:cubicBezTo>
                    <a:cubicBezTo>
                      <a:pt x="248" y="76"/>
                      <a:pt x="246" y="77"/>
                      <a:pt x="244" y="77"/>
                    </a:cubicBezTo>
                    <a:cubicBezTo>
                      <a:pt x="242" y="78"/>
                      <a:pt x="239" y="78"/>
                      <a:pt x="238" y="77"/>
                    </a:cubicBezTo>
                    <a:cubicBezTo>
                      <a:pt x="236" y="76"/>
                      <a:pt x="231" y="73"/>
                      <a:pt x="231" y="69"/>
                    </a:cubicBezTo>
                    <a:cubicBezTo>
                      <a:pt x="231" y="69"/>
                      <a:pt x="231" y="69"/>
                      <a:pt x="231" y="69"/>
                    </a:cubicBezTo>
                    <a:cubicBezTo>
                      <a:pt x="231" y="0"/>
                      <a:pt x="231" y="0"/>
                      <a:pt x="231" y="0"/>
                    </a:cubicBezTo>
                    <a:cubicBezTo>
                      <a:pt x="166" y="0"/>
                      <a:pt x="166" y="0"/>
                      <a:pt x="166" y="0"/>
                    </a:cubicBezTo>
                    <a:cubicBezTo>
                      <a:pt x="174" y="6"/>
                      <a:pt x="178" y="15"/>
                      <a:pt x="178" y="25"/>
                    </a:cubicBezTo>
                    <a:cubicBezTo>
                      <a:pt x="178" y="42"/>
                      <a:pt x="163" y="57"/>
                      <a:pt x="145" y="57"/>
                    </a:cubicBezTo>
                    <a:cubicBezTo>
                      <a:pt x="134" y="57"/>
                      <a:pt x="124" y="52"/>
                      <a:pt x="117" y="43"/>
                    </a:cubicBezTo>
                    <a:cubicBezTo>
                      <a:pt x="103" y="28"/>
                      <a:pt x="81" y="19"/>
                      <a:pt x="58" y="19"/>
                    </a:cubicBezTo>
                    <a:cubicBezTo>
                      <a:pt x="58" y="70"/>
                      <a:pt x="58" y="70"/>
                      <a:pt x="58" y="70"/>
                    </a:cubicBezTo>
                    <a:cubicBezTo>
                      <a:pt x="57" y="75"/>
                      <a:pt x="57" y="76"/>
                      <a:pt x="52" y="77"/>
                    </a:cubicBezTo>
                    <a:cubicBezTo>
                      <a:pt x="50" y="78"/>
                      <a:pt x="46" y="77"/>
                      <a:pt x="45" y="77"/>
                    </a:cubicBezTo>
                    <a:cubicBezTo>
                      <a:pt x="43" y="76"/>
                      <a:pt x="41" y="75"/>
                      <a:pt x="39" y="7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5" name="Freeform 18">
                <a:extLst>
                  <a:ext uri="{FF2B5EF4-FFF2-40B4-BE49-F238E27FC236}">
                    <a16:creationId xmlns:a16="http://schemas.microsoft.com/office/drawing/2014/main" id="{D619B2D7-FFE7-4DAA-89FF-505C9869DED4}"/>
                  </a:ext>
                </a:extLst>
              </p:cNvPr>
              <p:cNvSpPr>
                <a:spLocks/>
              </p:cNvSpPr>
              <p:nvPr/>
            </p:nvSpPr>
            <p:spPr bwMode="auto">
              <a:xfrm>
                <a:off x="7457740" y="2809156"/>
                <a:ext cx="191844" cy="255066"/>
              </a:xfrm>
              <a:custGeom>
                <a:avLst/>
                <a:gdLst>
                  <a:gd name="T0" fmla="*/ 1 w 174"/>
                  <a:gd name="T1" fmla="*/ 68 h 231"/>
                  <a:gd name="T2" fmla="*/ 26 w 174"/>
                  <a:gd name="T3" fmla="*/ 56 h 231"/>
                  <a:gd name="T4" fmla="*/ 58 w 174"/>
                  <a:gd name="T5" fmla="*/ 90 h 231"/>
                  <a:gd name="T6" fmla="*/ 26 w 174"/>
                  <a:gd name="T7" fmla="*/ 124 h 231"/>
                  <a:gd name="T8" fmla="*/ 1 w 174"/>
                  <a:gd name="T9" fmla="*/ 112 h 231"/>
                  <a:gd name="T10" fmla="*/ 1 w 174"/>
                  <a:gd name="T11" fmla="*/ 111 h 231"/>
                  <a:gd name="T12" fmla="*/ 0 w 174"/>
                  <a:gd name="T13" fmla="*/ 112 h 231"/>
                  <a:gd name="T14" fmla="*/ 0 w 174"/>
                  <a:gd name="T15" fmla="*/ 173 h 231"/>
                  <a:gd name="T16" fmla="*/ 66 w 174"/>
                  <a:gd name="T17" fmla="*/ 173 h 231"/>
                  <a:gd name="T18" fmla="*/ 67 w 174"/>
                  <a:gd name="T19" fmla="*/ 173 h 231"/>
                  <a:gd name="T20" fmla="*/ 76 w 174"/>
                  <a:gd name="T21" fmla="*/ 181 h 231"/>
                  <a:gd name="T22" fmla="*/ 76 w 174"/>
                  <a:gd name="T23" fmla="*/ 184 h 231"/>
                  <a:gd name="T24" fmla="*/ 72 w 174"/>
                  <a:gd name="T25" fmla="*/ 192 h 231"/>
                  <a:gd name="T26" fmla="*/ 63 w 174"/>
                  <a:gd name="T27" fmla="*/ 209 h 231"/>
                  <a:gd name="T28" fmla="*/ 87 w 174"/>
                  <a:gd name="T29" fmla="*/ 231 h 231"/>
                  <a:gd name="T30" fmla="*/ 111 w 174"/>
                  <a:gd name="T31" fmla="*/ 209 h 231"/>
                  <a:gd name="T32" fmla="*/ 102 w 174"/>
                  <a:gd name="T33" fmla="*/ 192 h 231"/>
                  <a:gd name="T34" fmla="*/ 97 w 174"/>
                  <a:gd name="T35" fmla="*/ 185 h 231"/>
                  <a:gd name="T36" fmla="*/ 97 w 174"/>
                  <a:gd name="T37" fmla="*/ 184 h 231"/>
                  <a:gd name="T38" fmla="*/ 97 w 174"/>
                  <a:gd name="T39" fmla="*/ 182 h 231"/>
                  <a:gd name="T40" fmla="*/ 107 w 174"/>
                  <a:gd name="T41" fmla="*/ 173 h 231"/>
                  <a:gd name="T42" fmla="*/ 108 w 174"/>
                  <a:gd name="T43" fmla="*/ 173 h 231"/>
                  <a:gd name="T44" fmla="*/ 174 w 174"/>
                  <a:gd name="T45" fmla="*/ 173 h 231"/>
                  <a:gd name="T46" fmla="*/ 174 w 174"/>
                  <a:gd name="T47" fmla="*/ 122 h 231"/>
                  <a:gd name="T48" fmla="*/ 174 w 174"/>
                  <a:gd name="T49" fmla="*/ 96 h 231"/>
                  <a:gd name="T50" fmla="*/ 173 w 174"/>
                  <a:gd name="T51" fmla="*/ 74 h 231"/>
                  <a:gd name="T52" fmla="*/ 154 w 174"/>
                  <a:gd name="T53" fmla="*/ 0 h 231"/>
                  <a:gd name="T54" fmla="*/ 108 w 174"/>
                  <a:gd name="T55" fmla="*/ 0 h 231"/>
                  <a:gd name="T56" fmla="*/ 108 w 174"/>
                  <a:gd name="T57" fmla="*/ 0 h 231"/>
                  <a:gd name="T58" fmla="*/ 120 w 174"/>
                  <a:gd name="T59" fmla="*/ 25 h 231"/>
                  <a:gd name="T60" fmla="*/ 86 w 174"/>
                  <a:gd name="T61" fmla="*/ 57 h 231"/>
                  <a:gd name="T62" fmla="*/ 53 w 174"/>
                  <a:gd name="T63" fmla="*/ 25 h 231"/>
                  <a:gd name="T64" fmla="*/ 65 w 174"/>
                  <a:gd name="T65" fmla="*/ 0 h 231"/>
                  <a:gd name="T66" fmla="*/ 0 w 174"/>
                  <a:gd name="T67" fmla="*/ 0 h 231"/>
                  <a:gd name="T68" fmla="*/ 0 w 174"/>
                  <a:gd name="T69" fmla="*/ 68 h 231"/>
                  <a:gd name="T70" fmla="*/ 1 w 174"/>
                  <a:gd name="T71" fmla="*/ 69 h 231"/>
                  <a:gd name="T72" fmla="*/ 1 w 174"/>
                  <a:gd name="T73" fmla="*/ 68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31">
                    <a:moveTo>
                      <a:pt x="1" y="68"/>
                    </a:moveTo>
                    <a:cubicBezTo>
                      <a:pt x="8" y="61"/>
                      <a:pt x="16" y="56"/>
                      <a:pt x="26" y="56"/>
                    </a:cubicBezTo>
                    <a:cubicBezTo>
                      <a:pt x="43" y="56"/>
                      <a:pt x="58" y="72"/>
                      <a:pt x="58" y="90"/>
                    </a:cubicBezTo>
                    <a:cubicBezTo>
                      <a:pt x="58" y="108"/>
                      <a:pt x="43" y="124"/>
                      <a:pt x="26" y="124"/>
                    </a:cubicBezTo>
                    <a:cubicBezTo>
                      <a:pt x="16" y="124"/>
                      <a:pt x="7" y="119"/>
                      <a:pt x="1" y="112"/>
                    </a:cubicBezTo>
                    <a:cubicBezTo>
                      <a:pt x="1" y="111"/>
                      <a:pt x="1" y="111"/>
                      <a:pt x="1" y="111"/>
                    </a:cubicBezTo>
                    <a:cubicBezTo>
                      <a:pt x="0" y="112"/>
                      <a:pt x="0" y="112"/>
                      <a:pt x="0" y="112"/>
                    </a:cubicBezTo>
                    <a:cubicBezTo>
                      <a:pt x="0" y="173"/>
                      <a:pt x="0" y="173"/>
                      <a:pt x="0" y="173"/>
                    </a:cubicBezTo>
                    <a:cubicBezTo>
                      <a:pt x="66" y="173"/>
                      <a:pt x="66" y="173"/>
                      <a:pt x="66" y="173"/>
                    </a:cubicBezTo>
                    <a:cubicBezTo>
                      <a:pt x="67" y="173"/>
                      <a:pt x="67" y="173"/>
                      <a:pt x="67" y="173"/>
                    </a:cubicBezTo>
                    <a:cubicBezTo>
                      <a:pt x="72" y="174"/>
                      <a:pt x="75" y="177"/>
                      <a:pt x="76" y="181"/>
                    </a:cubicBezTo>
                    <a:cubicBezTo>
                      <a:pt x="76" y="182"/>
                      <a:pt x="76" y="183"/>
                      <a:pt x="76" y="184"/>
                    </a:cubicBezTo>
                    <a:cubicBezTo>
                      <a:pt x="76" y="187"/>
                      <a:pt x="73" y="190"/>
                      <a:pt x="72" y="192"/>
                    </a:cubicBezTo>
                    <a:cubicBezTo>
                      <a:pt x="66" y="196"/>
                      <a:pt x="63" y="202"/>
                      <a:pt x="63" y="209"/>
                    </a:cubicBezTo>
                    <a:cubicBezTo>
                      <a:pt x="63" y="221"/>
                      <a:pt x="74" y="231"/>
                      <a:pt x="87" y="231"/>
                    </a:cubicBezTo>
                    <a:cubicBezTo>
                      <a:pt x="100" y="231"/>
                      <a:pt x="111" y="221"/>
                      <a:pt x="111" y="209"/>
                    </a:cubicBezTo>
                    <a:cubicBezTo>
                      <a:pt x="111" y="202"/>
                      <a:pt x="108" y="196"/>
                      <a:pt x="102" y="192"/>
                    </a:cubicBezTo>
                    <a:cubicBezTo>
                      <a:pt x="102" y="192"/>
                      <a:pt x="97" y="188"/>
                      <a:pt x="97" y="185"/>
                    </a:cubicBezTo>
                    <a:cubicBezTo>
                      <a:pt x="97" y="184"/>
                      <a:pt x="97" y="184"/>
                      <a:pt x="97" y="184"/>
                    </a:cubicBezTo>
                    <a:cubicBezTo>
                      <a:pt x="97" y="184"/>
                      <a:pt x="97" y="182"/>
                      <a:pt x="97" y="182"/>
                    </a:cubicBezTo>
                    <a:cubicBezTo>
                      <a:pt x="98" y="176"/>
                      <a:pt x="104" y="174"/>
                      <a:pt x="107" y="173"/>
                    </a:cubicBezTo>
                    <a:cubicBezTo>
                      <a:pt x="108" y="173"/>
                      <a:pt x="108" y="173"/>
                      <a:pt x="108" y="173"/>
                    </a:cubicBezTo>
                    <a:cubicBezTo>
                      <a:pt x="174" y="173"/>
                      <a:pt x="174" y="173"/>
                      <a:pt x="174" y="173"/>
                    </a:cubicBezTo>
                    <a:cubicBezTo>
                      <a:pt x="174" y="122"/>
                      <a:pt x="174" y="122"/>
                      <a:pt x="174" y="122"/>
                    </a:cubicBezTo>
                    <a:cubicBezTo>
                      <a:pt x="174" y="112"/>
                      <a:pt x="174" y="104"/>
                      <a:pt x="174" y="96"/>
                    </a:cubicBezTo>
                    <a:cubicBezTo>
                      <a:pt x="173" y="90"/>
                      <a:pt x="173" y="83"/>
                      <a:pt x="173" y="74"/>
                    </a:cubicBezTo>
                    <a:cubicBezTo>
                      <a:pt x="173" y="48"/>
                      <a:pt x="166" y="22"/>
                      <a:pt x="154" y="0"/>
                    </a:cubicBezTo>
                    <a:cubicBezTo>
                      <a:pt x="108" y="0"/>
                      <a:pt x="108" y="0"/>
                      <a:pt x="108" y="0"/>
                    </a:cubicBezTo>
                    <a:cubicBezTo>
                      <a:pt x="108" y="0"/>
                      <a:pt x="108" y="0"/>
                      <a:pt x="108" y="0"/>
                    </a:cubicBezTo>
                    <a:cubicBezTo>
                      <a:pt x="116" y="6"/>
                      <a:pt x="120" y="15"/>
                      <a:pt x="120" y="25"/>
                    </a:cubicBezTo>
                    <a:cubicBezTo>
                      <a:pt x="120" y="42"/>
                      <a:pt x="105" y="57"/>
                      <a:pt x="86" y="57"/>
                    </a:cubicBezTo>
                    <a:cubicBezTo>
                      <a:pt x="68" y="57"/>
                      <a:pt x="53" y="42"/>
                      <a:pt x="53" y="25"/>
                    </a:cubicBezTo>
                    <a:cubicBezTo>
                      <a:pt x="53" y="15"/>
                      <a:pt x="57" y="6"/>
                      <a:pt x="65" y="0"/>
                    </a:cubicBezTo>
                    <a:cubicBezTo>
                      <a:pt x="0" y="0"/>
                      <a:pt x="0" y="0"/>
                      <a:pt x="0" y="0"/>
                    </a:cubicBezTo>
                    <a:cubicBezTo>
                      <a:pt x="0" y="68"/>
                      <a:pt x="0" y="68"/>
                      <a:pt x="0" y="68"/>
                    </a:cubicBezTo>
                    <a:cubicBezTo>
                      <a:pt x="0" y="68"/>
                      <a:pt x="0" y="69"/>
                      <a:pt x="1" y="69"/>
                    </a:cubicBezTo>
                    <a:cubicBezTo>
                      <a:pt x="1" y="68"/>
                      <a:pt x="1" y="68"/>
                      <a:pt x="1" y="6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6" name="Freeform 19">
                <a:extLst>
                  <a:ext uri="{FF2B5EF4-FFF2-40B4-BE49-F238E27FC236}">
                    <a16:creationId xmlns:a16="http://schemas.microsoft.com/office/drawing/2014/main" id="{E149972F-93F8-4BE8-BF3F-0DEC7DBBE7AC}"/>
                  </a:ext>
                </a:extLst>
              </p:cNvPr>
              <p:cNvSpPr>
                <a:spLocks/>
              </p:cNvSpPr>
              <p:nvPr/>
            </p:nvSpPr>
            <p:spPr bwMode="auto">
              <a:xfrm>
                <a:off x="7189594" y="2948679"/>
                <a:ext cx="257246" cy="213645"/>
              </a:xfrm>
              <a:custGeom>
                <a:avLst/>
                <a:gdLst>
                  <a:gd name="T0" fmla="*/ 232 w 232"/>
                  <a:gd name="T1" fmla="*/ 170 h 193"/>
                  <a:gd name="T2" fmla="*/ 232 w 232"/>
                  <a:gd name="T3" fmla="*/ 170 h 193"/>
                  <a:gd name="T4" fmla="*/ 231 w 232"/>
                  <a:gd name="T5" fmla="*/ 170 h 193"/>
                  <a:gd name="T6" fmla="*/ 217 w 232"/>
                  <a:gd name="T7" fmla="*/ 180 h 193"/>
                  <a:gd name="T8" fmla="*/ 196 w 232"/>
                  <a:gd name="T9" fmla="*/ 180 h 193"/>
                  <a:gd name="T10" fmla="*/ 174 w 232"/>
                  <a:gd name="T11" fmla="*/ 148 h 193"/>
                  <a:gd name="T12" fmla="*/ 206 w 232"/>
                  <a:gd name="T13" fmla="*/ 115 h 193"/>
                  <a:gd name="T14" fmla="*/ 231 w 232"/>
                  <a:gd name="T15" fmla="*/ 127 h 193"/>
                  <a:gd name="T16" fmla="*/ 231 w 232"/>
                  <a:gd name="T17" fmla="*/ 127 h 193"/>
                  <a:gd name="T18" fmla="*/ 232 w 232"/>
                  <a:gd name="T19" fmla="*/ 127 h 193"/>
                  <a:gd name="T20" fmla="*/ 232 w 232"/>
                  <a:gd name="T21" fmla="*/ 59 h 193"/>
                  <a:gd name="T22" fmla="*/ 163 w 232"/>
                  <a:gd name="T23" fmla="*/ 59 h 193"/>
                  <a:gd name="T24" fmla="*/ 156 w 232"/>
                  <a:gd name="T25" fmla="*/ 51 h 193"/>
                  <a:gd name="T26" fmla="*/ 156 w 232"/>
                  <a:gd name="T27" fmla="*/ 50 h 193"/>
                  <a:gd name="T28" fmla="*/ 156 w 232"/>
                  <a:gd name="T29" fmla="*/ 47 h 193"/>
                  <a:gd name="T30" fmla="*/ 156 w 232"/>
                  <a:gd name="T31" fmla="*/ 46 h 193"/>
                  <a:gd name="T32" fmla="*/ 160 w 232"/>
                  <a:gd name="T33" fmla="*/ 40 h 193"/>
                  <a:gd name="T34" fmla="*/ 168 w 232"/>
                  <a:gd name="T35" fmla="*/ 23 h 193"/>
                  <a:gd name="T36" fmla="*/ 144 w 232"/>
                  <a:gd name="T37" fmla="*/ 0 h 193"/>
                  <a:gd name="T38" fmla="*/ 120 w 232"/>
                  <a:gd name="T39" fmla="*/ 23 h 193"/>
                  <a:gd name="T40" fmla="*/ 129 w 232"/>
                  <a:gd name="T41" fmla="*/ 40 h 193"/>
                  <a:gd name="T42" fmla="*/ 129 w 232"/>
                  <a:gd name="T43" fmla="*/ 40 h 193"/>
                  <a:gd name="T44" fmla="*/ 133 w 232"/>
                  <a:gd name="T45" fmla="*/ 45 h 193"/>
                  <a:gd name="T46" fmla="*/ 133 w 232"/>
                  <a:gd name="T47" fmla="*/ 50 h 193"/>
                  <a:gd name="T48" fmla="*/ 126 w 232"/>
                  <a:gd name="T49" fmla="*/ 58 h 193"/>
                  <a:gd name="T50" fmla="*/ 59 w 232"/>
                  <a:gd name="T51" fmla="*/ 58 h 193"/>
                  <a:gd name="T52" fmla="*/ 59 w 232"/>
                  <a:gd name="T53" fmla="*/ 129 h 193"/>
                  <a:gd name="T54" fmla="*/ 51 w 232"/>
                  <a:gd name="T55" fmla="*/ 137 h 193"/>
                  <a:gd name="T56" fmla="*/ 45 w 232"/>
                  <a:gd name="T57" fmla="*/ 136 h 193"/>
                  <a:gd name="T58" fmla="*/ 40 w 232"/>
                  <a:gd name="T59" fmla="*/ 132 h 193"/>
                  <a:gd name="T60" fmla="*/ 23 w 232"/>
                  <a:gd name="T61" fmla="*/ 123 h 193"/>
                  <a:gd name="T62" fmla="*/ 0 w 232"/>
                  <a:gd name="T63" fmla="*/ 147 h 193"/>
                  <a:gd name="T64" fmla="*/ 23 w 232"/>
                  <a:gd name="T65" fmla="*/ 171 h 193"/>
                  <a:gd name="T66" fmla="*/ 40 w 232"/>
                  <a:gd name="T67" fmla="*/ 163 h 193"/>
                  <a:gd name="T68" fmla="*/ 45 w 232"/>
                  <a:gd name="T69" fmla="*/ 159 h 193"/>
                  <a:gd name="T70" fmla="*/ 50 w 232"/>
                  <a:gd name="T71" fmla="*/ 159 h 193"/>
                  <a:gd name="T72" fmla="*/ 58 w 232"/>
                  <a:gd name="T73" fmla="*/ 167 h 193"/>
                  <a:gd name="T74" fmla="*/ 58 w 232"/>
                  <a:gd name="T75" fmla="*/ 168 h 193"/>
                  <a:gd name="T76" fmla="*/ 58 w 232"/>
                  <a:gd name="T77" fmla="*/ 193 h 193"/>
                  <a:gd name="T78" fmla="*/ 232 w 232"/>
                  <a:gd name="T79" fmla="*/ 193 h 193"/>
                  <a:gd name="T80" fmla="*/ 232 w 232"/>
                  <a:gd name="T81" fmla="*/ 171 h 193"/>
                  <a:gd name="T82" fmla="*/ 232 w 232"/>
                  <a:gd name="T83" fmla="*/ 170 h 193"/>
                  <a:gd name="T84" fmla="*/ 232 w 232"/>
                  <a:gd name="T85" fmla="*/ 17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2" h="193">
                    <a:moveTo>
                      <a:pt x="232" y="170"/>
                    </a:moveTo>
                    <a:cubicBezTo>
                      <a:pt x="232" y="170"/>
                      <a:pt x="231" y="170"/>
                      <a:pt x="232" y="170"/>
                    </a:cubicBezTo>
                    <a:cubicBezTo>
                      <a:pt x="231" y="170"/>
                      <a:pt x="231" y="170"/>
                      <a:pt x="231" y="170"/>
                    </a:cubicBezTo>
                    <a:cubicBezTo>
                      <a:pt x="227" y="175"/>
                      <a:pt x="222" y="178"/>
                      <a:pt x="217" y="180"/>
                    </a:cubicBezTo>
                    <a:cubicBezTo>
                      <a:pt x="210" y="182"/>
                      <a:pt x="203" y="182"/>
                      <a:pt x="196" y="180"/>
                    </a:cubicBezTo>
                    <a:cubicBezTo>
                      <a:pt x="183" y="175"/>
                      <a:pt x="174" y="163"/>
                      <a:pt x="174" y="148"/>
                    </a:cubicBezTo>
                    <a:cubicBezTo>
                      <a:pt x="174" y="130"/>
                      <a:pt x="189" y="115"/>
                      <a:pt x="206" y="115"/>
                    </a:cubicBezTo>
                    <a:cubicBezTo>
                      <a:pt x="216" y="115"/>
                      <a:pt x="225" y="119"/>
                      <a:pt x="231" y="127"/>
                    </a:cubicBezTo>
                    <a:cubicBezTo>
                      <a:pt x="231" y="127"/>
                      <a:pt x="231" y="127"/>
                      <a:pt x="231" y="127"/>
                    </a:cubicBezTo>
                    <a:cubicBezTo>
                      <a:pt x="232" y="127"/>
                      <a:pt x="232" y="127"/>
                      <a:pt x="232" y="127"/>
                    </a:cubicBezTo>
                    <a:cubicBezTo>
                      <a:pt x="232" y="59"/>
                      <a:pt x="232" y="59"/>
                      <a:pt x="232" y="59"/>
                    </a:cubicBezTo>
                    <a:cubicBezTo>
                      <a:pt x="163" y="59"/>
                      <a:pt x="163" y="59"/>
                      <a:pt x="163" y="59"/>
                    </a:cubicBezTo>
                    <a:cubicBezTo>
                      <a:pt x="157" y="59"/>
                      <a:pt x="156" y="55"/>
                      <a:pt x="156" y="51"/>
                    </a:cubicBezTo>
                    <a:cubicBezTo>
                      <a:pt x="156" y="50"/>
                      <a:pt x="156" y="50"/>
                      <a:pt x="156" y="50"/>
                    </a:cubicBezTo>
                    <a:cubicBezTo>
                      <a:pt x="156" y="49"/>
                      <a:pt x="156" y="48"/>
                      <a:pt x="156" y="47"/>
                    </a:cubicBezTo>
                    <a:cubicBezTo>
                      <a:pt x="156" y="46"/>
                      <a:pt x="156" y="46"/>
                      <a:pt x="156" y="46"/>
                    </a:cubicBezTo>
                    <a:cubicBezTo>
                      <a:pt x="156" y="44"/>
                      <a:pt x="158" y="41"/>
                      <a:pt x="160" y="40"/>
                    </a:cubicBezTo>
                    <a:cubicBezTo>
                      <a:pt x="165" y="35"/>
                      <a:pt x="168" y="29"/>
                      <a:pt x="168" y="23"/>
                    </a:cubicBezTo>
                    <a:cubicBezTo>
                      <a:pt x="168" y="10"/>
                      <a:pt x="158" y="0"/>
                      <a:pt x="144" y="0"/>
                    </a:cubicBezTo>
                    <a:cubicBezTo>
                      <a:pt x="131" y="0"/>
                      <a:pt x="120" y="10"/>
                      <a:pt x="120" y="23"/>
                    </a:cubicBezTo>
                    <a:cubicBezTo>
                      <a:pt x="120" y="29"/>
                      <a:pt x="124" y="35"/>
                      <a:pt x="129" y="40"/>
                    </a:cubicBezTo>
                    <a:cubicBezTo>
                      <a:pt x="129" y="40"/>
                      <a:pt x="129" y="40"/>
                      <a:pt x="129" y="40"/>
                    </a:cubicBezTo>
                    <a:cubicBezTo>
                      <a:pt x="131" y="41"/>
                      <a:pt x="133" y="43"/>
                      <a:pt x="133" y="45"/>
                    </a:cubicBezTo>
                    <a:cubicBezTo>
                      <a:pt x="133" y="46"/>
                      <a:pt x="133" y="49"/>
                      <a:pt x="133" y="50"/>
                    </a:cubicBezTo>
                    <a:cubicBezTo>
                      <a:pt x="132" y="56"/>
                      <a:pt x="128" y="58"/>
                      <a:pt x="126" y="58"/>
                    </a:cubicBezTo>
                    <a:cubicBezTo>
                      <a:pt x="59" y="58"/>
                      <a:pt x="59" y="58"/>
                      <a:pt x="59" y="58"/>
                    </a:cubicBezTo>
                    <a:cubicBezTo>
                      <a:pt x="59" y="129"/>
                      <a:pt x="59" y="129"/>
                      <a:pt x="59" y="129"/>
                    </a:cubicBezTo>
                    <a:cubicBezTo>
                      <a:pt x="58" y="133"/>
                      <a:pt x="54" y="136"/>
                      <a:pt x="51" y="137"/>
                    </a:cubicBezTo>
                    <a:cubicBezTo>
                      <a:pt x="50" y="137"/>
                      <a:pt x="46" y="137"/>
                      <a:pt x="45" y="136"/>
                    </a:cubicBezTo>
                    <a:cubicBezTo>
                      <a:pt x="44" y="136"/>
                      <a:pt x="42" y="135"/>
                      <a:pt x="40" y="132"/>
                    </a:cubicBezTo>
                    <a:cubicBezTo>
                      <a:pt x="36" y="127"/>
                      <a:pt x="29" y="123"/>
                      <a:pt x="23" y="123"/>
                    </a:cubicBezTo>
                    <a:cubicBezTo>
                      <a:pt x="10" y="123"/>
                      <a:pt x="0" y="134"/>
                      <a:pt x="0" y="147"/>
                    </a:cubicBezTo>
                    <a:cubicBezTo>
                      <a:pt x="0" y="161"/>
                      <a:pt x="10" y="171"/>
                      <a:pt x="23" y="171"/>
                    </a:cubicBezTo>
                    <a:cubicBezTo>
                      <a:pt x="30" y="171"/>
                      <a:pt x="36" y="168"/>
                      <a:pt x="40" y="163"/>
                    </a:cubicBezTo>
                    <a:cubicBezTo>
                      <a:pt x="41" y="161"/>
                      <a:pt x="43" y="160"/>
                      <a:pt x="45" y="159"/>
                    </a:cubicBezTo>
                    <a:cubicBezTo>
                      <a:pt x="46" y="159"/>
                      <a:pt x="49" y="159"/>
                      <a:pt x="50" y="159"/>
                    </a:cubicBezTo>
                    <a:cubicBezTo>
                      <a:pt x="54" y="160"/>
                      <a:pt x="58" y="163"/>
                      <a:pt x="58" y="167"/>
                    </a:cubicBezTo>
                    <a:cubicBezTo>
                      <a:pt x="58" y="168"/>
                      <a:pt x="58" y="168"/>
                      <a:pt x="58" y="168"/>
                    </a:cubicBezTo>
                    <a:cubicBezTo>
                      <a:pt x="58" y="193"/>
                      <a:pt x="58" y="193"/>
                      <a:pt x="58" y="193"/>
                    </a:cubicBezTo>
                    <a:cubicBezTo>
                      <a:pt x="232" y="193"/>
                      <a:pt x="232" y="193"/>
                      <a:pt x="232" y="193"/>
                    </a:cubicBezTo>
                    <a:cubicBezTo>
                      <a:pt x="232" y="171"/>
                      <a:pt x="232" y="171"/>
                      <a:pt x="232" y="171"/>
                    </a:cubicBezTo>
                    <a:cubicBezTo>
                      <a:pt x="232" y="171"/>
                      <a:pt x="232" y="170"/>
                      <a:pt x="232" y="170"/>
                    </a:cubicBezTo>
                    <a:cubicBezTo>
                      <a:pt x="232" y="170"/>
                      <a:pt x="232" y="170"/>
                      <a:pt x="232" y="17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Tree>
    <p:extLst>
      <p:ext uri="{BB962C8B-B14F-4D97-AF65-F5344CB8AC3E}">
        <p14:creationId xmlns:p14="http://schemas.microsoft.com/office/powerpoint/2010/main" val="2935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42" presetClass="path" presetSubtype="0" decel="100000" fill="hold" grpId="1" nodeType="withEffect">
                                  <p:stCondLst>
                                    <p:cond delay="0"/>
                                  </p:stCondLst>
                                  <p:childTnLst>
                                    <p:animMotion origin="layout" path="M 0 -3.7037E-7 L 0 0.01898 " pathEditMode="relative" rAng="0" ptsTypes="AA">
                                      <p:cBhvr>
                                        <p:cTn id="9" dur="500" spd="-100000" fill="hold"/>
                                        <p:tgtEl>
                                          <p:spTgt spid="64"/>
                                        </p:tgtEl>
                                        <p:attrNameLst>
                                          <p:attrName>ppt_x</p:attrName>
                                          <p:attrName>ppt_y</p:attrName>
                                        </p:attrNameLst>
                                      </p:cBhvr>
                                      <p:rCtr x="0" y="949"/>
                                    </p:animMotion>
                                  </p:childTnLst>
                                </p:cTn>
                              </p:par>
                              <p:par>
                                <p:cTn id="10" presetID="16" presetClass="entr" presetSubtype="37" fill="hold" nodeType="withEffect">
                                  <p:stCondLst>
                                    <p:cond delay="300"/>
                                  </p:stCondLst>
                                  <p:childTnLst>
                                    <p:set>
                                      <p:cBhvr>
                                        <p:cTn id="11" dur="1" fill="hold">
                                          <p:stCondLst>
                                            <p:cond delay="0"/>
                                          </p:stCondLst>
                                        </p:cTn>
                                        <p:tgtEl>
                                          <p:spTgt spid="66"/>
                                        </p:tgtEl>
                                        <p:attrNameLst>
                                          <p:attrName>style.visibility</p:attrName>
                                        </p:attrNameLst>
                                      </p:cBhvr>
                                      <p:to>
                                        <p:strVal val="visible"/>
                                      </p:to>
                                    </p:set>
                                    <p:animEffect transition="in" filter="barn(outVertical)">
                                      <p:cBhvr>
                                        <p:cTn id="12" dur="500"/>
                                        <p:tgtEl>
                                          <p:spTgt spid="66"/>
                                        </p:tgtEl>
                                      </p:cBhvr>
                                    </p:animEffect>
                                  </p:childTnLst>
                                </p:cTn>
                              </p:par>
                              <p:par>
                                <p:cTn id="13" presetID="10" presetClass="entr" presetSubtype="0" fill="hold" grpId="0" nodeType="withEffect">
                                  <p:stCondLst>
                                    <p:cond delay="40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grpId="1" nodeType="withEffect">
                                  <p:stCondLst>
                                    <p:cond delay="400"/>
                                  </p:stCondLst>
                                  <p:childTnLst>
                                    <p:animMotion origin="layout" path="M 0 -4.44444E-6 L 0 0.01899 " pathEditMode="relative" rAng="0" ptsTypes="AA">
                                      <p:cBhvr>
                                        <p:cTn id="17" dur="700" spd="-100000" fill="hold"/>
                                        <p:tgtEl>
                                          <p:spTgt spid="77"/>
                                        </p:tgtEl>
                                        <p:attrNameLst>
                                          <p:attrName>ppt_x</p:attrName>
                                          <p:attrName>ppt_y</p:attrName>
                                        </p:attrNameLst>
                                      </p:cBhvr>
                                      <p:rCtr x="0" y="949"/>
                                    </p:animMotion>
                                  </p:childTnLst>
                                </p:cTn>
                              </p:par>
                              <p:par>
                                <p:cTn id="18" presetID="10" presetClass="entr" presetSubtype="0" fill="hold" nodeType="withEffect">
                                  <p:stCondLst>
                                    <p:cond delay="200"/>
                                  </p:stCondLst>
                                  <p:childTnLst>
                                    <p:set>
                                      <p:cBhvr>
                                        <p:cTn id="19" dur="1" fill="hold">
                                          <p:stCondLst>
                                            <p:cond delay="0"/>
                                          </p:stCondLst>
                                        </p:cTn>
                                        <p:tgtEl>
                                          <p:spTgt spid="78"/>
                                        </p:tgtEl>
                                        <p:attrNameLst>
                                          <p:attrName>style.visibility</p:attrName>
                                        </p:attrNameLst>
                                      </p:cBhvr>
                                      <p:to>
                                        <p:strVal val="visible"/>
                                      </p:to>
                                    </p:set>
                                    <p:animEffect transition="in" filter="fade">
                                      <p:cBhvr>
                                        <p:cTn id="20" dur="500"/>
                                        <p:tgtEl>
                                          <p:spTgt spid="78"/>
                                        </p:tgtEl>
                                      </p:cBhvr>
                                    </p:animEffect>
                                  </p:childTnLst>
                                </p:cTn>
                              </p:par>
                              <p:par>
                                <p:cTn id="21" presetID="42" presetClass="path" presetSubtype="0" decel="100000" fill="hold" nodeType="withEffect">
                                  <p:stCondLst>
                                    <p:cond delay="200"/>
                                  </p:stCondLst>
                                  <p:childTnLst>
                                    <p:animMotion origin="layout" path="M 0 4.07407E-6 L 0 0.01898 " pathEditMode="relative" rAng="0" ptsTypes="AA">
                                      <p:cBhvr>
                                        <p:cTn id="22"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P spid="77" grpId="0"/>
      <p:bldP spid="77"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D41E84-807D-4FCE-965F-F36BF8196B67}"/>
              </a:ext>
            </a:extLst>
          </p:cNvPr>
          <p:cNvPicPr>
            <a:picLocks noChangeAspect="1"/>
          </p:cNvPicPr>
          <p:nvPr/>
        </p:nvPicPr>
        <p:blipFill>
          <a:blip r:embed="rId2"/>
          <a:stretch>
            <a:fillRect/>
          </a:stretch>
        </p:blipFill>
        <p:spPr>
          <a:xfrm>
            <a:off x="1027128" y="1517985"/>
            <a:ext cx="10137743" cy="3384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20449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A016D-5BD7-42EC-AB5C-D8AF904B0CCC}"/>
              </a:ext>
            </a:extLst>
          </p:cNvPr>
          <p:cNvPicPr>
            <a:picLocks noChangeAspect="1"/>
          </p:cNvPicPr>
          <p:nvPr/>
        </p:nvPicPr>
        <p:blipFill>
          <a:blip r:embed="rId2"/>
          <a:stretch>
            <a:fillRect/>
          </a:stretch>
        </p:blipFill>
        <p:spPr>
          <a:xfrm>
            <a:off x="3226970" y="270821"/>
            <a:ext cx="5288380" cy="63163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8573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66B7BC95-8004-BC4C-9B54-4B72834EED8C}"/>
              </a:ext>
            </a:extLst>
          </p:cNvPr>
          <p:cNvSpPr/>
          <p:nvPr/>
        </p:nvSpPr>
        <p:spPr>
          <a:xfrm>
            <a:off x="408774" y="3632638"/>
            <a:ext cx="11386061" cy="784215"/>
          </a:xfrm>
          <a:prstGeom prst="rect">
            <a:avLst/>
          </a:prstGeom>
          <a:solidFill>
            <a:schemeClr val="bg1"/>
          </a:solidFill>
          <a:ln w="12700">
            <a:noFill/>
            <a:prstDash val="solid"/>
            <a:miter lim="800000"/>
          </a:ln>
          <a:effectLst>
            <a:outerShdw blurRad="127000" dist="38100" dir="54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0" name="Rectangle 79">
            <a:extLst>
              <a:ext uri="{FF2B5EF4-FFF2-40B4-BE49-F238E27FC236}">
                <a16:creationId xmlns:a16="http://schemas.microsoft.com/office/drawing/2014/main" id="{8A4DAD9E-7045-0847-B2C2-3EDC84D6181A}"/>
              </a:ext>
            </a:extLst>
          </p:cNvPr>
          <p:cNvSpPr/>
          <p:nvPr/>
        </p:nvSpPr>
        <p:spPr>
          <a:xfrm>
            <a:off x="408774" y="1648691"/>
            <a:ext cx="11386061" cy="784215"/>
          </a:xfrm>
          <a:prstGeom prst="rect">
            <a:avLst/>
          </a:prstGeom>
          <a:solidFill>
            <a:schemeClr val="bg1"/>
          </a:solidFill>
          <a:ln w="12700">
            <a:noFill/>
            <a:prstDash val="solid"/>
            <a:miter lim="800000"/>
          </a:ln>
          <a:effectLst>
            <a:outerShdw blurRad="127000" dist="38100" dir="54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1" name="Rectangle 80">
            <a:extLst>
              <a:ext uri="{FF2B5EF4-FFF2-40B4-BE49-F238E27FC236}">
                <a16:creationId xmlns:a16="http://schemas.microsoft.com/office/drawing/2014/main" id="{31C4EB83-9DD3-7A4B-9E5E-8D6183899093}"/>
              </a:ext>
            </a:extLst>
          </p:cNvPr>
          <p:cNvSpPr/>
          <p:nvPr/>
        </p:nvSpPr>
        <p:spPr>
          <a:xfrm>
            <a:off x="408774" y="2640664"/>
            <a:ext cx="11386061" cy="784215"/>
          </a:xfrm>
          <a:prstGeom prst="rect">
            <a:avLst/>
          </a:prstGeom>
          <a:solidFill>
            <a:schemeClr val="bg1"/>
          </a:solidFill>
          <a:ln w="12700">
            <a:noFill/>
            <a:prstDash val="solid"/>
            <a:miter lim="800000"/>
          </a:ln>
          <a:effectLst>
            <a:outerShdw blurRad="127000" dist="38100" dir="54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2" name="Rectangle 81">
            <a:extLst>
              <a:ext uri="{FF2B5EF4-FFF2-40B4-BE49-F238E27FC236}">
                <a16:creationId xmlns:a16="http://schemas.microsoft.com/office/drawing/2014/main" id="{8C9E8CC8-E62C-F341-9DB9-AE308915B56B}"/>
              </a:ext>
            </a:extLst>
          </p:cNvPr>
          <p:cNvSpPr/>
          <p:nvPr/>
        </p:nvSpPr>
        <p:spPr>
          <a:xfrm>
            <a:off x="396593" y="4625251"/>
            <a:ext cx="11386061" cy="784215"/>
          </a:xfrm>
          <a:prstGeom prst="rect">
            <a:avLst/>
          </a:prstGeom>
          <a:solidFill>
            <a:schemeClr val="bg1"/>
          </a:solidFill>
          <a:ln w="12700">
            <a:noFill/>
            <a:prstDash val="solid"/>
            <a:miter lim="800000"/>
          </a:ln>
          <a:effectLst>
            <a:outerShdw blurRad="127000" dist="38100" dir="54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83" name="Rectangle 82">
            <a:extLst>
              <a:ext uri="{FF2B5EF4-FFF2-40B4-BE49-F238E27FC236}">
                <a16:creationId xmlns:a16="http://schemas.microsoft.com/office/drawing/2014/main" id="{A446B40F-278A-9540-9B55-3188A1BC2A7F}"/>
              </a:ext>
            </a:extLst>
          </p:cNvPr>
          <p:cNvSpPr/>
          <p:nvPr/>
        </p:nvSpPr>
        <p:spPr>
          <a:xfrm>
            <a:off x="408774" y="5616585"/>
            <a:ext cx="11386061" cy="784215"/>
          </a:xfrm>
          <a:prstGeom prst="rect">
            <a:avLst/>
          </a:prstGeom>
          <a:solidFill>
            <a:schemeClr val="bg1"/>
          </a:solidFill>
          <a:ln w="12700">
            <a:noFill/>
            <a:prstDash val="solid"/>
            <a:miter lim="800000"/>
          </a:ln>
          <a:effectLst>
            <a:outerShdw blurRad="127000" dist="38100" dir="54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33" name="TextBox 1064">
            <a:extLst>
              <a:ext uri="{FF2B5EF4-FFF2-40B4-BE49-F238E27FC236}">
                <a16:creationId xmlns:a16="http://schemas.microsoft.com/office/drawing/2014/main" id="{0C24D627-8E4B-42F5-A1C4-E12CDDE3D50B}"/>
              </a:ext>
            </a:extLst>
          </p:cNvPr>
          <p:cNvSpPr txBox="1"/>
          <p:nvPr/>
        </p:nvSpPr>
        <p:spPr>
          <a:xfrm>
            <a:off x="621114" y="1881000"/>
            <a:ext cx="34960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Apps and BI</a:t>
            </a:r>
          </a:p>
        </p:txBody>
      </p:sp>
      <p:pic>
        <p:nvPicPr>
          <p:cNvPr id="37" name="Picture 22" descr="Related image">
            <a:extLst>
              <a:ext uri="{FF2B5EF4-FFF2-40B4-BE49-F238E27FC236}">
                <a16:creationId xmlns:a16="http://schemas.microsoft.com/office/drawing/2014/main" id="{A80B2EB6-C9FC-489A-8958-E731321C30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513" y="3809642"/>
            <a:ext cx="422278" cy="42227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3E832F7F-59C6-46F3-8238-871631EFF8C8}"/>
              </a:ext>
            </a:extLst>
          </p:cNvPr>
          <p:cNvGrpSpPr/>
          <p:nvPr/>
        </p:nvGrpSpPr>
        <p:grpSpPr>
          <a:xfrm>
            <a:off x="5255641" y="1844725"/>
            <a:ext cx="1083168" cy="420819"/>
            <a:chOff x="5993865" y="1844725"/>
            <a:chExt cx="1083168" cy="420819"/>
          </a:xfrm>
        </p:grpSpPr>
        <p:sp>
          <p:nvSpPr>
            <p:cNvPr id="44" name="TextBox 1091">
              <a:extLst>
                <a:ext uri="{FF2B5EF4-FFF2-40B4-BE49-F238E27FC236}">
                  <a16:creationId xmlns:a16="http://schemas.microsoft.com/office/drawing/2014/main" id="{93279AC5-C8F2-4A53-BFFC-3A7D822BC398}"/>
                </a:ext>
              </a:extLst>
            </p:cNvPr>
            <p:cNvSpPr txBox="1"/>
            <p:nvPr/>
          </p:nvSpPr>
          <p:spPr>
            <a:xfrm>
              <a:off x="6378798" y="1844725"/>
              <a:ext cx="698235" cy="420819"/>
            </a:xfrm>
            <a:prstGeom prst="rect">
              <a:avLst/>
            </a:prstGeom>
            <a:noFill/>
            <a:ln>
              <a:noFill/>
            </a:ln>
          </p:spPr>
          <p:txBody>
            <a:bodyPr wrap="square" bIns="73152"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Custom</a:t>
              </a:r>
              <a:b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apps</a:t>
              </a:r>
            </a:p>
          </p:txBody>
        </p:sp>
        <p:grpSp>
          <p:nvGrpSpPr>
            <p:cNvPr id="46" name="Group 1093">
              <a:extLst>
                <a:ext uri="{FF2B5EF4-FFF2-40B4-BE49-F238E27FC236}">
                  <a16:creationId xmlns:a16="http://schemas.microsoft.com/office/drawing/2014/main" id="{0A662D82-C672-47BC-A6BF-BCF292C12648}"/>
                </a:ext>
              </a:extLst>
            </p:cNvPr>
            <p:cNvGrpSpPr/>
            <p:nvPr/>
          </p:nvGrpSpPr>
          <p:grpSpPr>
            <a:xfrm>
              <a:off x="5993865" y="1874068"/>
              <a:ext cx="357417" cy="340611"/>
              <a:chOff x="3525163" y="7975566"/>
              <a:chExt cx="929418" cy="931976"/>
            </a:xfrm>
          </p:grpSpPr>
          <p:grpSp>
            <p:nvGrpSpPr>
              <p:cNvPr id="68" name="Group 1113">
                <a:extLst>
                  <a:ext uri="{FF2B5EF4-FFF2-40B4-BE49-F238E27FC236}">
                    <a16:creationId xmlns:a16="http://schemas.microsoft.com/office/drawing/2014/main" id="{7ECD69AA-AD23-440B-B4EF-B810817AD019}"/>
                  </a:ext>
                </a:extLst>
              </p:cNvPr>
              <p:cNvGrpSpPr/>
              <p:nvPr/>
            </p:nvGrpSpPr>
            <p:grpSpPr>
              <a:xfrm>
                <a:off x="3525163" y="7975566"/>
                <a:ext cx="929418" cy="931976"/>
                <a:chOff x="4825232" y="4636641"/>
                <a:chExt cx="484664" cy="485997"/>
              </a:xfrm>
              <a:noFill/>
            </p:grpSpPr>
            <p:grpSp>
              <p:nvGrpSpPr>
                <p:cNvPr id="73" name="Group 1118">
                  <a:extLst>
                    <a:ext uri="{FF2B5EF4-FFF2-40B4-BE49-F238E27FC236}">
                      <a16:creationId xmlns:a16="http://schemas.microsoft.com/office/drawing/2014/main" id="{2AF7DF5F-6F2E-4F06-A9FF-136334D5DC4B}"/>
                    </a:ext>
                  </a:extLst>
                </p:cNvPr>
                <p:cNvGrpSpPr/>
                <p:nvPr/>
              </p:nvGrpSpPr>
              <p:grpSpPr>
                <a:xfrm>
                  <a:off x="4825232" y="4636641"/>
                  <a:ext cx="484664" cy="485997"/>
                  <a:chOff x="2107254" y="1575258"/>
                  <a:chExt cx="311012" cy="264555"/>
                </a:xfrm>
                <a:grpFill/>
              </p:grpSpPr>
              <p:sp>
                <p:nvSpPr>
                  <p:cNvPr id="75" name="Rectangle 9">
                    <a:extLst>
                      <a:ext uri="{FF2B5EF4-FFF2-40B4-BE49-F238E27FC236}">
                        <a16:creationId xmlns:a16="http://schemas.microsoft.com/office/drawing/2014/main" id="{838D5102-B20A-4409-8118-60FBBE298373}"/>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76" name="Line 10">
                    <a:extLst>
                      <a:ext uri="{FF2B5EF4-FFF2-40B4-BE49-F238E27FC236}">
                        <a16:creationId xmlns:a16="http://schemas.microsoft.com/office/drawing/2014/main" id="{B5ED875D-FBCC-4450-BA46-4D31E65A4A44}"/>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74" name="Oval 1119">
                  <a:extLst>
                    <a:ext uri="{FF2B5EF4-FFF2-40B4-BE49-F238E27FC236}">
                      <a16:creationId xmlns:a16="http://schemas.microsoft.com/office/drawing/2014/main" id="{347C1404-E492-468B-A180-848CD816C41B}"/>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69" name="Group 1114">
                <a:extLst>
                  <a:ext uri="{FF2B5EF4-FFF2-40B4-BE49-F238E27FC236}">
                    <a16:creationId xmlns:a16="http://schemas.microsoft.com/office/drawing/2014/main" id="{17054CCB-CEA5-45EC-A1AC-D1FF1A9822FE}"/>
                  </a:ext>
                </a:extLst>
              </p:cNvPr>
              <p:cNvGrpSpPr/>
              <p:nvPr/>
            </p:nvGrpSpPr>
            <p:grpSpPr>
              <a:xfrm>
                <a:off x="3706667" y="8401312"/>
                <a:ext cx="558487" cy="314757"/>
                <a:chOff x="831944" y="2085362"/>
                <a:chExt cx="923890" cy="520700"/>
              </a:xfrm>
            </p:grpSpPr>
            <p:sp>
              <p:nvSpPr>
                <p:cNvPr id="70" name="Freeform 78">
                  <a:extLst>
                    <a:ext uri="{FF2B5EF4-FFF2-40B4-BE49-F238E27FC236}">
                      <a16:creationId xmlns:a16="http://schemas.microsoft.com/office/drawing/2014/main" id="{2E890981-2351-4B9E-89FC-8C1C75BA76AB}"/>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Freeform 79">
                  <a:extLst>
                    <a:ext uri="{FF2B5EF4-FFF2-40B4-BE49-F238E27FC236}">
                      <a16:creationId xmlns:a16="http://schemas.microsoft.com/office/drawing/2014/main" id="{B7720FA5-9A83-490B-AA5E-17A12C6B5EB5}"/>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72" name="Straight Connector 1117">
                  <a:extLst>
                    <a:ext uri="{FF2B5EF4-FFF2-40B4-BE49-F238E27FC236}">
                      <a16:creationId xmlns:a16="http://schemas.microsoft.com/office/drawing/2014/main" id="{F2A6264F-CC7F-48F2-9389-E5BC5EA676C8}"/>
                    </a:ext>
                  </a:extLst>
                </p:cNvPr>
                <p:cNvCxnSpPr/>
                <p:nvPr/>
              </p:nvCxnSpPr>
              <p:spPr>
                <a:xfrm flipH="1">
                  <a:off x="1181192" y="2085362"/>
                  <a:ext cx="215899"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 name="Group 1">
            <a:extLst>
              <a:ext uri="{FF2B5EF4-FFF2-40B4-BE49-F238E27FC236}">
                <a16:creationId xmlns:a16="http://schemas.microsoft.com/office/drawing/2014/main" id="{9F5E2C5E-3389-443F-A605-C0B4642E0385}"/>
              </a:ext>
            </a:extLst>
          </p:cNvPr>
          <p:cNvGrpSpPr/>
          <p:nvPr/>
        </p:nvGrpSpPr>
        <p:grpSpPr>
          <a:xfrm>
            <a:off x="10459729" y="1874068"/>
            <a:ext cx="1274821" cy="340611"/>
            <a:chOff x="8400246" y="1874068"/>
            <a:chExt cx="1274821" cy="340611"/>
          </a:xfrm>
        </p:grpSpPr>
        <p:sp>
          <p:nvSpPr>
            <p:cNvPr id="43" name="TextBox 1090">
              <a:extLst>
                <a:ext uri="{FF2B5EF4-FFF2-40B4-BE49-F238E27FC236}">
                  <a16:creationId xmlns:a16="http://schemas.microsoft.com/office/drawing/2014/main" id="{6473B6C9-5FE1-4781-9438-6938454BD547}"/>
                </a:ext>
              </a:extLst>
            </p:cNvPr>
            <p:cNvSpPr txBox="1"/>
            <p:nvPr/>
          </p:nvSpPr>
          <p:spPr>
            <a:xfrm>
              <a:off x="8672877" y="1938955"/>
              <a:ext cx="1002190" cy="242198"/>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Analytics</a:t>
              </a:r>
            </a:p>
          </p:txBody>
        </p:sp>
        <p:grpSp>
          <p:nvGrpSpPr>
            <p:cNvPr id="47" name="Group 1094">
              <a:extLst>
                <a:ext uri="{FF2B5EF4-FFF2-40B4-BE49-F238E27FC236}">
                  <a16:creationId xmlns:a16="http://schemas.microsoft.com/office/drawing/2014/main" id="{59EF8B1D-4EA8-400F-BA7F-5261B8C62850}"/>
                </a:ext>
              </a:extLst>
            </p:cNvPr>
            <p:cNvGrpSpPr/>
            <p:nvPr/>
          </p:nvGrpSpPr>
          <p:grpSpPr>
            <a:xfrm>
              <a:off x="8400246" y="1874068"/>
              <a:ext cx="357448" cy="340611"/>
              <a:chOff x="7157505" y="1735934"/>
              <a:chExt cx="397479" cy="398542"/>
            </a:xfrm>
          </p:grpSpPr>
          <p:grpSp>
            <p:nvGrpSpPr>
              <p:cNvPr id="61" name="Group 1106">
                <a:extLst>
                  <a:ext uri="{FF2B5EF4-FFF2-40B4-BE49-F238E27FC236}">
                    <a16:creationId xmlns:a16="http://schemas.microsoft.com/office/drawing/2014/main" id="{CC58921B-9D2F-4162-8651-995999584E69}"/>
                  </a:ext>
                </a:extLst>
              </p:cNvPr>
              <p:cNvGrpSpPr/>
              <p:nvPr/>
            </p:nvGrpSpPr>
            <p:grpSpPr>
              <a:xfrm>
                <a:off x="7157505" y="1735934"/>
                <a:ext cx="397479" cy="398542"/>
                <a:chOff x="2107209" y="1575258"/>
                <a:chExt cx="311038" cy="264555"/>
              </a:xfrm>
              <a:solidFill>
                <a:srgbClr val="0078D7"/>
              </a:solidFill>
            </p:grpSpPr>
            <p:sp>
              <p:nvSpPr>
                <p:cNvPr id="66" name="Rectangle 9">
                  <a:extLst>
                    <a:ext uri="{FF2B5EF4-FFF2-40B4-BE49-F238E27FC236}">
                      <a16:creationId xmlns:a16="http://schemas.microsoft.com/office/drawing/2014/main" id="{DD467FB5-6C88-452B-B230-68134ED64044}"/>
                    </a:ext>
                  </a:extLst>
                </p:cNvPr>
                <p:cNvSpPr>
                  <a:spLocks noChangeArrowheads="1"/>
                </p:cNvSpPr>
                <p:nvPr/>
              </p:nvSpPr>
              <p:spPr bwMode="auto">
                <a:xfrm>
                  <a:off x="210725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67" name="Line 10">
                  <a:extLst>
                    <a:ext uri="{FF2B5EF4-FFF2-40B4-BE49-F238E27FC236}">
                      <a16:creationId xmlns:a16="http://schemas.microsoft.com/office/drawing/2014/main" id="{84932F23-8AB5-4B40-809E-CA65F7EC50B2}"/>
                    </a:ext>
                  </a:extLst>
                </p:cNvPr>
                <p:cNvSpPr>
                  <a:spLocks noChangeShapeType="1"/>
                </p:cNvSpPr>
                <p:nvPr/>
              </p:nvSpPr>
              <p:spPr bwMode="auto">
                <a:xfrm flipH="1">
                  <a:off x="2107209"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62" name="Group 1107">
                <a:extLst>
                  <a:ext uri="{FF2B5EF4-FFF2-40B4-BE49-F238E27FC236}">
                    <a16:creationId xmlns:a16="http://schemas.microsoft.com/office/drawing/2014/main" id="{97CF9A79-C02D-463F-8BB8-E568D6B722D9}"/>
                  </a:ext>
                </a:extLst>
              </p:cNvPr>
              <p:cNvGrpSpPr/>
              <p:nvPr/>
            </p:nvGrpSpPr>
            <p:grpSpPr>
              <a:xfrm>
                <a:off x="7264741" y="1903738"/>
                <a:ext cx="191394" cy="180132"/>
                <a:chOff x="2202924" y="1701907"/>
                <a:chExt cx="95690" cy="90061"/>
              </a:xfrm>
              <a:solidFill>
                <a:srgbClr val="50E6FF"/>
              </a:solidFill>
            </p:grpSpPr>
            <p:sp>
              <p:nvSpPr>
                <p:cNvPr id="64" name="Freeform 14">
                  <a:extLst>
                    <a:ext uri="{FF2B5EF4-FFF2-40B4-BE49-F238E27FC236}">
                      <a16:creationId xmlns:a16="http://schemas.microsoft.com/office/drawing/2014/main" id="{2C92F410-2FFE-4973-B17B-042892AE3DB6}"/>
                    </a:ext>
                  </a:extLst>
                </p:cNvPr>
                <p:cNvSpPr>
                  <a:spLocks/>
                </p:cNvSpPr>
                <p:nvPr/>
              </p:nvSpPr>
              <p:spPr bwMode="auto">
                <a:xfrm>
                  <a:off x="220292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5" name="Line 15">
                  <a:extLst>
                    <a:ext uri="{FF2B5EF4-FFF2-40B4-BE49-F238E27FC236}">
                      <a16:creationId xmlns:a16="http://schemas.microsoft.com/office/drawing/2014/main" id="{247D6D37-1AA4-4175-B3C1-3FE335C02172}"/>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63" name="Oval 1108">
                <a:extLst>
                  <a:ext uri="{FF2B5EF4-FFF2-40B4-BE49-F238E27FC236}">
                    <a16:creationId xmlns:a16="http://schemas.microsoft.com/office/drawing/2014/main" id="{5091FA20-42FC-4023-ACAA-5DA4491B6466}"/>
                  </a:ext>
                </a:extLst>
              </p:cNvPr>
              <p:cNvSpPr/>
              <p:nvPr/>
            </p:nvSpPr>
            <p:spPr bwMode="auto">
              <a:xfrm>
                <a:off x="7190278"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6" name="Group 5">
            <a:extLst>
              <a:ext uri="{FF2B5EF4-FFF2-40B4-BE49-F238E27FC236}">
                <a16:creationId xmlns:a16="http://schemas.microsoft.com/office/drawing/2014/main" id="{19FAFB92-2EA1-4C81-9697-485B0F9A24BC}"/>
              </a:ext>
            </a:extLst>
          </p:cNvPr>
          <p:cNvGrpSpPr/>
          <p:nvPr/>
        </p:nvGrpSpPr>
        <p:grpSpPr>
          <a:xfrm>
            <a:off x="8048796" y="1890227"/>
            <a:ext cx="700946" cy="340611"/>
            <a:chOff x="7236745" y="1890227"/>
            <a:chExt cx="700946" cy="340611"/>
          </a:xfrm>
        </p:grpSpPr>
        <p:sp>
          <p:nvSpPr>
            <p:cNvPr id="45" name="TextBox 1092">
              <a:extLst>
                <a:ext uri="{FF2B5EF4-FFF2-40B4-BE49-F238E27FC236}">
                  <a16:creationId xmlns:a16="http://schemas.microsoft.com/office/drawing/2014/main" id="{93F289F4-2DB0-48FA-A99D-BDE16349CA9E}"/>
                </a:ext>
              </a:extLst>
            </p:cNvPr>
            <p:cNvSpPr txBox="1"/>
            <p:nvPr/>
          </p:nvSpPr>
          <p:spPr>
            <a:xfrm>
              <a:off x="7639211" y="1938954"/>
              <a:ext cx="298480" cy="269445"/>
            </a:xfrm>
            <a:prstGeom prst="rect">
              <a:avLst/>
            </a:prstGeom>
            <a:noFill/>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BI</a:t>
              </a:r>
            </a:p>
          </p:txBody>
        </p:sp>
        <p:grpSp>
          <p:nvGrpSpPr>
            <p:cNvPr id="48" name="Group 1095">
              <a:extLst>
                <a:ext uri="{FF2B5EF4-FFF2-40B4-BE49-F238E27FC236}">
                  <a16:creationId xmlns:a16="http://schemas.microsoft.com/office/drawing/2014/main" id="{826709B1-2D5D-42CD-84CD-634B628A481E}"/>
                </a:ext>
              </a:extLst>
            </p:cNvPr>
            <p:cNvGrpSpPr/>
            <p:nvPr/>
          </p:nvGrpSpPr>
          <p:grpSpPr>
            <a:xfrm>
              <a:off x="7236745" y="1890227"/>
              <a:ext cx="357460" cy="340611"/>
              <a:chOff x="5951045" y="1735934"/>
              <a:chExt cx="397495" cy="398542"/>
            </a:xfrm>
          </p:grpSpPr>
          <p:grpSp>
            <p:nvGrpSpPr>
              <p:cNvPr id="49" name="Group 1096">
                <a:extLst>
                  <a:ext uri="{FF2B5EF4-FFF2-40B4-BE49-F238E27FC236}">
                    <a16:creationId xmlns:a16="http://schemas.microsoft.com/office/drawing/2014/main" id="{020E0A7B-6548-4DC3-ABFC-C8B38D314FDF}"/>
                  </a:ext>
                </a:extLst>
              </p:cNvPr>
              <p:cNvGrpSpPr/>
              <p:nvPr/>
            </p:nvGrpSpPr>
            <p:grpSpPr>
              <a:xfrm>
                <a:off x="5951045" y="1735934"/>
                <a:ext cx="397495" cy="398542"/>
                <a:chOff x="4825218" y="4636641"/>
                <a:chExt cx="484722" cy="485997"/>
              </a:xfrm>
              <a:noFill/>
            </p:grpSpPr>
            <p:grpSp>
              <p:nvGrpSpPr>
                <p:cNvPr id="57" name="Group 1102">
                  <a:extLst>
                    <a:ext uri="{FF2B5EF4-FFF2-40B4-BE49-F238E27FC236}">
                      <a16:creationId xmlns:a16="http://schemas.microsoft.com/office/drawing/2014/main" id="{2AE17CC0-4F37-4711-A778-4E32D4CDB70A}"/>
                    </a:ext>
                  </a:extLst>
                </p:cNvPr>
                <p:cNvGrpSpPr/>
                <p:nvPr/>
              </p:nvGrpSpPr>
              <p:grpSpPr>
                <a:xfrm>
                  <a:off x="4825218" y="4636641"/>
                  <a:ext cx="484722" cy="485997"/>
                  <a:chOff x="2107258" y="1575258"/>
                  <a:chExt cx="311051" cy="264555"/>
                </a:xfrm>
                <a:grpFill/>
              </p:grpSpPr>
              <p:sp>
                <p:nvSpPr>
                  <p:cNvPr id="59" name="Rectangle 9">
                    <a:extLst>
                      <a:ext uri="{FF2B5EF4-FFF2-40B4-BE49-F238E27FC236}">
                        <a16:creationId xmlns:a16="http://schemas.microsoft.com/office/drawing/2014/main" id="{ED2CEF0F-61C8-4B89-B07A-905D71BC5F34}"/>
                      </a:ext>
                    </a:extLst>
                  </p:cNvPr>
                  <p:cNvSpPr>
                    <a:spLocks noChangeArrowheads="1"/>
                  </p:cNvSpPr>
                  <p:nvPr/>
                </p:nvSpPr>
                <p:spPr bwMode="auto">
                  <a:xfrm>
                    <a:off x="2107316"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60" name="Line 10">
                    <a:extLst>
                      <a:ext uri="{FF2B5EF4-FFF2-40B4-BE49-F238E27FC236}">
                        <a16:creationId xmlns:a16="http://schemas.microsoft.com/office/drawing/2014/main" id="{346637FE-F6C1-44F9-8824-9D29D849BC98}"/>
                      </a:ext>
                    </a:extLst>
                  </p:cNvPr>
                  <p:cNvSpPr>
                    <a:spLocks noChangeShapeType="1"/>
                  </p:cNvSpPr>
                  <p:nvPr/>
                </p:nvSpPr>
                <p:spPr bwMode="auto">
                  <a:xfrm flipH="1">
                    <a:off x="2107258"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58" name="Oval 1103">
                  <a:extLst>
                    <a:ext uri="{FF2B5EF4-FFF2-40B4-BE49-F238E27FC236}">
                      <a16:creationId xmlns:a16="http://schemas.microsoft.com/office/drawing/2014/main" id="{A9685BEB-30D2-47F6-A1C4-273B504C10BF}"/>
                    </a:ext>
                  </a:extLst>
                </p:cNvPr>
                <p:cNvSpPr/>
                <p:nvPr/>
              </p:nvSpPr>
              <p:spPr bwMode="auto">
                <a:xfrm>
                  <a:off x="4865161"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52" name="Freeform 5">
                <a:extLst>
                  <a:ext uri="{FF2B5EF4-FFF2-40B4-BE49-F238E27FC236}">
                    <a16:creationId xmlns:a16="http://schemas.microsoft.com/office/drawing/2014/main" id="{8AF5CC27-5C55-4A25-8E4F-081DD230B0A7}"/>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Rectangle 6">
                <a:extLst>
                  <a:ext uri="{FF2B5EF4-FFF2-40B4-BE49-F238E27FC236}">
                    <a16:creationId xmlns:a16="http://schemas.microsoft.com/office/drawing/2014/main" id="{77F6451D-0E5C-456B-903E-9916AE664858}"/>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Rectangle 7">
                <a:extLst>
                  <a:ext uri="{FF2B5EF4-FFF2-40B4-BE49-F238E27FC236}">
                    <a16:creationId xmlns:a16="http://schemas.microsoft.com/office/drawing/2014/main" id="{3DCAE0AD-2B46-4013-BF57-E44DF70695DB}"/>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Rectangle 8">
                <a:extLst>
                  <a:ext uri="{FF2B5EF4-FFF2-40B4-BE49-F238E27FC236}">
                    <a16:creationId xmlns:a16="http://schemas.microsoft.com/office/drawing/2014/main" id="{540E69D7-57ED-4833-95BF-266761AFE284}"/>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Rectangle 8">
                <a:extLst>
                  <a:ext uri="{FF2B5EF4-FFF2-40B4-BE49-F238E27FC236}">
                    <a16:creationId xmlns:a16="http://schemas.microsoft.com/office/drawing/2014/main" id="{627CBE93-C707-4B26-AC19-B86C2C7989B9}"/>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sp>
        <p:nvSpPr>
          <p:cNvPr id="79" name="TextBox 1090">
            <a:extLst>
              <a:ext uri="{FF2B5EF4-FFF2-40B4-BE49-F238E27FC236}">
                <a16:creationId xmlns:a16="http://schemas.microsoft.com/office/drawing/2014/main" id="{3E925982-55B4-4301-AE93-44986BD2314C}"/>
              </a:ext>
            </a:extLst>
          </p:cNvPr>
          <p:cNvSpPr txBox="1"/>
          <p:nvPr/>
        </p:nvSpPr>
        <p:spPr>
          <a:xfrm>
            <a:off x="7944702" y="5119294"/>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AKS</a:t>
            </a:r>
          </a:p>
        </p:txBody>
      </p:sp>
      <p:sp>
        <p:nvSpPr>
          <p:cNvPr id="40" name="TextBox 1085">
            <a:extLst>
              <a:ext uri="{FF2B5EF4-FFF2-40B4-BE49-F238E27FC236}">
                <a16:creationId xmlns:a16="http://schemas.microsoft.com/office/drawing/2014/main" id="{865F5B47-E2DE-4795-952C-CA7D15E73AD9}"/>
              </a:ext>
            </a:extLst>
          </p:cNvPr>
          <p:cNvSpPr txBox="1"/>
          <p:nvPr/>
        </p:nvSpPr>
        <p:spPr>
          <a:xfrm>
            <a:off x="9012377" y="2999400"/>
            <a:ext cx="4138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t>
            </a:r>
          </a:p>
        </p:txBody>
      </p:sp>
      <p:sp>
        <p:nvSpPr>
          <p:cNvPr id="18" name="TextBox 1167">
            <a:extLst>
              <a:ext uri="{FF2B5EF4-FFF2-40B4-BE49-F238E27FC236}">
                <a16:creationId xmlns:a16="http://schemas.microsoft.com/office/drawing/2014/main" id="{4EFDB42A-BB78-4135-9CD3-620A33C00B9C}"/>
              </a:ext>
            </a:extLst>
          </p:cNvPr>
          <p:cNvSpPr txBox="1"/>
          <p:nvPr/>
        </p:nvSpPr>
        <p:spPr>
          <a:xfrm>
            <a:off x="621114" y="4843310"/>
            <a:ext cx="354171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Any Kubernetes </a:t>
            </a:r>
          </a:p>
        </p:txBody>
      </p:sp>
      <p:pic>
        <p:nvPicPr>
          <p:cNvPr id="105" name="Picture 6" descr="Related image">
            <a:extLst>
              <a:ext uri="{FF2B5EF4-FFF2-40B4-BE49-F238E27FC236}">
                <a16:creationId xmlns:a16="http://schemas.microsoft.com/office/drawing/2014/main" id="{5BF28F29-F282-4560-B568-5AC7DA3289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9315" y="4747489"/>
            <a:ext cx="411480" cy="405743"/>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174">
            <a:extLst>
              <a:ext uri="{FF2B5EF4-FFF2-40B4-BE49-F238E27FC236}">
                <a16:creationId xmlns:a16="http://schemas.microsoft.com/office/drawing/2014/main" id="{1956B7C2-C1E5-44F0-9585-0FD3A339A5F2}"/>
              </a:ext>
            </a:extLst>
          </p:cNvPr>
          <p:cNvPicPr>
            <a:picLocks noChangeAspect="1"/>
          </p:cNvPicPr>
          <p:nvPr/>
        </p:nvPicPr>
        <p:blipFill>
          <a:blip r:embed="rId5"/>
          <a:stretch>
            <a:fillRect/>
          </a:stretch>
        </p:blipFill>
        <p:spPr>
          <a:xfrm>
            <a:off x="8255541" y="4747019"/>
            <a:ext cx="365760" cy="388122"/>
          </a:xfrm>
          <a:prstGeom prst="rect">
            <a:avLst/>
          </a:prstGeom>
        </p:spPr>
      </p:pic>
      <p:pic>
        <p:nvPicPr>
          <p:cNvPr id="109" name="Picture 7" descr="Image result for google kubernetes engine">
            <a:extLst>
              <a:ext uri="{FF2B5EF4-FFF2-40B4-BE49-F238E27FC236}">
                <a16:creationId xmlns:a16="http://schemas.microsoft.com/office/drawing/2014/main" id="{C6242372-76D6-4A8C-A1AB-39E21CC1096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505" t="22427" r="17466" b="20903"/>
          <a:stretch/>
        </p:blipFill>
        <p:spPr bwMode="auto">
          <a:xfrm>
            <a:off x="9545561" y="4728928"/>
            <a:ext cx="493776" cy="42430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amazon eks">
            <a:extLst>
              <a:ext uri="{FF2B5EF4-FFF2-40B4-BE49-F238E27FC236}">
                <a16:creationId xmlns:a16="http://schemas.microsoft.com/office/drawing/2014/main" id="{58AD6D12-FC97-431E-AFBA-931B88BA5E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859393" y="4735809"/>
            <a:ext cx="365760" cy="4106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198">
            <a:extLst>
              <a:ext uri="{FF2B5EF4-FFF2-40B4-BE49-F238E27FC236}">
                <a16:creationId xmlns:a16="http://schemas.microsoft.com/office/drawing/2014/main" id="{1E496BE5-4325-4A50-96CB-11FD201200F8}"/>
              </a:ext>
            </a:extLst>
          </p:cNvPr>
          <p:cNvSpPr txBox="1"/>
          <p:nvPr/>
        </p:nvSpPr>
        <p:spPr>
          <a:xfrm>
            <a:off x="621114" y="5860651"/>
            <a:ext cx="347765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Any hardware</a:t>
            </a:r>
          </a:p>
        </p:txBody>
      </p:sp>
      <p:pic>
        <p:nvPicPr>
          <p:cNvPr id="100" name="Picture 2" descr="Image result for azure stack">
            <a:extLst>
              <a:ext uri="{FF2B5EF4-FFF2-40B4-BE49-F238E27FC236}">
                <a16:creationId xmlns:a16="http://schemas.microsoft.com/office/drawing/2014/main" id="{8ED4B84C-AB93-4392-A3FB-1BF83AAC6544}"/>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3730" t="325"/>
          <a:stretch/>
        </p:blipFill>
        <p:spPr bwMode="auto">
          <a:xfrm>
            <a:off x="7030311" y="5861876"/>
            <a:ext cx="1106266" cy="2392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âs EC2 Scheduler â How Does it Compare with ParkMyCloud?">
            <a:extLst>
              <a:ext uri="{FF2B5EF4-FFF2-40B4-BE49-F238E27FC236}">
                <a16:creationId xmlns:a16="http://schemas.microsoft.com/office/drawing/2014/main" id="{F7CE52DC-F224-4965-965A-87BD75F1CA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73655" y="5789815"/>
            <a:ext cx="583372" cy="44387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1241">
            <a:extLst>
              <a:ext uri="{FF2B5EF4-FFF2-40B4-BE49-F238E27FC236}">
                <a16:creationId xmlns:a16="http://schemas.microsoft.com/office/drawing/2014/main" id="{7AA24E50-4AD5-42ED-B8FF-9FED5DB51570}"/>
              </a:ext>
            </a:extLst>
          </p:cNvPr>
          <p:cNvSpPr txBox="1"/>
          <p:nvPr/>
        </p:nvSpPr>
        <p:spPr>
          <a:xfrm>
            <a:off x="621114" y="2890272"/>
            <a:ext cx="37771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Azure data s</a:t>
            </a:r>
            <a:r>
              <a:rPr kumimoji="0" lang="en-US" sz="1400" b="0" i="0" u="none" strike="noStrike" kern="1200" cap="none" spc="0" normalizeH="0" baseline="0" noProof="0" err="1">
                <a:ln>
                  <a:noFill/>
                </a:ln>
                <a:solidFill>
                  <a:prstClr val="black"/>
                </a:solidFill>
                <a:effectLst/>
                <a:uLnTx/>
                <a:uFillTx/>
                <a:latin typeface="Segoe UI Semibold"/>
                <a:ea typeface="+mn-ea"/>
                <a:cs typeface="Segoe UI Semilight" panose="020B0402040204020203" pitchFamily="34" charset="0"/>
              </a:rPr>
              <a:t>ervices</a:t>
            </a:r>
            <a:endPar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endParaRPr>
          </a:p>
        </p:txBody>
      </p:sp>
      <p:sp>
        <p:nvSpPr>
          <p:cNvPr id="142" name="Freeform 188">
            <a:extLst>
              <a:ext uri="{FF2B5EF4-FFF2-40B4-BE49-F238E27FC236}">
                <a16:creationId xmlns:a16="http://schemas.microsoft.com/office/drawing/2014/main" id="{455F8E29-1ACD-FC45-BFA4-3D1228CD7184}"/>
              </a:ext>
            </a:extLst>
          </p:cNvPr>
          <p:cNvSpPr>
            <a:spLocks noChangeAspect="1"/>
          </p:cNvSpPr>
          <p:nvPr/>
        </p:nvSpPr>
        <p:spPr bwMode="auto">
          <a:xfrm>
            <a:off x="6453838" y="2781032"/>
            <a:ext cx="385996" cy="49505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25" name="Group 1024">
            <a:extLst>
              <a:ext uri="{FF2B5EF4-FFF2-40B4-BE49-F238E27FC236}">
                <a16:creationId xmlns:a16="http://schemas.microsoft.com/office/drawing/2014/main" id="{A727E787-351E-A34A-AC8A-B918F31E231F}"/>
              </a:ext>
            </a:extLst>
          </p:cNvPr>
          <p:cNvGrpSpPr/>
          <p:nvPr/>
        </p:nvGrpSpPr>
        <p:grpSpPr>
          <a:xfrm>
            <a:off x="8396910" y="3815942"/>
            <a:ext cx="368300" cy="392113"/>
            <a:chOff x="10721975" y="1285877"/>
            <a:chExt cx="368300" cy="392113"/>
          </a:xfrm>
        </p:grpSpPr>
        <p:sp>
          <p:nvSpPr>
            <p:cNvPr id="157" name="Freeform 327">
              <a:extLst>
                <a:ext uri="{FF2B5EF4-FFF2-40B4-BE49-F238E27FC236}">
                  <a16:creationId xmlns:a16="http://schemas.microsoft.com/office/drawing/2014/main" id="{4B3401A7-94A1-5047-99E8-A0C72ECDEC68}"/>
                </a:ext>
              </a:extLst>
            </p:cNvPr>
            <p:cNvSpPr>
              <a:spLocks/>
            </p:cNvSpPr>
            <p:nvPr/>
          </p:nvSpPr>
          <p:spPr bwMode="auto">
            <a:xfrm>
              <a:off x="10721975" y="1285877"/>
              <a:ext cx="368300" cy="392113"/>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BB2BF5EB-697B-B44C-A2C7-CF374D6D9295}"/>
                </a:ext>
              </a:extLst>
            </p:cNvPr>
            <p:cNvGrpSpPr/>
            <p:nvPr/>
          </p:nvGrpSpPr>
          <p:grpSpPr>
            <a:xfrm>
              <a:off x="10827145" y="1370213"/>
              <a:ext cx="157960" cy="194943"/>
              <a:chOff x="1980078" y="253998"/>
              <a:chExt cx="3830386" cy="4727197"/>
            </a:xfrm>
          </p:grpSpPr>
          <p:sp>
            <p:nvSpPr>
              <p:cNvPr id="162" name="Rectangle 27">
                <a:extLst>
                  <a:ext uri="{FF2B5EF4-FFF2-40B4-BE49-F238E27FC236}">
                    <a16:creationId xmlns:a16="http://schemas.microsoft.com/office/drawing/2014/main" id="{8E84986E-5F35-4D44-8919-1E647A2C34D8}"/>
                  </a:ext>
                </a:extLst>
              </p:cNvPr>
              <p:cNvSpPr>
                <a:spLocks noChangeArrowheads="1"/>
              </p:cNvSpPr>
              <p:nvPr/>
            </p:nvSpPr>
            <p:spPr bwMode="auto">
              <a:xfrm>
                <a:off x="1980078" y="2169196"/>
                <a:ext cx="3830386" cy="2811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Freeform 29">
                <a:extLst>
                  <a:ext uri="{FF2B5EF4-FFF2-40B4-BE49-F238E27FC236}">
                    <a16:creationId xmlns:a16="http://schemas.microsoft.com/office/drawing/2014/main" id="{694AFF24-2E85-4542-B4EB-0488B971331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30">
                <a:extLst>
                  <a:ext uri="{FF2B5EF4-FFF2-40B4-BE49-F238E27FC236}">
                    <a16:creationId xmlns:a16="http://schemas.microsoft.com/office/drawing/2014/main" id="{A7141F77-D7C0-A24D-B933-9706DD06A17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eform: Shape 62">
                <a:extLst>
                  <a:ext uri="{FF2B5EF4-FFF2-40B4-BE49-F238E27FC236}">
                    <a16:creationId xmlns:a16="http://schemas.microsoft.com/office/drawing/2014/main" id="{974AE3A5-B848-4D4A-9FF3-AFDB44DF9239}"/>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1031" name="Group 1030">
            <a:extLst>
              <a:ext uri="{FF2B5EF4-FFF2-40B4-BE49-F238E27FC236}">
                <a16:creationId xmlns:a16="http://schemas.microsoft.com/office/drawing/2014/main" id="{DCE4B1B9-BB21-0B4F-9610-A7A8B75F1B25}"/>
              </a:ext>
            </a:extLst>
          </p:cNvPr>
          <p:cNvGrpSpPr/>
          <p:nvPr/>
        </p:nvGrpSpPr>
        <p:grpSpPr>
          <a:xfrm>
            <a:off x="10642405" y="3825440"/>
            <a:ext cx="814225" cy="344979"/>
            <a:chOff x="5397524" y="2465312"/>
            <a:chExt cx="814225" cy="344979"/>
          </a:xfrm>
        </p:grpSpPr>
        <p:sp>
          <p:nvSpPr>
            <p:cNvPr id="177" name="Freeform 46">
              <a:extLst>
                <a:ext uri="{FF2B5EF4-FFF2-40B4-BE49-F238E27FC236}">
                  <a16:creationId xmlns:a16="http://schemas.microsoft.com/office/drawing/2014/main" id="{D2FB9301-38B0-BB47-A6D7-4C53A1A81865}"/>
                </a:ext>
              </a:extLst>
            </p:cNvPr>
            <p:cNvSpPr>
              <a:spLocks/>
            </p:cNvSpPr>
            <p:nvPr/>
          </p:nvSpPr>
          <p:spPr bwMode="auto">
            <a:xfrm>
              <a:off x="5397524" y="2526442"/>
              <a:ext cx="388916" cy="239805"/>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Freeform 46">
              <a:extLst>
                <a:ext uri="{FF2B5EF4-FFF2-40B4-BE49-F238E27FC236}">
                  <a16:creationId xmlns:a16="http://schemas.microsoft.com/office/drawing/2014/main" id="{37B7B4A4-6913-E14D-BF75-B1BDE835E790}"/>
                </a:ext>
              </a:extLst>
            </p:cNvPr>
            <p:cNvSpPr>
              <a:spLocks/>
            </p:cNvSpPr>
            <p:nvPr/>
          </p:nvSpPr>
          <p:spPr bwMode="auto">
            <a:xfrm>
              <a:off x="5822833" y="2479007"/>
              <a:ext cx="388916" cy="239805"/>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Freeform 46">
              <a:extLst>
                <a:ext uri="{FF2B5EF4-FFF2-40B4-BE49-F238E27FC236}">
                  <a16:creationId xmlns:a16="http://schemas.microsoft.com/office/drawing/2014/main" id="{8CCBF06A-E06D-2444-A00A-50D7D3FF3500}"/>
                </a:ext>
              </a:extLst>
            </p:cNvPr>
            <p:cNvSpPr>
              <a:spLocks/>
            </p:cNvSpPr>
            <p:nvPr/>
          </p:nvSpPr>
          <p:spPr bwMode="auto">
            <a:xfrm>
              <a:off x="5524045" y="2465312"/>
              <a:ext cx="490028" cy="302151"/>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TextBox 1087">
              <a:extLst>
                <a:ext uri="{FF2B5EF4-FFF2-40B4-BE49-F238E27FC236}">
                  <a16:creationId xmlns:a16="http://schemas.microsoft.com/office/drawing/2014/main" id="{C6E3537F-B584-F040-992C-FFFB670E5525}"/>
                </a:ext>
              </a:extLst>
            </p:cNvPr>
            <p:cNvSpPr txBox="1"/>
            <p:nvPr/>
          </p:nvSpPr>
          <p:spPr>
            <a:xfrm>
              <a:off x="5525721" y="2597925"/>
              <a:ext cx="490029" cy="212366"/>
            </a:xfrm>
            <a:prstGeom prst="rect">
              <a:avLst/>
            </a:prstGeom>
            <a:noFill/>
            <a:ln>
              <a:noFill/>
            </a:ln>
          </p:spPr>
          <p:txBody>
            <a:bodyPr wrap="square" bIns="73152"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Microsoft Azure Site Recovery</a:t>
              </a:r>
            </a:p>
          </p:txBody>
        </p:sp>
      </p:grpSp>
      <p:sp>
        <p:nvSpPr>
          <p:cNvPr id="86" name="TextBox 1198">
            <a:extLst>
              <a:ext uri="{FF2B5EF4-FFF2-40B4-BE49-F238E27FC236}">
                <a16:creationId xmlns:a16="http://schemas.microsoft.com/office/drawing/2014/main" id="{0486E65F-B383-4196-8409-E2463EE3690C}"/>
              </a:ext>
            </a:extLst>
          </p:cNvPr>
          <p:cNvSpPr txBox="1"/>
          <p:nvPr/>
        </p:nvSpPr>
        <p:spPr>
          <a:xfrm>
            <a:off x="5120423" y="5818897"/>
            <a:ext cx="143739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OEM hardware</a:t>
            </a:r>
          </a:p>
        </p:txBody>
      </p:sp>
      <p:pic>
        <p:nvPicPr>
          <p:cNvPr id="3" name="Picture 2">
            <a:extLst>
              <a:ext uri="{FF2B5EF4-FFF2-40B4-BE49-F238E27FC236}">
                <a16:creationId xmlns:a16="http://schemas.microsoft.com/office/drawing/2014/main" id="{913A2D53-AD6A-41BF-81E7-70B002A8A48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07026" y="5755305"/>
            <a:ext cx="1825128" cy="47244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7AB05D9-8ECF-45EC-A624-8B6C2A51127B}"/>
              </a:ext>
            </a:extLst>
          </p:cNvPr>
          <p:cNvSpPr/>
          <p:nvPr/>
        </p:nvSpPr>
        <p:spPr>
          <a:xfrm>
            <a:off x="630447" y="3871758"/>
            <a:ext cx="337624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Semilight" panose="020B0402040204020203" pitchFamily="34" charset="0"/>
              </a:rPr>
              <a:t>Azure Arc management</a:t>
            </a:r>
          </a:p>
        </p:txBody>
      </p:sp>
      <p:sp>
        <p:nvSpPr>
          <p:cNvPr id="87" name="TextBox 1090">
            <a:extLst>
              <a:ext uri="{FF2B5EF4-FFF2-40B4-BE49-F238E27FC236}">
                <a16:creationId xmlns:a16="http://schemas.microsoft.com/office/drawing/2014/main" id="{6A74F619-3CB1-4766-8462-EBA226038A06}"/>
              </a:ext>
            </a:extLst>
          </p:cNvPr>
          <p:cNvSpPr txBox="1"/>
          <p:nvPr/>
        </p:nvSpPr>
        <p:spPr>
          <a:xfrm>
            <a:off x="9299571" y="5119294"/>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GKE</a:t>
            </a:r>
          </a:p>
        </p:txBody>
      </p:sp>
      <p:sp>
        <p:nvSpPr>
          <p:cNvPr id="88" name="TextBox 1090">
            <a:extLst>
              <a:ext uri="{FF2B5EF4-FFF2-40B4-BE49-F238E27FC236}">
                <a16:creationId xmlns:a16="http://schemas.microsoft.com/office/drawing/2014/main" id="{03804008-0F64-48DE-80FB-030561F29BC2}"/>
              </a:ext>
            </a:extLst>
          </p:cNvPr>
          <p:cNvSpPr txBox="1"/>
          <p:nvPr/>
        </p:nvSpPr>
        <p:spPr>
          <a:xfrm>
            <a:off x="10531131" y="5119294"/>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EKS</a:t>
            </a:r>
          </a:p>
        </p:txBody>
      </p:sp>
      <p:sp>
        <p:nvSpPr>
          <p:cNvPr id="89" name="TextBox 1090">
            <a:extLst>
              <a:ext uri="{FF2B5EF4-FFF2-40B4-BE49-F238E27FC236}">
                <a16:creationId xmlns:a16="http://schemas.microsoft.com/office/drawing/2014/main" id="{E698F830-F807-4FB9-B08C-324DBCA88F57}"/>
              </a:ext>
            </a:extLst>
          </p:cNvPr>
          <p:cNvSpPr txBox="1"/>
          <p:nvPr/>
        </p:nvSpPr>
        <p:spPr>
          <a:xfrm>
            <a:off x="5251534" y="5119294"/>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Kubernetes</a:t>
            </a:r>
          </a:p>
        </p:txBody>
      </p:sp>
      <p:pic>
        <p:nvPicPr>
          <p:cNvPr id="90" name="Picture 4" descr="Image result for openshift">
            <a:extLst>
              <a:ext uri="{FF2B5EF4-FFF2-40B4-BE49-F238E27FC236}">
                <a16:creationId xmlns:a16="http://schemas.microsoft.com/office/drawing/2014/main" id="{F74BA106-C43F-4FB6-846C-F617D608E59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21931"/>
          <a:stretch/>
        </p:blipFill>
        <p:spPr bwMode="auto">
          <a:xfrm>
            <a:off x="6894749" y="4745608"/>
            <a:ext cx="515969" cy="424305"/>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1090">
            <a:extLst>
              <a:ext uri="{FF2B5EF4-FFF2-40B4-BE49-F238E27FC236}">
                <a16:creationId xmlns:a16="http://schemas.microsoft.com/office/drawing/2014/main" id="{13134B6F-0CD7-4E01-985F-6CC9DC825B14}"/>
              </a:ext>
            </a:extLst>
          </p:cNvPr>
          <p:cNvSpPr txBox="1"/>
          <p:nvPr/>
        </p:nvSpPr>
        <p:spPr>
          <a:xfrm>
            <a:off x="6688604" y="5119294"/>
            <a:ext cx="1002190"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OPEN</a:t>
            </a:r>
            <a:r>
              <a:rPr kumimoji="0" lang="en-US" sz="10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SHIFT</a:t>
            </a:r>
          </a:p>
        </p:txBody>
      </p:sp>
      <p:sp>
        <p:nvSpPr>
          <p:cNvPr id="92" name="TextBox 1090">
            <a:extLst>
              <a:ext uri="{FF2B5EF4-FFF2-40B4-BE49-F238E27FC236}">
                <a16:creationId xmlns:a16="http://schemas.microsoft.com/office/drawing/2014/main" id="{74EE4BBE-ABF1-4800-BC26-C3379DB3BAD5}"/>
              </a:ext>
            </a:extLst>
          </p:cNvPr>
          <p:cNvSpPr txBox="1"/>
          <p:nvPr/>
        </p:nvSpPr>
        <p:spPr>
          <a:xfrm>
            <a:off x="10299393" y="4158658"/>
            <a:ext cx="1493984"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Site Recovery</a:t>
            </a:r>
          </a:p>
        </p:txBody>
      </p:sp>
      <p:sp>
        <p:nvSpPr>
          <p:cNvPr id="93" name="TextBox 1090">
            <a:extLst>
              <a:ext uri="{FF2B5EF4-FFF2-40B4-BE49-F238E27FC236}">
                <a16:creationId xmlns:a16="http://schemas.microsoft.com/office/drawing/2014/main" id="{941BCB49-9029-4059-9B91-9DA28BC18F29}"/>
              </a:ext>
            </a:extLst>
          </p:cNvPr>
          <p:cNvSpPr txBox="1"/>
          <p:nvPr/>
        </p:nvSpPr>
        <p:spPr>
          <a:xfrm>
            <a:off x="9014464" y="4158658"/>
            <a:ext cx="1493984"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Monitoring</a:t>
            </a:r>
          </a:p>
        </p:txBody>
      </p:sp>
      <p:sp>
        <p:nvSpPr>
          <p:cNvPr id="94" name="TextBox 1090">
            <a:extLst>
              <a:ext uri="{FF2B5EF4-FFF2-40B4-BE49-F238E27FC236}">
                <a16:creationId xmlns:a16="http://schemas.microsoft.com/office/drawing/2014/main" id="{58C713E4-4244-4C94-9D5D-99A27057C9B0}"/>
              </a:ext>
            </a:extLst>
          </p:cNvPr>
          <p:cNvSpPr txBox="1"/>
          <p:nvPr/>
        </p:nvSpPr>
        <p:spPr>
          <a:xfrm>
            <a:off x="7690794" y="4158658"/>
            <a:ext cx="1636314" cy="246221"/>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Security</a:t>
            </a:r>
          </a:p>
        </p:txBody>
      </p:sp>
      <p:sp>
        <p:nvSpPr>
          <p:cNvPr id="111" name="TextBox 1090">
            <a:extLst>
              <a:ext uri="{FF2B5EF4-FFF2-40B4-BE49-F238E27FC236}">
                <a16:creationId xmlns:a16="http://schemas.microsoft.com/office/drawing/2014/main" id="{2EB6213E-7727-4217-A1E3-29AD167BC1F7}"/>
              </a:ext>
            </a:extLst>
          </p:cNvPr>
          <p:cNvSpPr txBox="1"/>
          <p:nvPr/>
        </p:nvSpPr>
        <p:spPr>
          <a:xfrm>
            <a:off x="5156480" y="3652626"/>
            <a:ext cx="1337640" cy="246221"/>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Provisioning</a:t>
            </a:r>
          </a:p>
        </p:txBody>
      </p:sp>
      <p:sp>
        <p:nvSpPr>
          <p:cNvPr id="112" name="TextBox 1090">
            <a:extLst>
              <a:ext uri="{FF2B5EF4-FFF2-40B4-BE49-F238E27FC236}">
                <a16:creationId xmlns:a16="http://schemas.microsoft.com/office/drawing/2014/main" id="{23779969-9BED-4981-9A83-253C3A1E3FF7}"/>
              </a:ext>
            </a:extLst>
          </p:cNvPr>
          <p:cNvSpPr txBox="1"/>
          <p:nvPr/>
        </p:nvSpPr>
        <p:spPr>
          <a:xfrm>
            <a:off x="5156480" y="3898847"/>
            <a:ext cx="1337640" cy="246221"/>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HA/DR</a:t>
            </a:r>
          </a:p>
        </p:txBody>
      </p:sp>
      <p:sp>
        <p:nvSpPr>
          <p:cNvPr id="114" name="TextBox 1090">
            <a:extLst>
              <a:ext uri="{FF2B5EF4-FFF2-40B4-BE49-F238E27FC236}">
                <a16:creationId xmlns:a16="http://schemas.microsoft.com/office/drawing/2014/main" id="{8E8BD5D8-2EC5-4611-894C-71549C116F69}"/>
              </a:ext>
            </a:extLst>
          </p:cNvPr>
          <p:cNvSpPr txBox="1"/>
          <p:nvPr/>
        </p:nvSpPr>
        <p:spPr>
          <a:xfrm>
            <a:off x="5156480" y="4145068"/>
            <a:ext cx="1337640" cy="246221"/>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Scaling</a:t>
            </a:r>
          </a:p>
        </p:txBody>
      </p:sp>
      <p:sp>
        <p:nvSpPr>
          <p:cNvPr id="115" name="TextBox 1090">
            <a:extLst>
              <a:ext uri="{FF2B5EF4-FFF2-40B4-BE49-F238E27FC236}">
                <a16:creationId xmlns:a16="http://schemas.microsoft.com/office/drawing/2014/main" id="{DAFA6413-1126-4168-93A5-04DAC2D88E01}"/>
              </a:ext>
            </a:extLst>
          </p:cNvPr>
          <p:cNvSpPr txBox="1"/>
          <p:nvPr/>
        </p:nvSpPr>
        <p:spPr>
          <a:xfrm>
            <a:off x="6491232" y="3652626"/>
            <a:ext cx="1337640" cy="246221"/>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Updates</a:t>
            </a:r>
          </a:p>
        </p:txBody>
      </p:sp>
      <p:sp>
        <p:nvSpPr>
          <p:cNvPr id="116" name="TextBox 1090">
            <a:extLst>
              <a:ext uri="{FF2B5EF4-FFF2-40B4-BE49-F238E27FC236}">
                <a16:creationId xmlns:a16="http://schemas.microsoft.com/office/drawing/2014/main" id="{D815758E-274F-4ECB-9AD8-3ECCA7E54214}"/>
              </a:ext>
            </a:extLst>
          </p:cNvPr>
          <p:cNvSpPr txBox="1"/>
          <p:nvPr/>
        </p:nvSpPr>
        <p:spPr>
          <a:xfrm>
            <a:off x="6491232" y="3898847"/>
            <a:ext cx="1337640" cy="246221"/>
          </a:xfrm>
          <a:prstGeom prst="rect">
            <a:avLst/>
          </a:prstGeom>
          <a:noFill/>
          <a:ln>
            <a:solidFill>
              <a:srgbClr val="0070C0"/>
            </a:solidFill>
          </a:ln>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Backup</a:t>
            </a:r>
          </a:p>
        </p:txBody>
      </p:sp>
      <p:sp>
        <p:nvSpPr>
          <p:cNvPr id="117" name="TextBox 1090">
            <a:extLst>
              <a:ext uri="{FF2B5EF4-FFF2-40B4-BE49-F238E27FC236}">
                <a16:creationId xmlns:a16="http://schemas.microsoft.com/office/drawing/2014/main" id="{E59DAB73-8EA8-46CC-AC4B-9F4FB62DA4A6}"/>
              </a:ext>
            </a:extLst>
          </p:cNvPr>
          <p:cNvSpPr txBox="1"/>
          <p:nvPr/>
        </p:nvSpPr>
        <p:spPr>
          <a:xfrm>
            <a:off x="6491232" y="4145068"/>
            <a:ext cx="1337640" cy="246221"/>
          </a:xfrm>
          <a:prstGeom prst="rect">
            <a:avLst/>
          </a:prstGeom>
          <a:noFill/>
          <a:ln>
            <a:solidFill>
              <a:srgbClr val="0070C0"/>
            </a:solidFill>
          </a:ln>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a:ea typeface="+mn-ea"/>
                <a:cs typeface="Segoe UI Semibold"/>
              </a:rPr>
              <a:t>Diagnostics</a:t>
            </a:r>
            <a:endPar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pic>
        <p:nvPicPr>
          <p:cNvPr id="96" name="Picture 2" descr="image001">
            <a:extLst>
              <a:ext uri="{FF2B5EF4-FFF2-40B4-BE49-F238E27FC236}">
                <a16:creationId xmlns:a16="http://schemas.microsoft.com/office/drawing/2014/main" id="{BABA4824-0AF2-4A7C-B212-1A8775D0B8F6}"/>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285079" y="2781032"/>
            <a:ext cx="453085" cy="50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182">
            <a:extLst>
              <a:ext uri="{FF2B5EF4-FFF2-40B4-BE49-F238E27FC236}">
                <a16:creationId xmlns:a16="http://schemas.microsoft.com/office/drawing/2014/main" id="{8EDE7DAA-C4B5-4CB2-98F9-ABF0E371D7AD}"/>
              </a:ext>
            </a:extLst>
          </p:cNvPr>
          <p:cNvSpPr/>
          <p:nvPr/>
        </p:nvSpPr>
        <p:spPr bwMode="auto">
          <a:xfrm>
            <a:off x="7492910" y="2781032"/>
            <a:ext cx="395769" cy="50759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oup 231">
            <a:extLst>
              <a:ext uri="{FF2B5EF4-FFF2-40B4-BE49-F238E27FC236}">
                <a16:creationId xmlns:a16="http://schemas.microsoft.com/office/drawing/2014/main" id="{8364406F-3B86-420D-B4A8-0D50AB721966}"/>
              </a:ext>
            </a:extLst>
          </p:cNvPr>
          <p:cNvGrpSpPr>
            <a:grpSpLocks noChangeAspect="1"/>
          </p:cNvGrpSpPr>
          <p:nvPr/>
        </p:nvGrpSpPr>
        <p:grpSpPr bwMode="auto">
          <a:xfrm>
            <a:off x="8476029" y="2826158"/>
            <a:ext cx="424171" cy="424171"/>
            <a:chOff x="4616" y="2783"/>
            <a:chExt cx="312" cy="312"/>
          </a:xfrm>
        </p:grpSpPr>
        <p:sp>
          <p:nvSpPr>
            <p:cNvPr id="101" name="Freeform 232">
              <a:extLst>
                <a:ext uri="{FF2B5EF4-FFF2-40B4-BE49-F238E27FC236}">
                  <a16:creationId xmlns:a16="http://schemas.microsoft.com/office/drawing/2014/main" id="{0F43A9AD-AFFB-46B0-A1A3-65259A1D49DA}"/>
                </a:ext>
              </a:extLst>
            </p:cNvPr>
            <p:cNvSpPr>
              <a:spLocks/>
            </p:cNvSpPr>
            <p:nvPr/>
          </p:nvSpPr>
          <p:spPr bwMode="auto">
            <a:xfrm>
              <a:off x="4780" y="2947"/>
              <a:ext cx="148" cy="148"/>
            </a:xfrm>
            <a:custGeom>
              <a:avLst/>
              <a:gdLst>
                <a:gd name="T0" fmla="*/ 148 w 148"/>
                <a:gd name="T1" fmla="*/ 127 h 148"/>
                <a:gd name="T2" fmla="*/ 127 w 148"/>
                <a:gd name="T3" fmla="*/ 148 h 148"/>
                <a:gd name="T4" fmla="*/ 53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3" y="73"/>
                  </a:lnTo>
                  <a:lnTo>
                    <a:pt x="0" y="21"/>
                  </a:lnTo>
                  <a:lnTo>
                    <a:pt x="21" y="0"/>
                  </a:lnTo>
                  <a:lnTo>
                    <a:pt x="148" y="1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233">
              <a:extLst>
                <a:ext uri="{FF2B5EF4-FFF2-40B4-BE49-F238E27FC236}">
                  <a16:creationId xmlns:a16="http://schemas.microsoft.com/office/drawing/2014/main" id="{FDAA8FF8-B100-4E8F-A9C6-AE0F8807B227}"/>
                </a:ext>
              </a:extLst>
            </p:cNvPr>
            <p:cNvSpPr>
              <a:spLocks noEditPoints="1"/>
            </p:cNvSpPr>
            <p:nvPr/>
          </p:nvSpPr>
          <p:spPr bwMode="auto">
            <a:xfrm>
              <a:off x="4616" y="2783"/>
              <a:ext cx="215" cy="215"/>
            </a:xfrm>
            <a:custGeom>
              <a:avLst/>
              <a:gdLst>
                <a:gd name="T0" fmla="*/ 469 w 938"/>
                <a:gd name="T1" fmla="*/ 0 h 939"/>
                <a:gd name="T2" fmla="*/ 0 w 938"/>
                <a:gd name="T3" fmla="*/ 469 h 939"/>
                <a:gd name="T4" fmla="*/ 469 w 938"/>
                <a:gd name="T5" fmla="*/ 939 h 939"/>
                <a:gd name="T6" fmla="*/ 938 w 938"/>
                <a:gd name="T7" fmla="*/ 469 h 939"/>
                <a:gd name="T8" fmla="*/ 469 w 938"/>
                <a:gd name="T9" fmla="*/ 0 h 939"/>
                <a:gd name="T10" fmla="*/ 469 w 938"/>
                <a:gd name="T11" fmla="*/ 811 h 939"/>
                <a:gd name="T12" fmla="*/ 128 w 938"/>
                <a:gd name="T13" fmla="*/ 469 h 939"/>
                <a:gd name="T14" fmla="*/ 469 w 938"/>
                <a:gd name="T15" fmla="*/ 128 h 939"/>
                <a:gd name="T16" fmla="*/ 810 w 938"/>
                <a:gd name="T17" fmla="*/ 469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69"/>
                  </a:cubicBezTo>
                  <a:cubicBezTo>
                    <a:pt x="0" y="729"/>
                    <a:pt x="210" y="939"/>
                    <a:pt x="469" y="939"/>
                  </a:cubicBezTo>
                  <a:cubicBezTo>
                    <a:pt x="728" y="939"/>
                    <a:pt x="938" y="729"/>
                    <a:pt x="938" y="469"/>
                  </a:cubicBezTo>
                  <a:cubicBezTo>
                    <a:pt x="938" y="210"/>
                    <a:pt x="728" y="0"/>
                    <a:pt x="469" y="0"/>
                  </a:cubicBezTo>
                  <a:close/>
                  <a:moveTo>
                    <a:pt x="469" y="811"/>
                  </a:moveTo>
                  <a:cubicBezTo>
                    <a:pt x="281" y="811"/>
                    <a:pt x="128" y="658"/>
                    <a:pt x="128" y="469"/>
                  </a:cubicBezTo>
                  <a:cubicBezTo>
                    <a:pt x="128" y="281"/>
                    <a:pt x="281" y="128"/>
                    <a:pt x="469" y="128"/>
                  </a:cubicBezTo>
                  <a:cubicBezTo>
                    <a:pt x="658" y="128"/>
                    <a:pt x="810" y="281"/>
                    <a:pt x="810" y="469"/>
                  </a:cubicBezTo>
                  <a:cubicBezTo>
                    <a:pt x="810" y="658"/>
                    <a:pt x="658" y="811"/>
                    <a:pt x="469" y="8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234">
              <a:extLst>
                <a:ext uri="{FF2B5EF4-FFF2-40B4-BE49-F238E27FC236}">
                  <a16:creationId xmlns:a16="http://schemas.microsoft.com/office/drawing/2014/main" id="{45917304-E080-4422-81CC-F29E2FFA3D30}"/>
                </a:ext>
              </a:extLst>
            </p:cNvPr>
            <p:cNvSpPr>
              <a:spLocks noChangeArrowheads="1"/>
            </p:cNvSpPr>
            <p:nvPr/>
          </p:nvSpPr>
          <p:spPr bwMode="auto">
            <a:xfrm>
              <a:off x="4742" y="2891"/>
              <a:ext cx="20" cy="4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235">
              <a:extLst>
                <a:ext uri="{FF2B5EF4-FFF2-40B4-BE49-F238E27FC236}">
                  <a16:creationId xmlns:a16="http://schemas.microsoft.com/office/drawing/2014/main" id="{5C08A3F3-3F18-4B0A-B25E-9E3B7E2D7BAC}"/>
                </a:ext>
              </a:extLst>
            </p:cNvPr>
            <p:cNvSpPr>
              <a:spLocks noChangeArrowheads="1"/>
            </p:cNvSpPr>
            <p:nvPr/>
          </p:nvSpPr>
          <p:spPr bwMode="auto">
            <a:xfrm>
              <a:off x="4713" y="2861"/>
              <a:ext cx="20" cy="7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Rectangle 236">
              <a:extLst>
                <a:ext uri="{FF2B5EF4-FFF2-40B4-BE49-F238E27FC236}">
                  <a16:creationId xmlns:a16="http://schemas.microsoft.com/office/drawing/2014/main" id="{9A41BD40-EBEE-456A-B1ED-0813BF900035}"/>
                </a:ext>
              </a:extLst>
            </p:cNvPr>
            <p:cNvSpPr>
              <a:spLocks noChangeArrowheads="1"/>
            </p:cNvSpPr>
            <p:nvPr/>
          </p:nvSpPr>
          <p:spPr bwMode="auto">
            <a:xfrm>
              <a:off x="4684" y="2842"/>
              <a:ext cx="19" cy="9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7" name="Title 1">
            <a:extLst>
              <a:ext uri="{FF2B5EF4-FFF2-40B4-BE49-F238E27FC236}">
                <a16:creationId xmlns:a16="http://schemas.microsoft.com/office/drawing/2014/main" id="{7140178F-7CC0-0043-A154-CBC03BEE0FE3}"/>
              </a:ext>
            </a:extLst>
          </p:cNvPr>
          <p:cNvSpPr txBox="1">
            <a:spLocks/>
          </p:cNvSpPr>
          <p:nvPr/>
        </p:nvSpPr>
        <p:spPr>
          <a:xfrm>
            <a:off x="435844" y="395226"/>
            <a:ext cx="11526538"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a:rPr>
              <a:t>Azure data services anywhere at a glance </a:t>
            </a:r>
          </a:p>
        </p:txBody>
      </p:sp>
    </p:spTree>
    <p:extLst>
      <p:ext uri="{BB962C8B-B14F-4D97-AF65-F5344CB8AC3E}">
        <p14:creationId xmlns:p14="http://schemas.microsoft.com/office/powerpoint/2010/main" val="3293661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EE05-5797-4E5F-BDDA-1BBC07701637}"/>
              </a:ext>
            </a:extLst>
          </p:cNvPr>
          <p:cNvSpPr>
            <a:spLocks noGrp="1"/>
          </p:cNvSpPr>
          <p:nvPr>
            <p:ph type="title"/>
          </p:nvPr>
        </p:nvSpPr>
        <p:spPr/>
        <p:txBody>
          <a:bodyPr/>
          <a:lstStyle/>
          <a:p>
            <a:r>
              <a:rPr lang="en-US"/>
              <a:t>Azure Management</a:t>
            </a:r>
            <a:br>
              <a:rPr lang="en-US"/>
            </a:br>
            <a:r>
              <a:rPr lang="en-US" sz="1800"/>
              <a:t>Single Control Plane for Azure resources</a:t>
            </a:r>
            <a:br>
              <a:rPr lang="en-US"/>
            </a:br>
            <a:endParaRPr lang="en-US"/>
          </a:p>
        </p:txBody>
      </p:sp>
      <p:sp>
        <p:nvSpPr>
          <p:cNvPr id="65" name="TextBox 64">
            <a:extLst>
              <a:ext uri="{FF2B5EF4-FFF2-40B4-BE49-F238E27FC236}">
                <a16:creationId xmlns:a16="http://schemas.microsoft.com/office/drawing/2014/main" id="{2C9E277A-38D0-4646-943B-D233CC7D87B0}"/>
              </a:ext>
            </a:extLst>
          </p:cNvPr>
          <p:cNvSpPr txBox="1"/>
          <p:nvPr/>
        </p:nvSpPr>
        <p:spPr>
          <a:xfrm>
            <a:off x="3588327" y="1852468"/>
            <a:ext cx="8089901" cy="4514851"/>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800">
                <a:solidFill>
                  <a:prstClr val="black"/>
                </a:solidFill>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00320E6B-BD87-46CF-A916-1BF16B519459}"/>
              </a:ext>
            </a:extLst>
          </p:cNvPr>
          <p:cNvSpPr/>
          <p:nvPr/>
        </p:nvSpPr>
        <p:spPr>
          <a:xfrm>
            <a:off x="3835008" y="2757327"/>
            <a:ext cx="7461747" cy="1749231"/>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46">
            <a:extLst>
              <a:ext uri="{FF2B5EF4-FFF2-40B4-BE49-F238E27FC236}">
                <a16:creationId xmlns:a16="http://schemas.microsoft.com/office/drawing/2014/main" id="{375CA392-69D2-4500-99A6-7B7662FB151E}"/>
              </a:ext>
            </a:extLst>
          </p:cNvPr>
          <p:cNvSpPr>
            <a:spLocks/>
          </p:cNvSpPr>
          <p:nvPr/>
        </p:nvSpPr>
        <p:spPr bwMode="auto">
          <a:xfrm>
            <a:off x="7458199" y="5795107"/>
            <a:ext cx="499223" cy="302813"/>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750353E3-9E33-4578-B4FC-A985114E7744}"/>
              </a:ext>
            </a:extLst>
          </p:cNvPr>
          <p:cNvSpPr/>
          <p:nvPr/>
        </p:nvSpPr>
        <p:spPr>
          <a:xfrm>
            <a:off x="7381438" y="6079460"/>
            <a:ext cx="652744"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Azure</a:t>
            </a:r>
          </a:p>
        </p:txBody>
      </p:sp>
      <p:sp>
        <p:nvSpPr>
          <p:cNvPr id="69" name="Rectangle 68">
            <a:extLst>
              <a:ext uri="{FF2B5EF4-FFF2-40B4-BE49-F238E27FC236}">
                <a16:creationId xmlns:a16="http://schemas.microsoft.com/office/drawing/2014/main" id="{8C2FC3D3-E2F3-4784-9BAA-EF4CC482C38C}"/>
              </a:ext>
            </a:extLst>
          </p:cNvPr>
          <p:cNvSpPr/>
          <p:nvPr/>
        </p:nvSpPr>
        <p:spPr>
          <a:xfrm>
            <a:off x="4051768" y="3427855"/>
            <a:ext cx="1289584"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Azure Resource Manager</a:t>
            </a:r>
          </a:p>
        </p:txBody>
      </p:sp>
      <p:sp>
        <p:nvSpPr>
          <p:cNvPr id="72" name="Rectangle 71">
            <a:extLst>
              <a:ext uri="{FF2B5EF4-FFF2-40B4-BE49-F238E27FC236}">
                <a16:creationId xmlns:a16="http://schemas.microsoft.com/office/drawing/2014/main" id="{8382462D-12DD-4E41-B104-E06751885903}"/>
              </a:ext>
            </a:extLst>
          </p:cNvPr>
          <p:cNvSpPr/>
          <p:nvPr/>
        </p:nvSpPr>
        <p:spPr>
          <a:xfrm>
            <a:off x="5396909" y="3664309"/>
            <a:ext cx="2729367" cy="59878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Environments and automation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Templates | Extensions</a:t>
            </a:r>
          </a:p>
        </p:txBody>
      </p:sp>
      <p:sp>
        <p:nvSpPr>
          <p:cNvPr id="73" name="Rectangle 72">
            <a:extLst>
              <a:ext uri="{FF2B5EF4-FFF2-40B4-BE49-F238E27FC236}">
                <a16:creationId xmlns:a16="http://schemas.microsoft.com/office/drawing/2014/main" id="{4C12E517-1FF7-4DA1-9E15-690A91E26540}"/>
              </a:ext>
            </a:extLst>
          </p:cNvPr>
          <p:cNvSpPr/>
          <p:nvPr/>
        </p:nvSpPr>
        <p:spPr>
          <a:xfrm>
            <a:off x="8298866" y="2963658"/>
            <a:ext cx="2742162" cy="59878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Organization and inventory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Search | Index | Groups | Tags </a:t>
            </a:r>
          </a:p>
        </p:txBody>
      </p:sp>
      <p:sp>
        <p:nvSpPr>
          <p:cNvPr id="74" name="Rectangle 73">
            <a:extLst>
              <a:ext uri="{FF2B5EF4-FFF2-40B4-BE49-F238E27FC236}">
                <a16:creationId xmlns:a16="http://schemas.microsoft.com/office/drawing/2014/main" id="{006BB65D-A0B4-4B94-B196-78E2C56E4E08}"/>
              </a:ext>
            </a:extLst>
          </p:cNvPr>
          <p:cNvSpPr/>
          <p:nvPr/>
        </p:nvSpPr>
        <p:spPr>
          <a:xfrm>
            <a:off x="8310911" y="3663856"/>
            <a:ext cx="2729366" cy="59878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Governance and compliance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Logs | Policy | Blueprints</a:t>
            </a:r>
          </a:p>
        </p:txBody>
      </p:sp>
      <p:sp>
        <p:nvSpPr>
          <p:cNvPr id="75" name="Rectangle 74">
            <a:extLst>
              <a:ext uri="{FF2B5EF4-FFF2-40B4-BE49-F238E27FC236}">
                <a16:creationId xmlns:a16="http://schemas.microsoft.com/office/drawing/2014/main" id="{7362AB2F-52AF-43BE-8341-90B76B17FC7B}"/>
              </a:ext>
            </a:extLst>
          </p:cNvPr>
          <p:cNvSpPr/>
          <p:nvPr/>
        </p:nvSpPr>
        <p:spPr>
          <a:xfrm>
            <a:off x="5396909" y="2963658"/>
            <a:ext cx="2742162" cy="59878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Access and security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RBAC | Locks | Subscriptions</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mn-ea"/>
                <a:cs typeface="+mn-cs"/>
              </a:rPr>
            </a:b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sp>
        <p:nvSpPr>
          <p:cNvPr id="78" name="Rectangle 77">
            <a:extLst>
              <a:ext uri="{FF2B5EF4-FFF2-40B4-BE49-F238E27FC236}">
                <a16:creationId xmlns:a16="http://schemas.microsoft.com/office/drawing/2014/main" id="{5F6C419E-20C4-4160-AD22-885B5D65C1F1}"/>
              </a:ext>
            </a:extLst>
          </p:cNvPr>
          <p:cNvSpPr/>
          <p:nvPr/>
        </p:nvSpPr>
        <p:spPr>
          <a:xfrm>
            <a:off x="324354" y="3183435"/>
            <a:ext cx="1135640" cy="107921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Azure Customers</a:t>
            </a:r>
          </a:p>
        </p:txBody>
      </p:sp>
      <p:pic>
        <p:nvPicPr>
          <p:cNvPr id="77" name="Graphic 76" descr="Users">
            <a:extLst>
              <a:ext uri="{FF2B5EF4-FFF2-40B4-BE49-F238E27FC236}">
                <a16:creationId xmlns:a16="http://schemas.microsoft.com/office/drawing/2014/main" id="{02C5AF3F-83C3-45FE-B265-F85178A766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034" y="3160779"/>
            <a:ext cx="708280" cy="708280"/>
          </a:xfrm>
          <a:prstGeom prst="rect">
            <a:avLst/>
          </a:prstGeom>
        </p:spPr>
      </p:pic>
      <p:cxnSp>
        <p:nvCxnSpPr>
          <p:cNvPr id="79" name="Straight Arrow Connector 78">
            <a:extLst>
              <a:ext uri="{FF2B5EF4-FFF2-40B4-BE49-F238E27FC236}">
                <a16:creationId xmlns:a16="http://schemas.microsoft.com/office/drawing/2014/main" id="{8EED4504-26ED-4598-B144-8B783028C84D}"/>
              </a:ext>
            </a:extLst>
          </p:cNvPr>
          <p:cNvCxnSpPr>
            <a:cxnSpLocks/>
          </p:cNvCxnSpPr>
          <p:nvPr/>
        </p:nvCxnSpPr>
        <p:spPr>
          <a:xfrm flipH="1">
            <a:off x="1459994" y="3571629"/>
            <a:ext cx="391245"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7C6FA46-230E-4215-AF5B-1A1B1B89B472}"/>
              </a:ext>
            </a:extLst>
          </p:cNvPr>
          <p:cNvCxnSpPr>
            <a:cxnSpLocks/>
          </p:cNvCxnSpPr>
          <p:nvPr/>
        </p:nvCxnSpPr>
        <p:spPr>
          <a:xfrm flipV="1">
            <a:off x="7625111" y="2472974"/>
            <a:ext cx="0" cy="242512"/>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A91D53EC-987E-4EF9-8562-82DA6497E092}"/>
              </a:ext>
            </a:extLst>
          </p:cNvPr>
          <p:cNvSpPr/>
          <p:nvPr/>
        </p:nvSpPr>
        <p:spPr>
          <a:xfrm>
            <a:off x="3835005" y="2160653"/>
            <a:ext cx="7461747" cy="542684"/>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Management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Monitoring | Update | Containers | Backup | Security Center | More…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24D41204-4C36-491E-BFDD-8C684ADC58FA}"/>
              </a:ext>
            </a:extLst>
          </p:cNvPr>
          <p:cNvSpPr/>
          <p:nvPr/>
        </p:nvSpPr>
        <p:spPr bwMode="auto">
          <a:xfrm>
            <a:off x="3837644" y="4711239"/>
            <a:ext cx="7459108" cy="106932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23A3981-214A-4F76-B655-5FC1723F38CC}"/>
              </a:ext>
            </a:extLst>
          </p:cNvPr>
          <p:cNvGrpSpPr/>
          <p:nvPr/>
        </p:nvGrpSpPr>
        <p:grpSpPr>
          <a:xfrm>
            <a:off x="6058230" y="4839284"/>
            <a:ext cx="825499" cy="787620"/>
            <a:chOff x="4974177" y="4787704"/>
            <a:chExt cx="825499" cy="787620"/>
          </a:xfrm>
        </p:grpSpPr>
        <p:sp>
          <p:nvSpPr>
            <p:cNvPr id="23" name="Rectangle 22">
              <a:extLst>
                <a:ext uri="{FF2B5EF4-FFF2-40B4-BE49-F238E27FC236}">
                  <a16:creationId xmlns:a16="http://schemas.microsoft.com/office/drawing/2014/main" id="{C6DC50D1-BCCD-4E7B-A877-D3672E6EDC45}"/>
                </a:ext>
              </a:extLst>
            </p:cNvPr>
            <p:cNvSpPr/>
            <p:nvPr/>
          </p:nvSpPr>
          <p:spPr bwMode="auto">
            <a:xfrm>
              <a:off x="4974177" y="4787704"/>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pic>
          <p:nvPicPr>
            <p:cNvPr id="25" name="Web Apps" descr="Web Apps">
              <a:extLst>
                <a:ext uri="{FF2B5EF4-FFF2-40B4-BE49-F238E27FC236}">
                  <a16:creationId xmlns:a16="http://schemas.microsoft.com/office/drawing/2014/main" id="{8D1F1C47-D165-42D4-B801-55F4F0F07E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58151" y="4945252"/>
              <a:ext cx="457550" cy="457550"/>
            </a:xfrm>
            <a:prstGeom prst="rect">
              <a:avLst/>
            </a:prstGeom>
          </p:spPr>
        </p:pic>
      </p:grpSp>
      <p:grpSp>
        <p:nvGrpSpPr>
          <p:cNvPr id="3" name="Group 2">
            <a:extLst>
              <a:ext uri="{FF2B5EF4-FFF2-40B4-BE49-F238E27FC236}">
                <a16:creationId xmlns:a16="http://schemas.microsoft.com/office/drawing/2014/main" id="{3E69C595-8E9D-4BF9-9A8A-83DC08D98A5F}"/>
              </a:ext>
            </a:extLst>
          </p:cNvPr>
          <p:cNvGrpSpPr/>
          <p:nvPr/>
        </p:nvGrpSpPr>
        <p:grpSpPr>
          <a:xfrm>
            <a:off x="5017360" y="4839284"/>
            <a:ext cx="825499" cy="787620"/>
            <a:chOff x="3915810" y="4787704"/>
            <a:chExt cx="825499" cy="787620"/>
          </a:xfrm>
        </p:grpSpPr>
        <p:sp>
          <p:nvSpPr>
            <p:cNvPr id="24" name="Rectangle 23">
              <a:extLst>
                <a:ext uri="{FF2B5EF4-FFF2-40B4-BE49-F238E27FC236}">
                  <a16:creationId xmlns:a16="http://schemas.microsoft.com/office/drawing/2014/main" id="{822380FE-D3CC-4CF6-910F-1A075AF05CF9}"/>
                </a:ext>
              </a:extLst>
            </p:cNvPr>
            <p:cNvSpPr/>
            <p:nvPr/>
          </p:nvSpPr>
          <p:spPr bwMode="auto">
            <a:xfrm>
              <a:off x="3915810" y="4787704"/>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pic>
          <p:nvPicPr>
            <p:cNvPr id="26" name="Virtual Machines 2" descr="Virtual Machines">
              <a:extLst>
                <a:ext uri="{FF2B5EF4-FFF2-40B4-BE49-F238E27FC236}">
                  <a16:creationId xmlns:a16="http://schemas.microsoft.com/office/drawing/2014/main" id="{B591C255-78A9-458F-BC1B-348C6684D3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1756" y="4929573"/>
              <a:ext cx="457550" cy="457550"/>
            </a:xfrm>
            <a:prstGeom prst="rect">
              <a:avLst/>
            </a:prstGeom>
          </p:spPr>
        </p:pic>
      </p:grpSp>
      <p:grpSp>
        <p:nvGrpSpPr>
          <p:cNvPr id="5" name="Group 4">
            <a:extLst>
              <a:ext uri="{FF2B5EF4-FFF2-40B4-BE49-F238E27FC236}">
                <a16:creationId xmlns:a16="http://schemas.microsoft.com/office/drawing/2014/main" id="{99361F81-C4D5-44BA-ACA7-7C3C25E78B06}"/>
              </a:ext>
            </a:extLst>
          </p:cNvPr>
          <p:cNvGrpSpPr/>
          <p:nvPr/>
        </p:nvGrpSpPr>
        <p:grpSpPr>
          <a:xfrm>
            <a:off x="7099100" y="4839284"/>
            <a:ext cx="825499" cy="787620"/>
            <a:chOff x="5983682" y="4790832"/>
            <a:chExt cx="825499" cy="787620"/>
          </a:xfrm>
        </p:grpSpPr>
        <p:sp>
          <p:nvSpPr>
            <p:cNvPr id="22" name="Rectangle 21">
              <a:extLst>
                <a:ext uri="{FF2B5EF4-FFF2-40B4-BE49-F238E27FC236}">
                  <a16:creationId xmlns:a16="http://schemas.microsoft.com/office/drawing/2014/main" id="{55A839BB-7E45-4A61-A881-618BFC3662A5}"/>
                </a:ext>
              </a:extLst>
            </p:cNvPr>
            <p:cNvSpPr/>
            <p:nvPr/>
          </p:nvSpPr>
          <p:spPr bwMode="auto">
            <a:xfrm>
              <a:off x="5983682" y="4790832"/>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pic>
          <p:nvPicPr>
            <p:cNvPr id="27" name="Service Fabric" descr="Service Fabric">
              <a:extLst>
                <a:ext uri="{FF2B5EF4-FFF2-40B4-BE49-F238E27FC236}">
                  <a16:creationId xmlns:a16="http://schemas.microsoft.com/office/drawing/2014/main" id="{1356AF08-723F-4B7E-B1ED-8091DF6180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6144" y="4945252"/>
              <a:ext cx="457550" cy="457550"/>
            </a:xfrm>
            <a:prstGeom prst="rect">
              <a:avLst/>
            </a:prstGeom>
          </p:spPr>
        </p:pic>
      </p:grpSp>
      <p:grpSp>
        <p:nvGrpSpPr>
          <p:cNvPr id="6" name="Group 5">
            <a:extLst>
              <a:ext uri="{FF2B5EF4-FFF2-40B4-BE49-F238E27FC236}">
                <a16:creationId xmlns:a16="http://schemas.microsoft.com/office/drawing/2014/main" id="{EF74D67A-5749-4134-8386-207C3AAF3955}"/>
              </a:ext>
            </a:extLst>
          </p:cNvPr>
          <p:cNvGrpSpPr/>
          <p:nvPr/>
        </p:nvGrpSpPr>
        <p:grpSpPr>
          <a:xfrm>
            <a:off x="8139970" y="4839284"/>
            <a:ext cx="825499" cy="787620"/>
            <a:chOff x="7042049" y="4790832"/>
            <a:chExt cx="825499" cy="787620"/>
          </a:xfrm>
        </p:grpSpPr>
        <p:sp>
          <p:nvSpPr>
            <p:cNvPr id="21" name="Rectangle 20">
              <a:extLst>
                <a:ext uri="{FF2B5EF4-FFF2-40B4-BE49-F238E27FC236}">
                  <a16:creationId xmlns:a16="http://schemas.microsoft.com/office/drawing/2014/main" id="{1FFDA1C9-0214-4AA3-A42E-4A360BB1E8C1}"/>
                </a:ext>
              </a:extLst>
            </p:cNvPr>
            <p:cNvSpPr/>
            <p:nvPr/>
          </p:nvSpPr>
          <p:spPr bwMode="auto">
            <a:xfrm>
              <a:off x="7042049" y="4790832"/>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p:txBody>
        </p:sp>
        <p:pic>
          <p:nvPicPr>
            <p:cNvPr id="28" name="Kubernetes" descr="Kubernetes">
              <a:extLst>
                <a:ext uri="{FF2B5EF4-FFF2-40B4-BE49-F238E27FC236}">
                  <a16:creationId xmlns:a16="http://schemas.microsoft.com/office/drawing/2014/main" id="{7003FD51-4453-4A8C-9379-20292E912E7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5925" y="4945252"/>
              <a:ext cx="457550" cy="457550"/>
            </a:xfrm>
            <a:prstGeom prst="rect">
              <a:avLst/>
            </a:prstGeom>
          </p:spPr>
        </p:pic>
      </p:grpSp>
      <p:cxnSp>
        <p:nvCxnSpPr>
          <p:cNvPr id="36" name="Straight Arrow Connector 35">
            <a:extLst>
              <a:ext uri="{FF2B5EF4-FFF2-40B4-BE49-F238E27FC236}">
                <a16:creationId xmlns:a16="http://schemas.microsoft.com/office/drawing/2014/main" id="{9B9B269A-F011-4755-9685-1957459CC091}"/>
              </a:ext>
            </a:extLst>
          </p:cNvPr>
          <p:cNvCxnSpPr>
            <a:cxnSpLocks/>
          </p:cNvCxnSpPr>
          <p:nvPr/>
        </p:nvCxnSpPr>
        <p:spPr>
          <a:xfrm flipH="1">
            <a:off x="3388206" y="3566758"/>
            <a:ext cx="391245"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43B6819C-A94B-4E2B-9B5F-16FAAB4012E7}"/>
              </a:ext>
            </a:extLst>
          </p:cNvPr>
          <p:cNvSpPr/>
          <p:nvPr/>
        </p:nvSpPr>
        <p:spPr>
          <a:xfrm>
            <a:off x="1779413" y="3001296"/>
            <a:ext cx="1532255" cy="307815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Tools and experiences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Portal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 Shell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Bash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CLI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Ecosystem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Marketplace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30088816-E676-490C-81FC-74AED25E9205}"/>
              </a:ext>
            </a:extLst>
          </p:cNvPr>
          <p:cNvSpPr/>
          <p:nvPr/>
        </p:nvSpPr>
        <p:spPr bwMode="auto">
          <a:xfrm>
            <a:off x="10238795" y="4842894"/>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Extensibility for new Resources</a:t>
            </a:r>
          </a:p>
        </p:txBody>
      </p:sp>
      <p:sp>
        <p:nvSpPr>
          <p:cNvPr id="40" name="Rectangle 39">
            <a:extLst>
              <a:ext uri="{FF2B5EF4-FFF2-40B4-BE49-F238E27FC236}">
                <a16:creationId xmlns:a16="http://schemas.microsoft.com/office/drawing/2014/main" id="{C80A652C-6A05-411C-ADE5-63C73DE4BA9B}"/>
              </a:ext>
            </a:extLst>
          </p:cNvPr>
          <p:cNvSpPr/>
          <p:nvPr/>
        </p:nvSpPr>
        <p:spPr>
          <a:xfrm>
            <a:off x="3855853" y="5003007"/>
            <a:ext cx="1094426"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mn-cs"/>
              </a:rPr>
              <a:t>Azure Services</a:t>
            </a:r>
          </a:p>
        </p:txBody>
      </p:sp>
      <p:sp>
        <p:nvSpPr>
          <p:cNvPr id="41" name="Rectangle 40">
            <a:extLst>
              <a:ext uri="{FF2B5EF4-FFF2-40B4-BE49-F238E27FC236}">
                <a16:creationId xmlns:a16="http://schemas.microsoft.com/office/drawing/2014/main" id="{C3484279-721E-4168-97DA-14364DEB9667}"/>
              </a:ext>
            </a:extLst>
          </p:cNvPr>
          <p:cNvSpPr/>
          <p:nvPr/>
        </p:nvSpPr>
        <p:spPr bwMode="auto">
          <a:xfrm>
            <a:off x="9197927" y="4842894"/>
            <a:ext cx="825499" cy="787620"/>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mn-ea"/>
                <a:cs typeface="+mn-cs"/>
              </a:rPr>
              <a:t>Over 200 services</a:t>
            </a:r>
          </a:p>
        </p:txBody>
      </p:sp>
    </p:spTree>
    <p:extLst>
      <p:ext uri="{BB962C8B-B14F-4D97-AF65-F5344CB8AC3E}">
        <p14:creationId xmlns:p14="http://schemas.microsoft.com/office/powerpoint/2010/main" val="316192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76611591-96A7-4187-BD61-C1A82110A4C3}"/>
              </a:ext>
            </a:extLst>
          </p:cNvPr>
          <p:cNvSpPr txBox="1"/>
          <p:nvPr/>
        </p:nvSpPr>
        <p:spPr>
          <a:xfrm>
            <a:off x="9403848" y="2074107"/>
            <a:ext cx="2237650" cy="4078806"/>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05" name="TextBox 104">
            <a:extLst>
              <a:ext uri="{FF2B5EF4-FFF2-40B4-BE49-F238E27FC236}">
                <a16:creationId xmlns:a16="http://schemas.microsoft.com/office/drawing/2014/main" id="{01342D85-7222-964B-A29F-B639090443B2}"/>
              </a:ext>
            </a:extLst>
          </p:cNvPr>
          <p:cNvSpPr txBox="1"/>
          <p:nvPr/>
        </p:nvSpPr>
        <p:spPr>
          <a:xfrm>
            <a:off x="2880464" y="1151754"/>
            <a:ext cx="2320103" cy="5317390"/>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19" name="Rectangle 118">
            <a:extLst>
              <a:ext uri="{FF2B5EF4-FFF2-40B4-BE49-F238E27FC236}">
                <a16:creationId xmlns:a16="http://schemas.microsoft.com/office/drawing/2014/main" id="{B39A2F5C-850F-D347-B8C8-A3E8E3FB4E66}"/>
              </a:ext>
            </a:extLst>
          </p:cNvPr>
          <p:cNvSpPr/>
          <p:nvPr/>
        </p:nvSpPr>
        <p:spPr>
          <a:xfrm>
            <a:off x="3238513" y="1956797"/>
            <a:ext cx="1631822" cy="4071848"/>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C012500-3B6A-5E47-BC71-AB5F30054923}"/>
              </a:ext>
            </a:extLst>
          </p:cNvPr>
          <p:cNvSpPr txBox="1"/>
          <p:nvPr/>
        </p:nvSpPr>
        <p:spPr>
          <a:xfrm>
            <a:off x="427513" y="2074107"/>
            <a:ext cx="1444886" cy="2101672"/>
          </a:xfrm>
          <a:prstGeom prst="rect">
            <a:avLst/>
          </a:prstGeom>
          <a:solidFill>
            <a:schemeClr val="bg1"/>
          </a:solidFill>
          <a:ln w="12700">
            <a:noFill/>
            <a:prstDash val="solid"/>
            <a:miter lim="800000"/>
          </a:ln>
          <a:effectLst>
            <a:outerShdw blurRad="127000" dist="38100" dir="5400000" algn="tl"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64" name="Rectangle 63">
            <a:extLst>
              <a:ext uri="{FF2B5EF4-FFF2-40B4-BE49-F238E27FC236}">
                <a16:creationId xmlns:a16="http://schemas.microsoft.com/office/drawing/2014/main" id="{763C37A8-98B4-4B0D-BAE5-E3C8EDD8D04F}"/>
              </a:ext>
            </a:extLst>
          </p:cNvPr>
          <p:cNvSpPr/>
          <p:nvPr/>
        </p:nvSpPr>
        <p:spPr>
          <a:xfrm>
            <a:off x="366643" y="2183323"/>
            <a:ext cx="1557747"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Management experiences</a:t>
            </a:r>
          </a:p>
        </p:txBody>
      </p:sp>
      <p:sp>
        <p:nvSpPr>
          <p:cNvPr id="66" name="TextBox 65">
            <a:extLst>
              <a:ext uri="{FF2B5EF4-FFF2-40B4-BE49-F238E27FC236}">
                <a16:creationId xmlns:a16="http://schemas.microsoft.com/office/drawing/2014/main" id="{38E6A5EC-7EF6-4B62-899F-52AE8B08253E}"/>
              </a:ext>
            </a:extLst>
          </p:cNvPr>
          <p:cNvSpPr txBox="1"/>
          <p:nvPr/>
        </p:nvSpPr>
        <p:spPr>
          <a:xfrm>
            <a:off x="540420" y="2892966"/>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Portal</a:t>
            </a:r>
          </a:p>
        </p:txBody>
      </p:sp>
      <p:sp>
        <p:nvSpPr>
          <p:cNvPr id="67" name="TextBox 66">
            <a:extLst>
              <a:ext uri="{FF2B5EF4-FFF2-40B4-BE49-F238E27FC236}">
                <a16:creationId xmlns:a16="http://schemas.microsoft.com/office/drawing/2014/main" id="{EE608968-FDB5-47E9-AAE3-05CB4DDF2ECC}"/>
              </a:ext>
            </a:extLst>
          </p:cNvPr>
          <p:cNvSpPr txBox="1"/>
          <p:nvPr/>
        </p:nvSpPr>
        <p:spPr>
          <a:xfrm>
            <a:off x="540420" y="3282417"/>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CLI</a:t>
            </a:r>
          </a:p>
        </p:txBody>
      </p:sp>
      <p:sp>
        <p:nvSpPr>
          <p:cNvPr id="68" name="TextBox 67">
            <a:extLst>
              <a:ext uri="{FF2B5EF4-FFF2-40B4-BE49-F238E27FC236}">
                <a16:creationId xmlns:a16="http://schemas.microsoft.com/office/drawing/2014/main" id="{417E419B-9C7D-4604-B843-BCB30C2ED08B}"/>
              </a:ext>
            </a:extLst>
          </p:cNvPr>
          <p:cNvSpPr txBox="1"/>
          <p:nvPr/>
        </p:nvSpPr>
        <p:spPr>
          <a:xfrm>
            <a:off x="540420" y="3671868"/>
            <a:ext cx="1219072" cy="276999"/>
          </a:xfrm>
          <a:prstGeom prst="rect">
            <a:avLst/>
          </a:prstGeom>
          <a:solidFill>
            <a:schemeClr val="accent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Azure SDK</a:t>
            </a:r>
          </a:p>
        </p:txBody>
      </p:sp>
      <p:sp>
        <p:nvSpPr>
          <p:cNvPr id="99" name="Rectangle 98">
            <a:extLst>
              <a:ext uri="{FF2B5EF4-FFF2-40B4-BE49-F238E27FC236}">
                <a16:creationId xmlns:a16="http://schemas.microsoft.com/office/drawing/2014/main" id="{493C20D8-01D4-4F23-B418-2CCE7B14A417}"/>
              </a:ext>
            </a:extLst>
          </p:cNvPr>
          <p:cNvSpPr/>
          <p:nvPr/>
        </p:nvSpPr>
        <p:spPr>
          <a:xfrm>
            <a:off x="435751" y="6216593"/>
            <a:ext cx="876805" cy="291350"/>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Semibold"/>
                <a:ea typeface="+mn-ea"/>
                <a:cs typeface="+mn-cs"/>
              </a:rPr>
              <a:t>Azure Arc:</a:t>
            </a:r>
            <a:endParaRPr kumimoji="0" lang="en-US" sz="800" b="0" i="0" u="none" strike="noStrike" kern="1200" cap="none" spc="0" normalizeH="0" baseline="0" noProof="0">
              <a:ln>
                <a:noFill/>
              </a:ln>
              <a:solidFill>
                <a:srgbClr val="70AD47"/>
              </a:solidFill>
              <a:effectLst/>
              <a:uLnTx/>
              <a:uFillTx/>
              <a:latin typeface="Segoe UI Semibold"/>
              <a:ea typeface="+mn-ea"/>
              <a:cs typeface="+mn-cs"/>
            </a:endParaRPr>
          </a:p>
        </p:txBody>
      </p:sp>
      <p:sp>
        <p:nvSpPr>
          <p:cNvPr id="103" name="Title 1">
            <a:extLst>
              <a:ext uri="{FF2B5EF4-FFF2-40B4-BE49-F238E27FC236}">
                <a16:creationId xmlns:a16="http://schemas.microsoft.com/office/drawing/2014/main" id="{D24875B8-93FE-DB47-8428-40BF9DD174F6}"/>
              </a:ext>
            </a:extLst>
          </p:cNvPr>
          <p:cNvSpPr txBox="1">
            <a:spLocks/>
          </p:cNvSpPr>
          <p:nvPr/>
        </p:nvSpPr>
        <p:spPr>
          <a:xfrm>
            <a:off x="467374" y="426756"/>
            <a:ext cx="11336039" cy="53859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rPr>
              <a:t>Azure Arc Components</a:t>
            </a: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107" name="Freeform 46">
            <a:extLst>
              <a:ext uri="{FF2B5EF4-FFF2-40B4-BE49-F238E27FC236}">
                <a16:creationId xmlns:a16="http://schemas.microsoft.com/office/drawing/2014/main" id="{AB86C6FB-B237-AC41-8972-6FC661888DFD}"/>
              </a:ext>
            </a:extLst>
          </p:cNvPr>
          <p:cNvSpPr>
            <a:spLocks/>
          </p:cNvSpPr>
          <p:nvPr/>
        </p:nvSpPr>
        <p:spPr bwMode="auto">
          <a:xfrm>
            <a:off x="3827243" y="1255643"/>
            <a:ext cx="499223" cy="302813"/>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B8C6B583-AB7D-8F42-8697-24D46AE78138}"/>
              </a:ext>
            </a:extLst>
          </p:cNvPr>
          <p:cNvSpPr/>
          <p:nvPr/>
        </p:nvSpPr>
        <p:spPr>
          <a:xfrm>
            <a:off x="3783215" y="1606461"/>
            <a:ext cx="587277"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a:t>
            </a:r>
          </a:p>
        </p:txBody>
      </p:sp>
      <p:sp>
        <p:nvSpPr>
          <p:cNvPr id="110" name="Rectangle 109">
            <a:extLst>
              <a:ext uri="{FF2B5EF4-FFF2-40B4-BE49-F238E27FC236}">
                <a16:creationId xmlns:a16="http://schemas.microsoft.com/office/drawing/2014/main" id="{6EBCE2C1-A594-5341-A37C-EE44BBF98ADB}"/>
              </a:ext>
            </a:extLst>
          </p:cNvPr>
          <p:cNvSpPr/>
          <p:nvPr/>
        </p:nvSpPr>
        <p:spPr>
          <a:xfrm>
            <a:off x="3537241" y="2787937"/>
            <a:ext cx="98831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Identity</a:t>
            </a:r>
          </a:p>
        </p:txBody>
      </p:sp>
      <p:sp>
        <p:nvSpPr>
          <p:cNvPr id="112" name="Rectangle 111">
            <a:extLst>
              <a:ext uri="{FF2B5EF4-FFF2-40B4-BE49-F238E27FC236}">
                <a16:creationId xmlns:a16="http://schemas.microsoft.com/office/drawing/2014/main" id="{18B6D9BA-27A6-1740-B043-542F1AF34C45}"/>
              </a:ext>
            </a:extLst>
          </p:cNvPr>
          <p:cNvSpPr/>
          <p:nvPr/>
        </p:nvSpPr>
        <p:spPr>
          <a:xfrm>
            <a:off x="3537241" y="3318438"/>
            <a:ext cx="98831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RBAC</a:t>
            </a:r>
          </a:p>
        </p:txBody>
      </p:sp>
      <p:sp>
        <p:nvSpPr>
          <p:cNvPr id="113" name="Rectangle 112">
            <a:extLst>
              <a:ext uri="{FF2B5EF4-FFF2-40B4-BE49-F238E27FC236}">
                <a16:creationId xmlns:a16="http://schemas.microsoft.com/office/drawing/2014/main" id="{AC171F43-58FE-2343-BBC4-1AFF7C373E1C}"/>
              </a:ext>
            </a:extLst>
          </p:cNvPr>
          <p:cNvSpPr/>
          <p:nvPr/>
        </p:nvSpPr>
        <p:spPr>
          <a:xfrm>
            <a:off x="3537241" y="3848939"/>
            <a:ext cx="988311" cy="32684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Policy</a:t>
            </a:r>
          </a:p>
        </p:txBody>
      </p:sp>
      <p:sp>
        <p:nvSpPr>
          <p:cNvPr id="115" name="Rectangle 114">
            <a:extLst>
              <a:ext uri="{FF2B5EF4-FFF2-40B4-BE49-F238E27FC236}">
                <a16:creationId xmlns:a16="http://schemas.microsoft.com/office/drawing/2014/main" id="{8587FD5A-277D-FC4F-ACE3-7BE8D8A3642C}"/>
              </a:ext>
            </a:extLst>
          </p:cNvPr>
          <p:cNvSpPr/>
          <p:nvPr/>
        </p:nvSpPr>
        <p:spPr>
          <a:xfrm>
            <a:off x="3537241" y="4369661"/>
            <a:ext cx="988310"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Index</a:t>
            </a:r>
          </a:p>
        </p:txBody>
      </p:sp>
      <p:sp>
        <p:nvSpPr>
          <p:cNvPr id="117" name="Rectangle 116">
            <a:extLst>
              <a:ext uri="{FF2B5EF4-FFF2-40B4-BE49-F238E27FC236}">
                <a16:creationId xmlns:a16="http://schemas.microsoft.com/office/drawing/2014/main" id="{16C971A4-5B35-D04E-8A07-328C86482717}"/>
              </a:ext>
            </a:extLst>
          </p:cNvPr>
          <p:cNvSpPr/>
          <p:nvPr/>
        </p:nvSpPr>
        <p:spPr>
          <a:xfrm>
            <a:off x="3537241" y="4900162"/>
            <a:ext cx="988310"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Groups</a:t>
            </a:r>
          </a:p>
        </p:txBody>
      </p:sp>
      <p:sp>
        <p:nvSpPr>
          <p:cNvPr id="118" name="Rectangle 117">
            <a:extLst>
              <a:ext uri="{FF2B5EF4-FFF2-40B4-BE49-F238E27FC236}">
                <a16:creationId xmlns:a16="http://schemas.microsoft.com/office/drawing/2014/main" id="{DDD4626A-E598-D048-B0F0-744DE5DF418E}"/>
              </a:ext>
            </a:extLst>
          </p:cNvPr>
          <p:cNvSpPr/>
          <p:nvPr/>
        </p:nvSpPr>
        <p:spPr>
          <a:xfrm>
            <a:off x="3537240" y="5430663"/>
            <a:ext cx="988309"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Etc.</a:t>
            </a:r>
          </a:p>
        </p:txBody>
      </p:sp>
      <p:sp>
        <p:nvSpPr>
          <p:cNvPr id="120" name="Rectangle 119">
            <a:extLst>
              <a:ext uri="{FF2B5EF4-FFF2-40B4-BE49-F238E27FC236}">
                <a16:creationId xmlns:a16="http://schemas.microsoft.com/office/drawing/2014/main" id="{0A0AF342-0F72-414B-B4EC-669AFFE540FE}"/>
              </a:ext>
            </a:extLst>
          </p:cNvPr>
          <p:cNvSpPr/>
          <p:nvPr/>
        </p:nvSpPr>
        <p:spPr>
          <a:xfrm>
            <a:off x="3409646" y="2124977"/>
            <a:ext cx="1289584"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Resource Manager</a:t>
            </a:r>
          </a:p>
        </p:txBody>
      </p:sp>
      <p:sp>
        <p:nvSpPr>
          <p:cNvPr id="123" name="Rectangle 122">
            <a:extLst>
              <a:ext uri="{FF2B5EF4-FFF2-40B4-BE49-F238E27FC236}">
                <a16:creationId xmlns:a16="http://schemas.microsoft.com/office/drawing/2014/main" id="{453AD578-4683-D74A-BDF7-4BD49055803C}"/>
              </a:ext>
            </a:extLst>
          </p:cNvPr>
          <p:cNvSpPr/>
          <p:nvPr/>
        </p:nvSpPr>
        <p:spPr>
          <a:xfrm>
            <a:off x="4633127" y="3086909"/>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data RP</a:t>
            </a:r>
          </a:p>
        </p:txBody>
      </p:sp>
      <p:sp>
        <p:nvSpPr>
          <p:cNvPr id="125" name="Rectangle 124">
            <a:extLst>
              <a:ext uri="{FF2B5EF4-FFF2-40B4-BE49-F238E27FC236}">
                <a16:creationId xmlns:a16="http://schemas.microsoft.com/office/drawing/2014/main" id="{009A86D7-6E0B-CE4A-96ED-3240BD0093AE}"/>
              </a:ext>
            </a:extLst>
          </p:cNvPr>
          <p:cNvSpPr/>
          <p:nvPr/>
        </p:nvSpPr>
        <p:spPr>
          <a:xfrm>
            <a:off x="4633127" y="3711194"/>
            <a:ext cx="900825"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Container registry</a:t>
            </a:r>
          </a:p>
        </p:txBody>
      </p:sp>
      <p:sp>
        <p:nvSpPr>
          <p:cNvPr id="126" name="Rectangle 125">
            <a:extLst>
              <a:ext uri="{FF2B5EF4-FFF2-40B4-BE49-F238E27FC236}">
                <a16:creationId xmlns:a16="http://schemas.microsoft.com/office/drawing/2014/main" id="{B86D478A-ED0A-3B4E-82EA-37FE4073AFFF}"/>
              </a:ext>
            </a:extLst>
          </p:cNvPr>
          <p:cNvSpPr/>
          <p:nvPr/>
        </p:nvSpPr>
        <p:spPr>
          <a:xfrm>
            <a:off x="4633127" y="4335479"/>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Azure Arc K8s RP</a:t>
            </a:r>
          </a:p>
        </p:txBody>
      </p:sp>
      <p:sp>
        <p:nvSpPr>
          <p:cNvPr id="127" name="Rectangle 126">
            <a:extLst>
              <a:ext uri="{FF2B5EF4-FFF2-40B4-BE49-F238E27FC236}">
                <a16:creationId xmlns:a16="http://schemas.microsoft.com/office/drawing/2014/main" id="{BB45AEBD-FC89-DB41-BCD2-8A06F394110D}"/>
              </a:ext>
            </a:extLst>
          </p:cNvPr>
          <p:cNvSpPr/>
          <p:nvPr/>
        </p:nvSpPr>
        <p:spPr>
          <a:xfrm>
            <a:off x="4633127" y="5092063"/>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server RP</a:t>
            </a:r>
          </a:p>
        </p:txBody>
      </p:sp>
      <p:sp>
        <p:nvSpPr>
          <p:cNvPr id="128" name="TextBox 127">
            <a:extLst>
              <a:ext uri="{FF2B5EF4-FFF2-40B4-BE49-F238E27FC236}">
                <a16:creationId xmlns:a16="http://schemas.microsoft.com/office/drawing/2014/main" id="{BE82A7E1-7781-A641-B295-C33D6A98D3AB}"/>
              </a:ext>
            </a:extLst>
          </p:cNvPr>
          <p:cNvSpPr txBox="1"/>
          <p:nvPr/>
        </p:nvSpPr>
        <p:spPr>
          <a:xfrm>
            <a:off x="6093844" y="1151754"/>
            <a:ext cx="2941299" cy="5317229"/>
          </a:xfrm>
          <a:prstGeom prst="rect">
            <a:avLst/>
          </a:prstGeom>
          <a:solidFill>
            <a:schemeClr val="bg1"/>
          </a:solidFill>
          <a:ln w="19050">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457200">
              <a:defRPr sz="1000" b="1">
                <a:solidFill>
                  <a:schemeClr val="accent1"/>
                </a:solidFill>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3" name="Rectangle 132">
            <a:extLst>
              <a:ext uri="{FF2B5EF4-FFF2-40B4-BE49-F238E27FC236}">
                <a16:creationId xmlns:a16="http://schemas.microsoft.com/office/drawing/2014/main" id="{01B8609E-498C-7B47-946D-26D1E4491752}"/>
              </a:ext>
            </a:extLst>
          </p:cNvPr>
          <p:cNvSpPr/>
          <p:nvPr/>
        </p:nvSpPr>
        <p:spPr>
          <a:xfrm>
            <a:off x="6451225" y="1956250"/>
            <a:ext cx="2307568" cy="988735"/>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9CF686B8-0BA7-E440-88CA-FD4778C5D45F}"/>
              </a:ext>
            </a:extLst>
          </p:cNvPr>
          <p:cNvSpPr/>
          <p:nvPr/>
        </p:nvSpPr>
        <p:spPr>
          <a:xfrm>
            <a:off x="6795981" y="2002212"/>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Azure Data Services</a:t>
            </a:r>
          </a:p>
        </p:txBody>
      </p:sp>
      <p:sp>
        <p:nvSpPr>
          <p:cNvPr id="136" name="Rectangle 135">
            <a:extLst>
              <a:ext uri="{FF2B5EF4-FFF2-40B4-BE49-F238E27FC236}">
                <a16:creationId xmlns:a16="http://schemas.microsoft.com/office/drawing/2014/main" id="{F292CCC3-59C1-8E4C-9528-A87DCD8C418B}"/>
              </a:ext>
            </a:extLst>
          </p:cNvPr>
          <p:cNvSpPr/>
          <p:nvPr/>
        </p:nvSpPr>
        <p:spPr>
          <a:xfrm>
            <a:off x="7674842" y="2309163"/>
            <a:ext cx="108395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Wave 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PostgreSQL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D071C4E4-ED12-8D48-BB9F-34B161F1F70F}"/>
              </a:ext>
            </a:extLst>
          </p:cNvPr>
          <p:cNvSpPr/>
          <p:nvPr/>
        </p:nvSpPr>
        <p:spPr>
          <a:xfrm>
            <a:off x="6450503" y="3084152"/>
            <a:ext cx="2307568" cy="319118"/>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data controller</a:t>
            </a:r>
          </a:p>
        </p:txBody>
      </p:sp>
      <p:sp>
        <p:nvSpPr>
          <p:cNvPr id="138" name="Rectangle 137">
            <a:extLst>
              <a:ext uri="{FF2B5EF4-FFF2-40B4-BE49-F238E27FC236}">
                <a16:creationId xmlns:a16="http://schemas.microsoft.com/office/drawing/2014/main" id="{BC426084-4ED3-E545-8795-9EA9B21277F3}"/>
              </a:ext>
            </a:extLst>
          </p:cNvPr>
          <p:cNvSpPr/>
          <p:nvPr/>
        </p:nvSpPr>
        <p:spPr>
          <a:xfrm>
            <a:off x="6451225" y="3515479"/>
            <a:ext cx="2307568" cy="1341634"/>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9560566F-804E-9049-A596-263D0ADD0BCD}"/>
              </a:ext>
            </a:extLst>
          </p:cNvPr>
          <p:cNvSpPr/>
          <p:nvPr/>
        </p:nvSpPr>
        <p:spPr>
          <a:xfrm>
            <a:off x="6579522" y="3586871"/>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Kubernetes</a:t>
            </a:r>
          </a:p>
        </p:txBody>
      </p:sp>
      <p:sp>
        <p:nvSpPr>
          <p:cNvPr id="143" name="Rectangle 142">
            <a:extLst>
              <a:ext uri="{FF2B5EF4-FFF2-40B4-BE49-F238E27FC236}">
                <a16:creationId xmlns:a16="http://schemas.microsoft.com/office/drawing/2014/main" id="{1C19035F-33D4-AC45-8076-1150BE2C992B}"/>
              </a:ext>
            </a:extLst>
          </p:cNvPr>
          <p:cNvSpPr/>
          <p:nvPr/>
        </p:nvSpPr>
        <p:spPr>
          <a:xfrm>
            <a:off x="7713742" y="3886069"/>
            <a:ext cx="898864" cy="336138"/>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PaaS Control</a:t>
            </a:r>
          </a:p>
        </p:txBody>
      </p:sp>
      <p:sp>
        <p:nvSpPr>
          <p:cNvPr id="144" name="Rectangle 143">
            <a:extLst>
              <a:ext uri="{FF2B5EF4-FFF2-40B4-BE49-F238E27FC236}">
                <a16:creationId xmlns:a16="http://schemas.microsoft.com/office/drawing/2014/main" id="{64BAAAF5-F3C3-6A4D-8AE8-A109513BD2ED}"/>
              </a:ext>
            </a:extLst>
          </p:cNvPr>
          <p:cNvSpPr/>
          <p:nvPr/>
        </p:nvSpPr>
        <p:spPr>
          <a:xfrm>
            <a:off x="7713742" y="4319856"/>
            <a:ext cx="898864" cy="33613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K8s Cluster</a:t>
            </a:r>
          </a:p>
        </p:txBody>
      </p:sp>
      <p:sp>
        <p:nvSpPr>
          <p:cNvPr id="145" name="Rectangle 144">
            <a:extLst>
              <a:ext uri="{FF2B5EF4-FFF2-40B4-BE49-F238E27FC236}">
                <a16:creationId xmlns:a16="http://schemas.microsoft.com/office/drawing/2014/main" id="{0F3B5A77-FE4C-DD49-8CD1-7E2844448121}"/>
              </a:ext>
            </a:extLst>
          </p:cNvPr>
          <p:cNvSpPr/>
          <p:nvPr/>
        </p:nvSpPr>
        <p:spPr>
          <a:xfrm>
            <a:off x="6668755" y="2361602"/>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data agent</a:t>
            </a:r>
          </a:p>
        </p:txBody>
      </p:sp>
      <p:sp>
        <p:nvSpPr>
          <p:cNvPr id="146" name="Rectangle 145">
            <a:extLst>
              <a:ext uri="{FF2B5EF4-FFF2-40B4-BE49-F238E27FC236}">
                <a16:creationId xmlns:a16="http://schemas.microsoft.com/office/drawing/2014/main" id="{80503F65-CF41-AF48-A2F7-8D9DC0ED818C}"/>
              </a:ext>
            </a:extLst>
          </p:cNvPr>
          <p:cNvSpPr/>
          <p:nvPr/>
        </p:nvSpPr>
        <p:spPr>
          <a:xfrm>
            <a:off x="6668755" y="3888452"/>
            <a:ext cx="900825"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95000"/>
                    <a:lumOff val="5000"/>
                  </a:prstClr>
                </a:solidFill>
                <a:effectLst/>
                <a:uLnTx/>
                <a:uFillTx/>
                <a:latin typeface="Segoe UI"/>
                <a:ea typeface="+mn-ea"/>
                <a:cs typeface="+mn-cs"/>
              </a:rPr>
              <a:t>GitOps Manager</a:t>
            </a:r>
          </a:p>
        </p:txBody>
      </p:sp>
      <p:sp>
        <p:nvSpPr>
          <p:cNvPr id="147" name="Rectangle 146">
            <a:extLst>
              <a:ext uri="{FF2B5EF4-FFF2-40B4-BE49-F238E27FC236}">
                <a16:creationId xmlns:a16="http://schemas.microsoft.com/office/drawing/2014/main" id="{7AADD68E-6A8A-7348-BFBD-53297DED43CC}"/>
              </a:ext>
            </a:extLst>
          </p:cNvPr>
          <p:cNvSpPr/>
          <p:nvPr/>
        </p:nvSpPr>
        <p:spPr>
          <a:xfrm>
            <a:off x="6668755" y="4323881"/>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K8s agent</a:t>
            </a:r>
          </a:p>
        </p:txBody>
      </p:sp>
      <p:sp>
        <p:nvSpPr>
          <p:cNvPr id="148" name="Rectangle 147">
            <a:extLst>
              <a:ext uri="{FF2B5EF4-FFF2-40B4-BE49-F238E27FC236}">
                <a16:creationId xmlns:a16="http://schemas.microsoft.com/office/drawing/2014/main" id="{CA3D44BE-747D-8346-9DB3-F191B4240249}"/>
              </a:ext>
            </a:extLst>
          </p:cNvPr>
          <p:cNvSpPr/>
          <p:nvPr/>
        </p:nvSpPr>
        <p:spPr>
          <a:xfrm>
            <a:off x="6451225" y="5012397"/>
            <a:ext cx="2307568" cy="1341634"/>
          </a:xfrm>
          <a:prstGeom prst="rect">
            <a:avLst/>
          </a:prstGeom>
          <a:solidFill>
            <a:schemeClr val="bg1"/>
          </a:solidFill>
          <a:ln w="12700">
            <a:noFill/>
          </a:ln>
          <a:effectLst>
            <a:outerShdw blurRad="1524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CAAD5B27-EE0A-C34D-8C4D-4DF477B38A59}"/>
              </a:ext>
            </a:extLst>
          </p:cNvPr>
          <p:cNvSpPr/>
          <p:nvPr/>
        </p:nvSpPr>
        <p:spPr>
          <a:xfrm>
            <a:off x="6579522" y="5083789"/>
            <a:ext cx="196209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mn-ea"/>
                <a:cs typeface="+mn-cs"/>
              </a:rPr>
              <a:t>Servers</a:t>
            </a:r>
          </a:p>
        </p:txBody>
      </p:sp>
      <p:sp>
        <p:nvSpPr>
          <p:cNvPr id="150" name="Rectangle 149">
            <a:extLst>
              <a:ext uri="{FF2B5EF4-FFF2-40B4-BE49-F238E27FC236}">
                <a16:creationId xmlns:a16="http://schemas.microsoft.com/office/drawing/2014/main" id="{C9387DC2-C18E-3D4C-87ED-47D9AEE54122}"/>
              </a:ext>
            </a:extLst>
          </p:cNvPr>
          <p:cNvSpPr/>
          <p:nvPr/>
        </p:nvSpPr>
        <p:spPr>
          <a:xfrm>
            <a:off x="7713742" y="5382987"/>
            <a:ext cx="898864" cy="336138"/>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Linux</a:t>
            </a:r>
          </a:p>
        </p:txBody>
      </p:sp>
      <p:sp>
        <p:nvSpPr>
          <p:cNvPr id="151" name="Rectangle 150">
            <a:extLst>
              <a:ext uri="{FF2B5EF4-FFF2-40B4-BE49-F238E27FC236}">
                <a16:creationId xmlns:a16="http://schemas.microsoft.com/office/drawing/2014/main" id="{BAF6CEB4-9913-5B47-A5AD-21DB13C8FFF2}"/>
              </a:ext>
            </a:extLst>
          </p:cNvPr>
          <p:cNvSpPr/>
          <p:nvPr/>
        </p:nvSpPr>
        <p:spPr>
          <a:xfrm>
            <a:off x="7713742" y="5816774"/>
            <a:ext cx="898864" cy="336139"/>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Windows Server</a:t>
            </a:r>
          </a:p>
        </p:txBody>
      </p:sp>
      <p:sp>
        <p:nvSpPr>
          <p:cNvPr id="152" name="Rectangle 151">
            <a:extLst>
              <a:ext uri="{FF2B5EF4-FFF2-40B4-BE49-F238E27FC236}">
                <a16:creationId xmlns:a16="http://schemas.microsoft.com/office/drawing/2014/main" id="{713F4437-825F-7845-9618-AAF70B61F1BB}"/>
              </a:ext>
            </a:extLst>
          </p:cNvPr>
          <p:cNvSpPr/>
          <p:nvPr/>
        </p:nvSpPr>
        <p:spPr>
          <a:xfrm>
            <a:off x="6668755" y="5385370"/>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server agent</a:t>
            </a:r>
          </a:p>
        </p:txBody>
      </p:sp>
      <p:sp>
        <p:nvSpPr>
          <p:cNvPr id="153" name="Rectangle 152">
            <a:extLst>
              <a:ext uri="{FF2B5EF4-FFF2-40B4-BE49-F238E27FC236}">
                <a16:creationId xmlns:a16="http://schemas.microsoft.com/office/drawing/2014/main" id="{A468147A-A490-3240-8617-4E1779344D30}"/>
              </a:ext>
            </a:extLst>
          </p:cNvPr>
          <p:cNvSpPr/>
          <p:nvPr/>
        </p:nvSpPr>
        <p:spPr>
          <a:xfrm>
            <a:off x="6668755" y="5820799"/>
            <a:ext cx="900825" cy="336627"/>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Azure Arc server agent</a:t>
            </a:r>
          </a:p>
        </p:txBody>
      </p:sp>
      <p:sp>
        <p:nvSpPr>
          <p:cNvPr id="154" name="Rectangle 153">
            <a:extLst>
              <a:ext uri="{FF2B5EF4-FFF2-40B4-BE49-F238E27FC236}">
                <a16:creationId xmlns:a16="http://schemas.microsoft.com/office/drawing/2014/main" id="{9E28B54B-F0D0-F349-BA71-3E8A76A6F0DF}"/>
              </a:ext>
            </a:extLst>
          </p:cNvPr>
          <p:cNvSpPr/>
          <p:nvPr/>
        </p:nvSpPr>
        <p:spPr>
          <a:xfrm>
            <a:off x="9605084" y="2173624"/>
            <a:ext cx="1760547"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Resource specific tools</a:t>
            </a:r>
          </a:p>
        </p:txBody>
      </p:sp>
      <p:sp>
        <p:nvSpPr>
          <p:cNvPr id="155" name="Rectangle 154">
            <a:extLst>
              <a:ext uri="{FF2B5EF4-FFF2-40B4-BE49-F238E27FC236}">
                <a16:creationId xmlns:a16="http://schemas.microsoft.com/office/drawing/2014/main" id="{A7F641ED-EAA6-A94D-895C-583EEEBF04DB}"/>
              </a:ext>
            </a:extLst>
          </p:cNvPr>
          <p:cNvSpPr/>
          <p:nvPr/>
        </p:nvSpPr>
        <p:spPr>
          <a:xfrm>
            <a:off x="9585343" y="2585498"/>
            <a:ext cx="180003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Azure Data Studio</a:t>
            </a:r>
          </a:p>
        </p:txBody>
      </p:sp>
      <p:sp>
        <p:nvSpPr>
          <p:cNvPr id="156" name="Rectangle 155">
            <a:extLst>
              <a:ext uri="{FF2B5EF4-FFF2-40B4-BE49-F238E27FC236}">
                <a16:creationId xmlns:a16="http://schemas.microsoft.com/office/drawing/2014/main" id="{F75ED810-4B2E-3A46-A044-9E4A0E732A79}"/>
              </a:ext>
            </a:extLst>
          </p:cNvPr>
          <p:cNvSpPr/>
          <p:nvPr/>
        </p:nvSpPr>
        <p:spPr>
          <a:xfrm>
            <a:off x="9585343" y="3342845"/>
            <a:ext cx="1800031" cy="1669552"/>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57" name="Rectangle 156">
            <a:extLst>
              <a:ext uri="{FF2B5EF4-FFF2-40B4-BE49-F238E27FC236}">
                <a16:creationId xmlns:a16="http://schemas.microsoft.com/office/drawing/2014/main" id="{8E7FA2CB-5B18-6A4D-B35D-7410A277C7A0}"/>
              </a:ext>
            </a:extLst>
          </p:cNvPr>
          <p:cNvSpPr/>
          <p:nvPr/>
        </p:nvSpPr>
        <p:spPr>
          <a:xfrm>
            <a:off x="9718636" y="3859043"/>
            <a:ext cx="1533441" cy="861774"/>
          </a:xfrm>
          <a:prstGeom prst="rect">
            <a:avLst/>
          </a:prstGeom>
        </p:spPr>
        <p:txBody>
          <a:bodyPr wrap="square">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provisioning​</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upgrade and patch management​</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lifecycle management​</a:t>
            </a:r>
          </a:p>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Cluster monitoring </a:t>
            </a:r>
          </a:p>
        </p:txBody>
      </p:sp>
      <p:sp>
        <p:nvSpPr>
          <p:cNvPr id="18" name="Rectangle 17">
            <a:extLst>
              <a:ext uri="{FF2B5EF4-FFF2-40B4-BE49-F238E27FC236}">
                <a16:creationId xmlns:a16="http://schemas.microsoft.com/office/drawing/2014/main" id="{6627AD0E-69E4-AF49-B8FE-7AC2391140F9}"/>
              </a:ext>
            </a:extLst>
          </p:cNvPr>
          <p:cNvSpPr/>
          <p:nvPr/>
        </p:nvSpPr>
        <p:spPr>
          <a:xfrm>
            <a:off x="9822419" y="3533369"/>
            <a:ext cx="1325876" cy="276999"/>
          </a:xfrm>
          <a:prstGeom prst="rect">
            <a:avLst/>
          </a:prstGeom>
        </p:spPr>
        <p:txBody>
          <a:bodyPr wrap="non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K8s Native Tools</a:t>
            </a:r>
          </a:p>
        </p:txBody>
      </p:sp>
      <p:sp>
        <p:nvSpPr>
          <p:cNvPr id="158" name="Rectangle 157">
            <a:extLst>
              <a:ext uri="{FF2B5EF4-FFF2-40B4-BE49-F238E27FC236}">
                <a16:creationId xmlns:a16="http://schemas.microsoft.com/office/drawing/2014/main" id="{C5B1D15A-6CE3-614E-BA05-CB3A333D5E03}"/>
              </a:ext>
            </a:extLst>
          </p:cNvPr>
          <p:cNvSpPr/>
          <p:nvPr/>
        </p:nvSpPr>
        <p:spPr>
          <a:xfrm>
            <a:off x="9576029" y="5346587"/>
            <a:ext cx="1800031" cy="336627"/>
          </a:xfrm>
          <a:prstGeom prst="rect">
            <a:avLst/>
          </a:prstGeom>
          <a:solidFill>
            <a:schemeClr val="bg1"/>
          </a:solidFill>
          <a:ln>
            <a:noFill/>
          </a:ln>
          <a:effectLst>
            <a:outerShdw blurRad="127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Server Admin Tools</a:t>
            </a:r>
          </a:p>
        </p:txBody>
      </p:sp>
      <p:cxnSp>
        <p:nvCxnSpPr>
          <p:cNvPr id="30" name="Straight Arrow Connector 29">
            <a:extLst>
              <a:ext uri="{FF2B5EF4-FFF2-40B4-BE49-F238E27FC236}">
                <a16:creationId xmlns:a16="http://schemas.microsoft.com/office/drawing/2014/main" id="{422B7EED-6051-8244-A414-B6357E3CD59E}"/>
              </a:ext>
            </a:extLst>
          </p:cNvPr>
          <p:cNvCxnSpPr>
            <a:cxnSpLocks/>
          </p:cNvCxnSpPr>
          <p:nvPr/>
        </p:nvCxnSpPr>
        <p:spPr>
          <a:xfrm>
            <a:off x="1872399" y="3357456"/>
            <a:ext cx="991825"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A21D3073-9EEA-CB44-9132-85003E51044C}"/>
              </a:ext>
            </a:extLst>
          </p:cNvPr>
          <p:cNvCxnSpPr>
            <a:cxnSpLocks/>
          </p:cNvCxnSpPr>
          <p:nvPr/>
        </p:nvCxnSpPr>
        <p:spPr>
          <a:xfrm flipV="1">
            <a:off x="5375991" y="2466118"/>
            <a:ext cx="1292763" cy="596024"/>
          </a:xfrm>
          <a:prstGeom prst="bentConnector3">
            <a:avLst>
              <a:gd name="adj1" fmla="val 41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0AC64DC3-3E21-C641-AA8F-0D65462DBD56}"/>
              </a:ext>
            </a:extLst>
          </p:cNvPr>
          <p:cNvCxnSpPr>
            <a:cxnSpLocks/>
          </p:cNvCxnSpPr>
          <p:nvPr/>
        </p:nvCxnSpPr>
        <p:spPr>
          <a:xfrm>
            <a:off x="7145688" y="2698229"/>
            <a:ext cx="0" cy="384336"/>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0ADFDDFD-A67C-5647-8CC4-9500C1A99F3E}"/>
              </a:ext>
            </a:extLst>
          </p:cNvPr>
          <p:cNvCxnSpPr>
            <a:cxnSpLocks/>
          </p:cNvCxnSpPr>
          <p:nvPr/>
        </p:nvCxnSpPr>
        <p:spPr>
          <a:xfrm rot="10800000" flipV="1">
            <a:off x="5515338" y="2605815"/>
            <a:ext cx="1143995" cy="1142171"/>
          </a:xfrm>
          <a:prstGeom prst="bentConnector3">
            <a:avLst>
              <a:gd name="adj1" fmla="val 65683"/>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5" name="Elbow Connector 164">
            <a:extLst>
              <a:ext uri="{FF2B5EF4-FFF2-40B4-BE49-F238E27FC236}">
                <a16:creationId xmlns:a16="http://schemas.microsoft.com/office/drawing/2014/main" id="{24DB5C2C-8194-FF4A-92A5-CDFB79703317}"/>
              </a:ext>
            </a:extLst>
          </p:cNvPr>
          <p:cNvCxnSpPr>
            <a:stCxn id="125" idx="3"/>
          </p:cNvCxnSpPr>
          <p:nvPr/>
        </p:nvCxnSpPr>
        <p:spPr>
          <a:xfrm>
            <a:off x="5533952" y="3879508"/>
            <a:ext cx="1125381" cy="553596"/>
          </a:xfrm>
          <a:prstGeom prst="bentConnector3">
            <a:avLst>
              <a:gd name="adj1" fmla="val 34572"/>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897C289-71FE-B242-8ABE-CC5340EC467B}"/>
              </a:ext>
            </a:extLst>
          </p:cNvPr>
          <p:cNvCxnSpPr>
            <a:cxnSpLocks/>
          </p:cNvCxnSpPr>
          <p:nvPr/>
        </p:nvCxnSpPr>
        <p:spPr>
          <a:xfrm>
            <a:off x="5534176" y="4555937"/>
            <a:ext cx="1123874"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4924DFD6-3C36-F54A-9397-E1CACBE442BD}"/>
              </a:ext>
            </a:extLst>
          </p:cNvPr>
          <p:cNvCxnSpPr>
            <a:cxnSpLocks/>
          </p:cNvCxnSpPr>
          <p:nvPr/>
        </p:nvCxnSpPr>
        <p:spPr>
          <a:xfrm>
            <a:off x="5533952" y="5141149"/>
            <a:ext cx="1124098" cy="353356"/>
          </a:xfrm>
          <a:prstGeom prst="bentConnector3">
            <a:avLst>
              <a:gd name="adj1" fmla="val 33525"/>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3" name="Elbow Connector 172">
            <a:extLst>
              <a:ext uri="{FF2B5EF4-FFF2-40B4-BE49-F238E27FC236}">
                <a16:creationId xmlns:a16="http://schemas.microsoft.com/office/drawing/2014/main" id="{9A435C25-B96D-4244-B4EE-FD438E91B3ED}"/>
              </a:ext>
            </a:extLst>
          </p:cNvPr>
          <p:cNvCxnSpPr>
            <a:cxnSpLocks/>
          </p:cNvCxnSpPr>
          <p:nvPr/>
        </p:nvCxnSpPr>
        <p:spPr>
          <a:xfrm>
            <a:off x="5533952" y="5303194"/>
            <a:ext cx="1124098" cy="710707"/>
          </a:xfrm>
          <a:prstGeom prst="bentConnector3">
            <a:avLst>
              <a:gd name="adj1" fmla="val 20139"/>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05E9781-C8D3-6347-B20D-F58C5514317B}"/>
              </a:ext>
            </a:extLst>
          </p:cNvPr>
          <p:cNvCxnSpPr>
            <a:cxnSpLocks/>
          </p:cNvCxnSpPr>
          <p:nvPr/>
        </p:nvCxnSpPr>
        <p:spPr>
          <a:xfrm>
            <a:off x="8628305" y="5479218"/>
            <a:ext cx="941823"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Elbow Connector 178">
            <a:extLst>
              <a:ext uri="{FF2B5EF4-FFF2-40B4-BE49-F238E27FC236}">
                <a16:creationId xmlns:a16="http://schemas.microsoft.com/office/drawing/2014/main" id="{C78A201E-A018-DD4D-A73D-01EC86B078C6}"/>
              </a:ext>
            </a:extLst>
          </p:cNvPr>
          <p:cNvCxnSpPr>
            <a:cxnSpLocks/>
          </p:cNvCxnSpPr>
          <p:nvPr/>
        </p:nvCxnSpPr>
        <p:spPr>
          <a:xfrm rot="10800000" flipV="1">
            <a:off x="8636234" y="5614473"/>
            <a:ext cx="934487" cy="410004"/>
          </a:xfrm>
          <a:prstGeom prst="bentConnector3">
            <a:avLst>
              <a:gd name="adj1" fmla="val 50000"/>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5C8DC99-6559-3D43-8839-14F00D628905}"/>
              </a:ext>
            </a:extLst>
          </p:cNvPr>
          <p:cNvCxnSpPr>
            <a:cxnSpLocks/>
          </p:cNvCxnSpPr>
          <p:nvPr/>
        </p:nvCxnSpPr>
        <p:spPr>
          <a:xfrm>
            <a:off x="7816800" y="3415793"/>
            <a:ext cx="0" cy="463715"/>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AD10019-FCEC-0C41-BF74-E1BB2321A1B8}"/>
              </a:ext>
            </a:extLst>
          </p:cNvPr>
          <p:cNvCxnSpPr>
            <a:cxnSpLocks/>
          </p:cNvCxnSpPr>
          <p:nvPr/>
        </p:nvCxnSpPr>
        <p:spPr>
          <a:xfrm>
            <a:off x="8628305" y="4487906"/>
            <a:ext cx="941823"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9104BBE3-751C-174B-B559-4DEC3CAC60F6}"/>
              </a:ext>
            </a:extLst>
          </p:cNvPr>
          <p:cNvCxnSpPr>
            <a:cxnSpLocks/>
          </p:cNvCxnSpPr>
          <p:nvPr/>
        </p:nvCxnSpPr>
        <p:spPr>
          <a:xfrm>
            <a:off x="8628305" y="2687438"/>
            <a:ext cx="941823" cy="0"/>
          </a:xfrm>
          <a:prstGeom prst="straightConnector1">
            <a:avLst/>
          </a:prstGeom>
          <a:ln w="190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1D10CEA3-EF6F-C54E-9A7C-F14B02836885}"/>
              </a:ext>
            </a:extLst>
          </p:cNvPr>
          <p:cNvSpPr/>
          <p:nvPr/>
        </p:nvSpPr>
        <p:spPr>
          <a:xfrm>
            <a:off x="1252379" y="6251963"/>
            <a:ext cx="375456" cy="220609"/>
          </a:xfrm>
          <a:prstGeom prst="rect">
            <a:avLst/>
          </a:prstGeom>
          <a:solidFill>
            <a:schemeClr val="accent2"/>
          </a:solidFill>
          <a:ln>
            <a:noFill/>
          </a:ln>
          <a:effectLst>
            <a:outerShdw blurRad="127000" algn="tl" rotWithShape="0">
              <a:prstClr val="black">
                <a:alpha val="3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5BE54FF6-7BC4-41EE-BFDE-AF5402F644DA}"/>
              </a:ext>
            </a:extLst>
          </p:cNvPr>
          <p:cNvSpPr/>
          <p:nvPr/>
        </p:nvSpPr>
        <p:spPr>
          <a:xfrm>
            <a:off x="6835417" y="1606460"/>
            <a:ext cx="152708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Customer locations</a:t>
            </a:r>
          </a:p>
        </p:txBody>
      </p:sp>
    </p:spTree>
    <p:extLst>
      <p:ext uri="{BB962C8B-B14F-4D97-AF65-F5344CB8AC3E}">
        <p14:creationId xmlns:p14="http://schemas.microsoft.com/office/powerpoint/2010/main" val="3972501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1B4E4-1460-48B7-AB4B-876496C71E95}"/>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78088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dirty="0"/>
              <a:t>Customer scenario</a:t>
            </a:r>
            <a:br>
              <a:rPr lang="en-US" dirty="0"/>
            </a:br>
            <a:r>
              <a:rPr lang="en-US" sz="2400" dirty="0"/>
              <a:t>Run Azure Data Services anywhere</a:t>
            </a:r>
          </a:p>
        </p:txBody>
      </p:sp>
      <p:sp>
        <p:nvSpPr>
          <p:cNvPr id="6" name="Rectangle 5">
            <a:extLst>
              <a:ext uri="{FF2B5EF4-FFF2-40B4-BE49-F238E27FC236}">
                <a16:creationId xmlns:a16="http://schemas.microsoft.com/office/drawing/2014/main" id="{C0E0B257-F5B9-4C4A-8FE8-09E1A049F73B}"/>
              </a:ext>
            </a:extLst>
          </p:cNvPr>
          <p:cNvSpPr/>
          <p:nvPr/>
        </p:nvSpPr>
        <p:spPr>
          <a:xfrm>
            <a:off x="588264" y="2031117"/>
            <a:ext cx="5101336" cy="3570208"/>
          </a:xfrm>
          <a:prstGeom prst="rect">
            <a:avLst/>
          </a:prstGeom>
        </p:spPr>
        <p:txBody>
          <a:bodyPr wrap="square" lIns="0" tIns="45720" rIns="91440" bIns="45720" anchor="t" anchorCtr="0">
            <a:spAutoFit/>
          </a:bodyPr>
          <a:lstStyle/>
          <a:p>
            <a:pPr lvl="0" defTabSz="932472" fontAlgn="base">
              <a:spcBef>
                <a:spcPct val="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Overview</a:t>
            </a:r>
          </a:p>
          <a:p>
            <a:pPr lvl="0" defTabSz="932472" fontAlgn="base">
              <a:spcBef>
                <a:spcPct val="0"/>
              </a:spcBef>
              <a:spcAft>
                <a:spcPts val="600"/>
              </a:spcAft>
              <a:defRPr/>
            </a:pPr>
            <a:r>
              <a:rPr lang="en-US" sz="1400" dirty="0">
                <a:solidFill>
                  <a:prstClr val="white"/>
                </a:solidFill>
              </a:rPr>
              <a:t>An Energy company aims for an efficient and fully automated operation with AI everywhere</a:t>
            </a:r>
          </a:p>
          <a:p>
            <a:pPr lvl="0" defTabSz="932472" fontAlgn="base">
              <a:spcBef>
                <a:spcPct val="0"/>
              </a:spcBef>
              <a:spcAft>
                <a:spcPts val="600"/>
              </a:spcAft>
              <a:defRPr/>
            </a:pPr>
            <a:r>
              <a:rPr lang="en-US" sz="1400" dirty="0">
                <a:solidFill>
                  <a:prstClr val="white"/>
                </a:solidFill>
              </a:rPr>
              <a:t>Customer operates various production sites, as well as run utility transporting from extraction to retail distribution</a:t>
            </a:r>
          </a:p>
          <a:p>
            <a:pPr lvl="0" defTabSz="932472" fontAlgn="base">
              <a:spcBef>
                <a:spcPct val="0"/>
              </a:spcBef>
              <a:spcAft>
                <a:spcPts val="600"/>
              </a:spcAft>
              <a:defRPr/>
            </a:pPr>
            <a:r>
              <a:rPr lang="en-US" sz="1400" dirty="0">
                <a:solidFill>
                  <a:prstClr val="white"/>
                </a:solidFill>
              </a:rPr>
              <a:t>Massive data volume at the edge and need real-time insights</a:t>
            </a:r>
            <a:endParaRPr lang="en-US" sz="1400" dirty="0">
              <a:solidFill>
                <a:srgbClr val="282828"/>
              </a:solidFill>
              <a:latin typeface="Segoe UI" panose="020B0502040204020203" pitchFamily="34" charset="0"/>
              <a:cs typeface="Segoe UI" panose="020B0502040204020203" pitchFamily="34" charset="0"/>
            </a:endParaRPr>
          </a:p>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Business requirements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Leverage existing OEM hardware and OpenShift K8s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Automation at scale for IT control systems e.g., HA/DR, backup, CI/CD, DevOps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Latest innovation automatically deployed from edge to cloud </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Consistent security and governance</a:t>
            </a:r>
          </a:p>
        </p:txBody>
      </p:sp>
      <p:sp>
        <p:nvSpPr>
          <p:cNvPr id="8" name="Rectangle 7">
            <a:extLst>
              <a:ext uri="{FF2B5EF4-FFF2-40B4-BE49-F238E27FC236}">
                <a16:creationId xmlns:a16="http://schemas.microsoft.com/office/drawing/2014/main" id="{EF042965-D441-4A28-A764-5357DCBD4C7E}"/>
              </a:ext>
            </a:extLst>
          </p:cNvPr>
          <p:cNvSpPr/>
          <p:nvPr/>
        </p:nvSpPr>
        <p:spPr bwMode="auto">
          <a:xfrm>
            <a:off x="5975596" y="2023175"/>
            <a:ext cx="3401594" cy="159048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1" name="Rectangle 10">
            <a:extLst>
              <a:ext uri="{FF2B5EF4-FFF2-40B4-BE49-F238E27FC236}">
                <a16:creationId xmlns:a16="http://schemas.microsoft.com/office/drawing/2014/main" id="{26119BF9-05EC-490F-8A78-27A166AE5D83}"/>
              </a:ext>
            </a:extLst>
          </p:cNvPr>
          <p:cNvSpPr/>
          <p:nvPr/>
        </p:nvSpPr>
        <p:spPr bwMode="auto">
          <a:xfrm>
            <a:off x="5975596" y="4564644"/>
            <a:ext cx="3401594" cy="170439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cxnSp>
        <p:nvCxnSpPr>
          <p:cNvPr id="12" name="Straight Arrow Connector 11">
            <a:extLst>
              <a:ext uri="{FF2B5EF4-FFF2-40B4-BE49-F238E27FC236}">
                <a16:creationId xmlns:a16="http://schemas.microsoft.com/office/drawing/2014/main" id="{462FD24B-FC2E-450C-81E9-45D4285ACD24}"/>
              </a:ext>
            </a:extLst>
          </p:cNvPr>
          <p:cNvCxnSpPr>
            <a:cxnSpLocks/>
          </p:cNvCxnSpPr>
          <p:nvPr/>
        </p:nvCxnSpPr>
        <p:spPr>
          <a:xfrm>
            <a:off x="7779031" y="3664451"/>
            <a:ext cx="0" cy="895038"/>
          </a:xfrm>
          <a:prstGeom prst="straightConnector1">
            <a:avLst/>
          </a:prstGeom>
          <a:noFill/>
          <a:ln w="12700" cap="flat" cmpd="sng" algn="ctr">
            <a:solidFill>
              <a:srgbClr val="0078D7"/>
            </a:solidFill>
            <a:prstDash val="solid"/>
            <a:headEnd type="none" w="med" len="med"/>
            <a:tailEnd type="triangle"/>
          </a:ln>
          <a:effectLst/>
        </p:spPr>
      </p:cxnSp>
      <p:cxnSp>
        <p:nvCxnSpPr>
          <p:cNvPr id="13" name="Straight Arrow Connector 12">
            <a:extLst>
              <a:ext uri="{FF2B5EF4-FFF2-40B4-BE49-F238E27FC236}">
                <a16:creationId xmlns:a16="http://schemas.microsoft.com/office/drawing/2014/main" id="{4BDECCB8-7D39-4717-83D2-9403ED42AE80}"/>
              </a:ext>
            </a:extLst>
          </p:cNvPr>
          <p:cNvCxnSpPr>
            <a:cxnSpLocks/>
          </p:cNvCxnSpPr>
          <p:nvPr/>
        </p:nvCxnSpPr>
        <p:spPr>
          <a:xfrm>
            <a:off x="7529541" y="3647755"/>
            <a:ext cx="0" cy="899446"/>
          </a:xfrm>
          <a:prstGeom prst="straightConnector1">
            <a:avLst/>
          </a:prstGeom>
          <a:noFill/>
          <a:ln w="12700" cap="flat" cmpd="sng" algn="ctr">
            <a:solidFill>
              <a:srgbClr val="0078D7"/>
            </a:solidFill>
            <a:prstDash val="solid"/>
            <a:headEnd type="triangle" w="med" len="med"/>
            <a:tailEnd type="none"/>
          </a:ln>
          <a:effectLst/>
        </p:spPr>
      </p:cxnSp>
      <p:sp>
        <p:nvSpPr>
          <p:cNvPr id="14" name="Rectangle 13">
            <a:extLst>
              <a:ext uri="{FF2B5EF4-FFF2-40B4-BE49-F238E27FC236}">
                <a16:creationId xmlns:a16="http://schemas.microsoft.com/office/drawing/2014/main" id="{77D2D729-B0E8-42FB-9ADC-5525269E731A}"/>
              </a:ext>
            </a:extLst>
          </p:cNvPr>
          <p:cNvSpPr/>
          <p:nvPr/>
        </p:nvSpPr>
        <p:spPr bwMode="auto">
          <a:xfrm>
            <a:off x="9713213" y="3410235"/>
            <a:ext cx="1896175" cy="137350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5" name="TextBox 14">
            <a:extLst>
              <a:ext uri="{FF2B5EF4-FFF2-40B4-BE49-F238E27FC236}">
                <a16:creationId xmlns:a16="http://schemas.microsoft.com/office/drawing/2014/main" id="{98CDC2CC-1DDA-41BE-97D6-08AB88938A1C}"/>
              </a:ext>
            </a:extLst>
          </p:cNvPr>
          <p:cNvSpPr txBox="1"/>
          <p:nvPr/>
        </p:nvSpPr>
        <p:spPr>
          <a:xfrm>
            <a:off x="5975594" y="4564644"/>
            <a:ext cx="3401593"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Edge—real-time processing challenges</a:t>
            </a:r>
          </a:p>
        </p:txBody>
      </p:sp>
      <p:sp>
        <p:nvSpPr>
          <p:cNvPr id="16" name="Rectangle 15">
            <a:extLst>
              <a:ext uri="{FF2B5EF4-FFF2-40B4-BE49-F238E27FC236}">
                <a16:creationId xmlns:a16="http://schemas.microsoft.com/office/drawing/2014/main" id="{2313F576-BAA4-4682-837F-247AD86AA871}"/>
              </a:ext>
            </a:extLst>
          </p:cNvPr>
          <p:cNvSpPr/>
          <p:nvPr/>
        </p:nvSpPr>
        <p:spPr>
          <a:xfrm>
            <a:off x="5975596" y="3840312"/>
            <a:ext cx="1548737" cy="497679"/>
          </a:xfrm>
          <a:prstGeom prst="rect">
            <a:avLst/>
          </a:prstGeom>
          <a:noFill/>
          <a:ln w="10795" cap="flat" cmpd="sng" algn="ctr">
            <a:noFill/>
            <a:prstDash val="solid"/>
          </a:ln>
          <a:effectLst/>
        </p:spPr>
        <p:txBody>
          <a:bodyPr rtlCol="0" anchor="ct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a:ea typeface="+mn-ea"/>
                <a:cs typeface="Segoe UI" panose="020B0502040204020203" pitchFamily="34" charset="0"/>
              </a:rPr>
              <a:t>Data aggregation</a:t>
            </a:r>
          </a:p>
        </p:txBody>
      </p:sp>
      <p:sp>
        <p:nvSpPr>
          <p:cNvPr id="20" name="TextBox 19">
            <a:extLst>
              <a:ext uri="{FF2B5EF4-FFF2-40B4-BE49-F238E27FC236}">
                <a16:creationId xmlns:a16="http://schemas.microsoft.com/office/drawing/2014/main" id="{1DEF0633-F6E5-495D-A2C3-FC1D507C6D9D}"/>
              </a:ext>
            </a:extLst>
          </p:cNvPr>
          <p:cNvSpPr txBox="1"/>
          <p:nvPr/>
        </p:nvSpPr>
        <p:spPr>
          <a:xfrm>
            <a:off x="5975595" y="2023175"/>
            <a:ext cx="3401593"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Private Cloud—Enterprise business systems challenges</a:t>
            </a:r>
          </a:p>
        </p:txBody>
      </p:sp>
      <p:sp>
        <p:nvSpPr>
          <p:cNvPr id="21" name="Rectangle 20">
            <a:extLst>
              <a:ext uri="{FF2B5EF4-FFF2-40B4-BE49-F238E27FC236}">
                <a16:creationId xmlns:a16="http://schemas.microsoft.com/office/drawing/2014/main" id="{146DD995-79A0-4B1D-84FA-442DDEF82982}"/>
              </a:ext>
            </a:extLst>
          </p:cNvPr>
          <p:cNvSpPr/>
          <p:nvPr/>
        </p:nvSpPr>
        <p:spPr>
          <a:xfrm>
            <a:off x="7773822" y="3840312"/>
            <a:ext cx="1603372" cy="497679"/>
          </a:xfrm>
          <a:prstGeom prst="rect">
            <a:avLst/>
          </a:prstGeom>
          <a:noFill/>
          <a:ln w="10795" cap="flat" cmpd="sng" algn="ctr">
            <a:noFill/>
            <a:prstDash val="solid"/>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a:ea typeface="+mn-ea"/>
                <a:cs typeface="Segoe UI" panose="020B0502040204020203" pitchFamily="34" charset="0"/>
              </a:rPr>
              <a:t>Model updates</a:t>
            </a:r>
          </a:p>
        </p:txBody>
      </p:sp>
      <p:sp>
        <p:nvSpPr>
          <p:cNvPr id="18" name="TextBox 17">
            <a:extLst>
              <a:ext uri="{FF2B5EF4-FFF2-40B4-BE49-F238E27FC236}">
                <a16:creationId xmlns:a16="http://schemas.microsoft.com/office/drawing/2014/main" id="{20248932-0C0B-4FCA-BD36-B368E514ED45}"/>
              </a:ext>
            </a:extLst>
          </p:cNvPr>
          <p:cNvSpPr txBox="1"/>
          <p:nvPr/>
        </p:nvSpPr>
        <p:spPr>
          <a:xfrm>
            <a:off x="6436585" y="2382425"/>
            <a:ext cx="2940603"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effectLst/>
                <a:uLnTx/>
                <a:uFillTx/>
                <a:ea typeface="+mn-ea"/>
                <a:cs typeface="Segoe UI Semibold" panose="020B0502040204020203" pitchFamily="34" charset="0"/>
              </a:rPr>
              <a:t>Lots of manual effort for CI/CD, especially for data tier</a:t>
            </a:r>
          </a:p>
        </p:txBody>
      </p:sp>
      <p:grpSp>
        <p:nvGrpSpPr>
          <p:cNvPr id="25" name="Group 1093">
            <a:extLst>
              <a:ext uri="{FF2B5EF4-FFF2-40B4-BE49-F238E27FC236}">
                <a16:creationId xmlns:a16="http://schemas.microsoft.com/office/drawing/2014/main" id="{2488D674-F1C4-4030-8B79-1C557FBC0994}"/>
              </a:ext>
            </a:extLst>
          </p:cNvPr>
          <p:cNvGrpSpPr/>
          <p:nvPr/>
        </p:nvGrpSpPr>
        <p:grpSpPr>
          <a:xfrm>
            <a:off x="6139824" y="2396898"/>
            <a:ext cx="234518" cy="231034"/>
            <a:chOff x="3525163" y="7975566"/>
            <a:chExt cx="929418" cy="931976"/>
          </a:xfrm>
        </p:grpSpPr>
        <p:grpSp>
          <p:nvGrpSpPr>
            <p:cNvPr id="26" name="Group 1113">
              <a:extLst>
                <a:ext uri="{FF2B5EF4-FFF2-40B4-BE49-F238E27FC236}">
                  <a16:creationId xmlns:a16="http://schemas.microsoft.com/office/drawing/2014/main" id="{BBD460BF-05CC-44FC-BD7B-F4C5E22A5B65}"/>
                </a:ext>
              </a:extLst>
            </p:cNvPr>
            <p:cNvGrpSpPr/>
            <p:nvPr/>
          </p:nvGrpSpPr>
          <p:grpSpPr>
            <a:xfrm>
              <a:off x="3525163" y="7975566"/>
              <a:ext cx="929418" cy="931976"/>
              <a:chOff x="4825232" y="4636641"/>
              <a:chExt cx="484664" cy="485997"/>
            </a:xfrm>
            <a:noFill/>
          </p:grpSpPr>
          <p:grpSp>
            <p:nvGrpSpPr>
              <p:cNvPr id="31" name="Group 1118">
                <a:extLst>
                  <a:ext uri="{FF2B5EF4-FFF2-40B4-BE49-F238E27FC236}">
                    <a16:creationId xmlns:a16="http://schemas.microsoft.com/office/drawing/2014/main" id="{ABAF3031-FB82-4C37-BEF0-8FBE746F5692}"/>
                  </a:ext>
                </a:extLst>
              </p:cNvPr>
              <p:cNvGrpSpPr/>
              <p:nvPr/>
            </p:nvGrpSpPr>
            <p:grpSpPr>
              <a:xfrm>
                <a:off x="4825232" y="4636641"/>
                <a:ext cx="484664" cy="485997"/>
                <a:chOff x="2107254" y="1575258"/>
                <a:chExt cx="311012" cy="264555"/>
              </a:xfrm>
              <a:grpFill/>
            </p:grpSpPr>
            <p:sp>
              <p:nvSpPr>
                <p:cNvPr id="33" name="Rectangle 9">
                  <a:extLst>
                    <a:ext uri="{FF2B5EF4-FFF2-40B4-BE49-F238E27FC236}">
                      <a16:creationId xmlns:a16="http://schemas.microsoft.com/office/drawing/2014/main" id="{475CDAFE-AD95-4CB2-A158-17ABA1BC29E3}"/>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4" name="Line 10">
                  <a:extLst>
                    <a:ext uri="{FF2B5EF4-FFF2-40B4-BE49-F238E27FC236}">
                      <a16:creationId xmlns:a16="http://schemas.microsoft.com/office/drawing/2014/main" id="{0EE870F4-3487-499B-9E77-D9FAE23B737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2" name="Oval 1119">
                <a:extLst>
                  <a:ext uri="{FF2B5EF4-FFF2-40B4-BE49-F238E27FC236}">
                    <a16:creationId xmlns:a16="http://schemas.microsoft.com/office/drawing/2014/main" id="{2045AF4C-2AA4-4326-B1CE-9BB8FCC4B937}"/>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1114">
              <a:extLst>
                <a:ext uri="{FF2B5EF4-FFF2-40B4-BE49-F238E27FC236}">
                  <a16:creationId xmlns:a16="http://schemas.microsoft.com/office/drawing/2014/main" id="{A7CE8107-821E-424A-A4F6-28DC1633E6A9}"/>
                </a:ext>
              </a:extLst>
            </p:cNvPr>
            <p:cNvGrpSpPr/>
            <p:nvPr/>
          </p:nvGrpSpPr>
          <p:grpSpPr>
            <a:xfrm>
              <a:off x="3706667" y="8401312"/>
              <a:ext cx="558487" cy="314757"/>
              <a:chOff x="831944" y="2085362"/>
              <a:chExt cx="923890" cy="520700"/>
            </a:xfrm>
          </p:grpSpPr>
          <p:sp>
            <p:nvSpPr>
              <p:cNvPr id="28" name="Freeform 78">
                <a:extLst>
                  <a:ext uri="{FF2B5EF4-FFF2-40B4-BE49-F238E27FC236}">
                    <a16:creationId xmlns:a16="http://schemas.microsoft.com/office/drawing/2014/main" id="{B69ECB2C-9999-478E-8DFE-0F90FA6864D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79">
                <a:extLst>
                  <a:ext uri="{FF2B5EF4-FFF2-40B4-BE49-F238E27FC236}">
                    <a16:creationId xmlns:a16="http://schemas.microsoft.com/office/drawing/2014/main" id="{E3061BFC-68E3-44CB-BAAE-1086E77AC6D4}"/>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0" name="Straight Connector 1117">
                <a:extLst>
                  <a:ext uri="{FF2B5EF4-FFF2-40B4-BE49-F238E27FC236}">
                    <a16:creationId xmlns:a16="http://schemas.microsoft.com/office/drawing/2014/main" id="{83A6DFF7-7172-4955-81EE-1949B000D437}"/>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35" name="TextBox 34">
            <a:extLst>
              <a:ext uri="{FF2B5EF4-FFF2-40B4-BE49-F238E27FC236}">
                <a16:creationId xmlns:a16="http://schemas.microsoft.com/office/drawing/2014/main" id="{202A5080-059D-414C-9B52-DF466188D094}"/>
              </a:ext>
            </a:extLst>
          </p:cNvPr>
          <p:cNvSpPr txBox="1"/>
          <p:nvPr/>
        </p:nvSpPr>
        <p:spPr>
          <a:xfrm>
            <a:off x="9713210" y="3670919"/>
            <a:ext cx="1753406" cy="4292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effectLst/>
                <a:uLnTx/>
                <a:uFillTx/>
                <a:latin typeface="Segoe UI Semibold" panose="020B0502040204020203" pitchFamily="34" charset="0"/>
                <a:ea typeface="+mn-ea"/>
                <a:cs typeface="Segoe UI Semibold" panose="020B0502040204020203" pitchFamily="34" charset="0"/>
              </a:rPr>
              <a:t>Fully managed services only available in Azure</a:t>
            </a:r>
          </a:p>
        </p:txBody>
      </p:sp>
      <p:sp>
        <p:nvSpPr>
          <p:cNvPr id="17" name="TextBox 16">
            <a:extLst>
              <a:ext uri="{FF2B5EF4-FFF2-40B4-BE49-F238E27FC236}">
                <a16:creationId xmlns:a16="http://schemas.microsoft.com/office/drawing/2014/main" id="{FCE5B224-EC86-41DB-BBF1-36DA644A6E6F}"/>
              </a:ext>
            </a:extLst>
          </p:cNvPr>
          <p:cNvSpPr txBox="1"/>
          <p:nvPr/>
        </p:nvSpPr>
        <p:spPr>
          <a:xfrm>
            <a:off x="6436585" y="2726286"/>
            <a:ext cx="2940602" cy="3984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effectLst/>
                <a:uLnTx/>
                <a:uFillTx/>
                <a:ea typeface="+mn-ea"/>
                <a:cs typeface="Segoe UI Semibold" panose="020B0502040204020203" pitchFamily="34" charset="0"/>
              </a:rPr>
              <a:t>Variety of DB engines, with versions facing EOS, security siloes; no elastic scale </a:t>
            </a:r>
          </a:p>
        </p:txBody>
      </p:sp>
      <p:sp>
        <p:nvSpPr>
          <p:cNvPr id="36" name="Freeform 182">
            <a:extLst>
              <a:ext uri="{FF2B5EF4-FFF2-40B4-BE49-F238E27FC236}">
                <a16:creationId xmlns:a16="http://schemas.microsoft.com/office/drawing/2014/main" id="{0C1F0BEB-DEA4-48FA-AEC4-E6C8A4DF97D6}"/>
              </a:ext>
            </a:extLst>
          </p:cNvPr>
          <p:cNvSpPr/>
          <p:nvPr/>
        </p:nvSpPr>
        <p:spPr bwMode="auto">
          <a:xfrm>
            <a:off x="6130709" y="2780994"/>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54603F3D-AE9B-4F5A-9413-F1B8B4787A03}"/>
              </a:ext>
            </a:extLst>
          </p:cNvPr>
          <p:cNvSpPr txBox="1"/>
          <p:nvPr/>
        </p:nvSpPr>
        <p:spPr>
          <a:xfrm>
            <a:off x="6436585" y="3208647"/>
            <a:ext cx="2605815" cy="259981"/>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900" i="0" u="none" strike="noStrike" kern="1200" cap="none" spc="0" normalizeH="0" baseline="0" noProof="0" dirty="0">
                <a:ln>
                  <a:noFill/>
                </a:ln>
                <a:effectLst/>
                <a:uLnTx/>
                <a:uFillTx/>
                <a:ea typeface="+mn-ea"/>
                <a:cs typeface="Segoe UI Semibold" panose="020B0502040204020203" pitchFamily="34" charset="0"/>
              </a:rPr>
              <a:t>Mix of containers and VMs on OEM hardware</a:t>
            </a:r>
          </a:p>
        </p:txBody>
      </p:sp>
      <p:grpSp>
        <p:nvGrpSpPr>
          <p:cNvPr id="37" name="Group 96">
            <a:extLst>
              <a:ext uri="{FF2B5EF4-FFF2-40B4-BE49-F238E27FC236}">
                <a16:creationId xmlns:a16="http://schemas.microsoft.com/office/drawing/2014/main" id="{6ABEAAAC-D2EF-4B9D-8600-0A6E2859F754}"/>
              </a:ext>
            </a:extLst>
          </p:cNvPr>
          <p:cNvGrpSpPr>
            <a:grpSpLocks noChangeAspect="1"/>
          </p:cNvGrpSpPr>
          <p:nvPr/>
        </p:nvGrpSpPr>
        <p:grpSpPr bwMode="auto">
          <a:xfrm>
            <a:off x="6126869" y="3221411"/>
            <a:ext cx="250514" cy="234452"/>
            <a:chOff x="2208" y="2791"/>
            <a:chExt cx="312" cy="292"/>
          </a:xfrm>
        </p:grpSpPr>
        <p:sp>
          <p:nvSpPr>
            <p:cNvPr id="38" name="Rectangle 98">
              <a:extLst>
                <a:ext uri="{FF2B5EF4-FFF2-40B4-BE49-F238E27FC236}">
                  <a16:creationId xmlns:a16="http://schemas.microsoft.com/office/drawing/2014/main" id="{215C04E8-2C1C-4D98-BA2F-1BAB0CD8C73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Rectangle 99">
              <a:extLst>
                <a:ext uri="{FF2B5EF4-FFF2-40B4-BE49-F238E27FC236}">
                  <a16:creationId xmlns:a16="http://schemas.microsoft.com/office/drawing/2014/main" id="{0C5DBBEA-5BB5-4C75-B04E-79F6DAA25E8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Rectangle 100">
              <a:extLst>
                <a:ext uri="{FF2B5EF4-FFF2-40B4-BE49-F238E27FC236}">
                  <a16:creationId xmlns:a16="http://schemas.microsoft.com/office/drawing/2014/main" id="{30CA4372-96CA-4C1F-8FBF-33AB8AA77E5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 name="Rectangle 101">
              <a:extLst>
                <a:ext uri="{FF2B5EF4-FFF2-40B4-BE49-F238E27FC236}">
                  <a16:creationId xmlns:a16="http://schemas.microsoft.com/office/drawing/2014/main" id="{D3E066D7-689C-4B23-8392-664852D42B7B}"/>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 name="Oval 102">
              <a:extLst>
                <a:ext uri="{FF2B5EF4-FFF2-40B4-BE49-F238E27FC236}">
                  <a16:creationId xmlns:a16="http://schemas.microsoft.com/office/drawing/2014/main" id="{83FDB071-74F6-453C-B81D-FD31149E513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 name="Oval 103">
              <a:extLst>
                <a:ext uri="{FF2B5EF4-FFF2-40B4-BE49-F238E27FC236}">
                  <a16:creationId xmlns:a16="http://schemas.microsoft.com/office/drawing/2014/main" id="{9282DD2E-6F89-4CD3-A52A-768B2C4C2A76}"/>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 name="Oval 104">
              <a:extLst>
                <a:ext uri="{FF2B5EF4-FFF2-40B4-BE49-F238E27FC236}">
                  <a16:creationId xmlns:a16="http://schemas.microsoft.com/office/drawing/2014/main" id="{B101E9F7-A294-4F4C-8504-335CA25B3547}"/>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Oval 105">
              <a:extLst>
                <a:ext uri="{FF2B5EF4-FFF2-40B4-BE49-F238E27FC236}">
                  <a16:creationId xmlns:a16="http://schemas.microsoft.com/office/drawing/2014/main" id="{9DD40F17-FC21-4DE5-9EF5-5DFD143FBCB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Oval 106">
              <a:extLst>
                <a:ext uri="{FF2B5EF4-FFF2-40B4-BE49-F238E27FC236}">
                  <a16:creationId xmlns:a16="http://schemas.microsoft.com/office/drawing/2014/main" id="{25FDEE64-B005-4CD0-B8AD-7836F705AFBA}"/>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Oval 107">
              <a:extLst>
                <a:ext uri="{FF2B5EF4-FFF2-40B4-BE49-F238E27FC236}">
                  <a16:creationId xmlns:a16="http://schemas.microsoft.com/office/drawing/2014/main" id="{F1A2EE6D-876D-4A2D-B839-0D80B4726AE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 name="Oval 108">
              <a:extLst>
                <a:ext uri="{FF2B5EF4-FFF2-40B4-BE49-F238E27FC236}">
                  <a16:creationId xmlns:a16="http://schemas.microsoft.com/office/drawing/2014/main" id="{D426F878-8B63-451A-80DE-382A7F254AB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Oval 109">
              <a:extLst>
                <a:ext uri="{FF2B5EF4-FFF2-40B4-BE49-F238E27FC236}">
                  <a16:creationId xmlns:a16="http://schemas.microsoft.com/office/drawing/2014/main" id="{5D3C123E-5440-48DE-AF19-F00B4B23E41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Oval 110">
              <a:extLst>
                <a:ext uri="{FF2B5EF4-FFF2-40B4-BE49-F238E27FC236}">
                  <a16:creationId xmlns:a16="http://schemas.microsoft.com/office/drawing/2014/main" id="{0FEF4ECA-0594-4DEB-B0B7-D5EE3D2B6DF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1" name="Oval 111">
              <a:extLst>
                <a:ext uri="{FF2B5EF4-FFF2-40B4-BE49-F238E27FC236}">
                  <a16:creationId xmlns:a16="http://schemas.microsoft.com/office/drawing/2014/main" id="{2A6EFB84-35A3-4EA7-BC15-7702DA630A7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Oval 112">
              <a:extLst>
                <a:ext uri="{FF2B5EF4-FFF2-40B4-BE49-F238E27FC236}">
                  <a16:creationId xmlns:a16="http://schemas.microsoft.com/office/drawing/2014/main" id="{4AE068D7-EDD3-436A-997A-1E684A22368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Oval 113">
              <a:extLst>
                <a:ext uri="{FF2B5EF4-FFF2-40B4-BE49-F238E27FC236}">
                  <a16:creationId xmlns:a16="http://schemas.microsoft.com/office/drawing/2014/main" id="{BCCB56E6-FDED-4F4F-832B-C716F0E893D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8F003936-7A5A-48AA-B1A3-CBE4FA514694}"/>
              </a:ext>
            </a:extLst>
          </p:cNvPr>
          <p:cNvSpPr txBox="1"/>
          <p:nvPr/>
        </p:nvSpPr>
        <p:spPr>
          <a:xfrm>
            <a:off x="6419414" y="4921479"/>
            <a:ext cx="1780062" cy="3984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Custom code needed for streaming, data sync and AI</a:t>
            </a:r>
          </a:p>
        </p:txBody>
      </p:sp>
      <p:grpSp>
        <p:nvGrpSpPr>
          <p:cNvPr id="54" name="Group 1093">
            <a:extLst>
              <a:ext uri="{FF2B5EF4-FFF2-40B4-BE49-F238E27FC236}">
                <a16:creationId xmlns:a16="http://schemas.microsoft.com/office/drawing/2014/main" id="{C4DE9CFE-54E5-43BC-88E7-F34EEC7F9F3F}"/>
              </a:ext>
            </a:extLst>
          </p:cNvPr>
          <p:cNvGrpSpPr/>
          <p:nvPr/>
        </p:nvGrpSpPr>
        <p:grpSpPr>
          <a:xfrm>
            <a:off x="6139824" y="5005202"/>
            <a:ext cx="234518" cy="231034"/>
            <a:chOff x="3525163" y="7975566"/>
            <a:chExt cx="929418" cy="931976"/>
          </a:xfrm>
        </p:grpSpPr>
        <p:grpSp>
          <p:nvGrpSpPr>
            <p:cNvPr id="55" name="Group 1113">
              <a:extLst>
                <a:ext uri="{FF2B5EF4-FFF2-40B4-BE49-F238E27FC236}">
                  <a16:creationId xmlns:a16="http://schemas.microsoft.com/office/drawing/2014/main" id="{AFFD81B5-6DB8-4EB4-BC8B-61008584D6E9}"/>
                </a:ext>
              </a:extLst>
            </p:cNvPr>
            <p:cNvGrpSpPr/>
            <p:nvPr/>
          </p:nvGrpSpPr>
          <p:grpSpPr>
            <a:xfrm>
              <a:off x="3525163" y="7975566"/>
              <a:ext cx="929418" cy="931976"/>
              <a:chOff x="4825232" y="4636641"/>
              <a:chExt cx="484664" cy="485997"/>
            </a:xfrm>
            <a:noFill/>
          </p:grpSpPr>
          <p:grpSp>
            <p:nvGrpSpPr>
              <p:cNvPr id="60" name="Group 1118">
                <a:extLst>
                  <a:ext uri="{FF2B5EF4-FFF2-40B4-BE49-F238E27FC236}">
                    <a16:creationId xmlns:a16="http://schemas.microsoft.com/office/drawing/2014/main" id="{8ADB4439-7F5D-40C5-8A35-E456CCCC8C59}"/>
                  </a:ext>
                </a:extLst>
              </p:cNvPr>
              <p:cNvGrpSpPr/>
              <p:nvPr/>
            </p:nvGrpSpPr>
            <p:grpSpPr>
              <a:xfrm>
                <a:off x="4825232" y="4636641"/>
                <a:ext cx="484664" cy="485997"/>
                <a:chOff x="2107254" y="1575258"/>
                <a:chExt cx="311012" cy="264555"/>
              </a:xfrm>
              <a:grpFill/>
            </p:grpSpPr>
            <p:sp>
              <p:nvSpPr>
                <p:cNvPr id="62" name="Rectangle 9">
                  <a:extLst>
                    <a:ext uri="{FF2B5EF4-FFF2-40B4-BE49-F238E27FC236}">
                      <a16:creationId xmlns:a16="http://schemas.microsoft.com/office/drawing/2014/main" id="{13EACBA6-3095-4815-8EC4-1E5E10A436C5}"/>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63" name="Line 10">
                  <a:extLst>
                    <a:ext uri="{FF2B5EF4-FFF2-40B4-BE49-F238E27FC236}">
                      <a16:creationId xmlns:a16="http://schemas.microsoft.com/office/drawing/2014/main" id="{2D20B460-9DC0-4872-AA35-68DE2148038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61" name="Oval 1119">
                <a:extLst>
                  <a:ext uri="{FF2B5EF4-FFF2-40B4-BE49-F238E27FC236}">
                    <a16:creationId xmlns:a16="http://schemas.microsoft.com/office/drawing/2014/main" id="{5E179D3A-2D81-42D8-A836-621B7CCAA1CF}"/>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56" name="Group 1114">
              <a:extLst>
                <a:ext uri="{FF2B5EF4-FFF2-40B4-BE49-F238E27FC236}">
                  <a16:creationId xmlns:a16="http://schemas.microsoft.com/office/drawing/2014/main" id="{D33E2EA8-8701-47C1-932C-7B1641D15073}"/>
                </a:ext>
              </a:extLst>
            </p:cNvPr>
            <p:cNvGrpSpPr/>
            <p:nvPr/>
          </p:nvGrpSpPr>
          <p:grpSpPr>
            <a:xfrm>
              <a:off x="3706667" y="8401312"/>
              <a:ext cx="558487" cy="314757"/>
              <a:chOff x="831944" y="2085362"/>
              <a:chExt cx="923890" cy="520700"/>
            </a:xfrm>
          </p:grpSpPr>
          <p:sp>
            <p:nvSpPr>
              <p:cNvPr id="57" name="Freeform 78">
                <a:extLst>
                  <a:ext uri="{FF2B5EF4-FFF2-40B4-BE49-F238E27FC236}">
                    <a16:creationId xmlns:a16="http://schemas.microsoft.com/office/drawing/2014/main" id="{45E0231F-8281-4978-8146-C980B954B03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79">
                <a:extLst>
                  <a:ext uri="{FF2B5EF4-FFF2-40B4-BE49-F238E27FC236}">
                    <a16:creationId xmlns:a16="http://schemas.microsoft.com/office/drawing/2014/main" id="{1E58041E-04E6-40D7-A357-D0ED107701EB}"/>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59" name="Straight Connector 1117">
                <a:extLst>
                  <a:ext uri="{FF2B5EF4-FFF2-40B4-BE49-F238E27FC236}">
                    <a16:creationId xmlns:a16="http://schemas.microsoft.com/office/drawing/2014/main" id="{080BAC1C-EC18-431E-BC8E-387FEF78340F}"/>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22" name="TextBox 21">
            <a:extLst>
              <a:ext uri="{FF2B5EF4-FFF2-40B4-BE49-F238E27FC236}">
                <a16:creationId xmlns:a16="http://schemas.microsoft.com/office/drawing/2014/main" id="{349680E3-3264-4F33-B7DB-855B0C8DD159}"/>
              </a:ext>
            </a:extLst>
          </p:cNvPr>
          <p:cNvSpPr txBox="1"/>
          <p:nvPr/>
        </p:nvSpPr>
        <p:spPr>
          <a:xfrm>
            <a:off x="6419414" y="5382637"/>
            <a:ext cx="1484397" cy="3984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Legacy, basic database with no AI built</a:t>
            </a:r>
          </a:p>
        </p:txBody>
      </p:sp>
      <p:sp>
        <p:nvSpPr>
          <p:cNvPr id="64" name="Freeform 182">
            <a:extLst>
              <a:ext uri="{FF2B5EF4-FFF2-40B4-BE49-F238E27FC236}">
                <a16:creationId xmlns:a16="http://schemas.microsoft.com/office/drawing/2014/main" id="{D574C8DD-090A-4804-9223-EB5D5ABB2B1F}"/>
              </a:ext>
            </a:extLst>
          </p:cNvPr>
          <p:cNvSpPr/>
          <p:nvPr/>
        </p:nvSpPr>
        <p:spPr bwMode="auto">
          <a:xfrm>
            <a:off x="6130709" y="5437345"/>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3416D326-D907-4901-A85D-56605B274038}"/>
              </a:ext>
            </a:extLst>
          </p:cNvPr>
          <p:cNvSpPr txBox="1"/>
          <p:nvPr/>
        </p:nvSpPr>
        <p:spPr>
          <a:xfrm>
            <a:off x="6404802" y="5843794"/>
            <a:ext cx="1830324" cy="2599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OEM edge servers/workstations</a:t>
            </a:r>
          </a:p>
        </p:txBody>
      </p:sp>
      <p:grpSp>
        <p:nvGrpSpPr>
          <p:cNvPr id="65" name="Group 96">
            <a:extLst>
              <a:ext uri="{FF2B5EF4-FFF2-40B4-BE49-F238E27FC236}">
                <a16:creationId xmlns:a16="http://schemas.microsoft.com/office/drawing/2014/main" id="{B64D5D6D-FCA0-4B83-A841-BA12E80293F9}"/>
              </a:ext>
            </a:extLst>
          </p:cNvPr>
          <p:cNvGrpSpPr>
            <a:grpSpLocks noChangeAspect="1"/>
          </p:cNvGrpSpPr>
          <p:nvPr/>
        </p:nvGrpSpPr>
        <p:grpSpPr bwMode="auto">
          <a:xfrm>
            <a:off x="6126870" y="5859684"/>
            <a:ext cx="243835" cy="228201"/>
            <a:chOff x="2208" y="2791"/>
            <a:chExt cx="312" cy="292"/>
          </a:xfrm>
        </p:grpSpPr>
        <p:sp>
          <p:nvSpPr>
            <p:cNvPr id="66" name="Rectangle 98">
              <a:extLst>
                <a:ext uri="{FF2B5EF4-FFF2-40B4-BE49-F238E27FC236}">
                  <a16:creationId xmlns:a16="http://schemas.microsoft.com/office/drawing/2014/main" id="{0D873FB4-F133-43F3-9987-1240F86816A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7" name="Rectangle 99">
              <a:extLst>
                <a:ext uri="{FF2B5EF4-FFF2-40B4-BE49-F238E27FC236}">
                  <a16:creationId xmlns:a16="http://schemas.microsoft.com/office/drawing/2014/main" id="{E1D6D5EF-C0C8-4F8D-BEAA-D820C43ABC3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Rectangle 100">
              <a:extLst>
                <a:ext uri="{FF2B5EF4-FFF2-40B4-BE49-F238E27FC236}">
                  <a16:creationId xmlns:a16="http://schemas.microsoft.com/office/drawing/2014/main" id="{B4BD95D7-B1D3-495F-8765-38B83A218C6E}"/>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9" name="Rectangle 101">
              <a:extLst>
                <a:ext uri="{FF2B5EF4-FFF2-40B4-BE49-F238E27FC236}">
                  <a16:creationId xmlns:a16="http://schemas.microsoft.com/office/drawing/2014/main" id="{C46B71AF-2AFF-4A86-A8B4-5C25EDDFF0B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0" name="Oval 102">
              <a:extLst>
                <a:ext uri="{FF2B5EF4-FFF2-40B4-BE49-F238E27FC236}">
                  <a16:creationId xmlns:a16="http://schemas.microsoft.com/office/drawing/2014/main" id="{9915FEF7-02AB-4FF7-AE32-4B582CF8952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1" name="Oval 103">
              <a:extLst>
                <a:ext uri="{FF2B5EF4-FFF2-40B4-BE49-F238E27FC236}">
                  <a16:creationId xmlns:a16="http://schemas.microsoft.com/office/drawing/2014/main" id="{4EDAE76E-B3EB-4C03-B3E7-FC0ADE541B2B}"/>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Oval 104">
              <a:extLst>
                <a:ext uri="{FF2B5EF4-FFF2-40B4-BE49-F238E27FC236}">
                  <a16:creationId xmlns:a16="http://schemas.microsoft.com/office/drawing/2014/main" id="{BAB7EA9A-A547-438A-86E7-53B567BE68E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Oval 105">
              <a:extLst>
                <a:ext uri="{FF2B5EF4-FFF2-40B4-BE49-F238E27FC236}">
                  <a16:creationId xmlns:a16="http://schemas.microsoft.com/office/drawing/2014/main" id="{879C71A5-6E11-418F-AA5F-E4E18260BB6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4" name="Oval 106">
              <a:extLst>
                <a:ext uri="{FF2B5EF4-FFF2-40B4-BE49-F238E27FC236}">
                  <a16:creationId xmlns:a16="http://schemas.microsoft.com/office/drawing/2014/main" id="{6BD1EEA4-ACA1-4050-9F85-F90B401D2A48}"/>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Oval 107">
              <a:extLst>
                <a:ext uri="{FF2B5EF4-FFF2-40B4-BE49-F238E27FC236}">
                  <a16:creationId xmlns:a16="http://schemas.microsoft.com/office/drawing/2014/main" id="{ACE721DE-05DA-4F3C-9C8B-F8F02B59BD38}"/>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6" name="Oval 108">
              <a:extLst>
                <a:ext uri="{FF2B5EF4-FFF2-40B4-BE49-F238E27FC236}">
                  <a16:creationId xmlns:a16="http://schemas.microsoft.com/office/drawing/2014/main" id="{62176B4F-27DE-480A-A418-916771FCDCA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Oval 109">
              <a:extLst>
                <a:ext uri="{FF2B5EF4-FFF2-40B4-BE49-F238E27FC236}">
                  <a16:creationId xmlns:a16="http://schemas.microsoft.com/office/drawing/2014/main" id="{70F429EE-C3B6-4845-8CB9-5D9E0DC233A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8" name="Oval 110">
              <a:extLst>
                <a:ext uri="{FF2B5EF4-FFF2-40B4-BE49-F238E27FC236}">
                  <a16:creationId xmlns:a16="http://schemas.microsoft.com/office/drawing/2014/main" id="{37AEA44C-4DD0-45E5-B042-101FA3F1ED7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Oval 111">
              <a:extLst>
                <a:ext uri="{FF2B5EF4-FFF2-40B4-BE49-F238E27FC236}">
                  <a16:creationId xmlns:a16="http://schemas.microsoft.com/office/drawing/2014/main" id="{A32A867A-D497-4347-BD9D-3438431819E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 name="Oval 112">
              <a:extLst>
                <a:ext uri="{FF2B5EF4-FFF2-40B4-BE49-F238E27FC236}">
                  <a16:creationId xmlns:a16="http://schemas.microsoft.com/office/drawing/2014/main" id="{27033C92-05DC-498E-939D-E27F8E5CDAC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1" name="Oval 113">
              <a:extLst>
                <a:ext uri="{FF2B5EF4-FFF2-40B4-BE49-F238E27FC236}">
                  <a16:creationId xmlns:a16="http://schemas.microsoft.com/office/drawing/2014/main" id="{06975596-0A82-43BA-B652-FC31752164E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82" name="TextBox 81">
            <a:extLst>
              <a:ext uri="{FF2B5EF4-FFF2-40B4-BE49-F238E27FC236}">
                <a16:creationId xmlns:a16="http://schemas.microsoft.com/office/drawing/2014/main" id="{57BC23A0-C19E-49A0-AE43-8ED0911C5669}"/>
              </a:ext>
            </a:extLst>
          </p:cNvPr>
          <p:cNvSpPr txBox="1"/>
          <p:nvPr/>
        </p:nvSpPr>
        <p:spPr>
          <a:xfrm>
            <a:off x="9713210" y="3410235"/>
            <a:ext cx="1847652"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Data Services</a:t>
            </a:r>
          </a:p>
        </p:txBody>
      </p:sp>
      <p:sp>
        <p:nvSpPr>
          <p:cNvPr id="83" name="TextBox 82">
            <a:extLst>
              <a:ext uri="{FF2B5EF4-FFF2-40B4-BE49-F238E27FC236}">
                <a16:creationId xmlns:a16="http://schemas.microsoft.com/office/drawing/2014/main" id="{3B2DD6A3-CDFB-4CEA-A4FD-F61D6191ED4E}"/>
              </a:ext>
            </a:extLst>
          </p:cNvPr>
          <p:cNvSpPr txBox="1"/>
          <p:nvPr/>
        </p:nvSpPr>
        <p:spPr>
          <a:xfrm>
            <a:off x="8529125" y="4990729"/>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dirty="0">
                <a:cs typeface="Segoe UI Semibold" panose="020B0502040204020203" pitchFamily="34" charset="0"/>
              </a:rPr>
              <a:t>Sensors</a:t>
            </a:r>
          </a:p>
        </p:txBody>
      </p:sp>
      <p:sp>
        <p:nvSpPr>
          <p:cNvPr id="85" name="chip" title="Icon of a computer chip">
            <a:extLst>
              <a:ext uri="{FF2B5EF4-FFF2-40B4-BE49-F238E27FC236}">
                <a16:creationId xmlns:a16="http://schemas.microsoft.com/office/drawing/2014/main" id="{8ACD2FFD-343D-4B33-AA5E-44DE2389171A}"/>
              </a:ext>
            </a:extLst>
          </p:cNvPr>
          <p:cNvSpPr>
            <a:spLocks noChangeAspect="1" noEditPoints="1"/>
          </p:cNvSpPr>
          <p:nvPr/>
        </p:nvSpPr>
        <p:spPr bwMode="auto">
          <a:xfrm>
            <a:off x="8324170" y="5023526"/>
            <a:ext cx="190524" cy="1943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2AE2777C-46D7-4BC9-B14F-9643107FEAAC}"/>
              </a:ext>
            </a:extLst>
          </p:cNvPr>
          <p:cNvSpPr txBox="1"/>
          <p:nvPr/>
        </p:nvSpPr>
        <p:spPr>
          <a:xfrm>
            <a:off x="8529125" y="5451887"/>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dirty="0">
                <a:cs typeface="Segoe UI Semibold" panose="020B0502040204020203" pitchFamily="34" charset="0"/>
              </a:rPr>
              <a:t>Actuators</a:t>
            </a:r>
          </a:p>
        </p:txBody>
      </p:sp>
      <p:grpSp>
        <p:nvGrpSpPr>
          <p:cNvPr id="99" name="Group 98">
            <a:extLst>
              <a:ext uri="{FF2B5EF4-FFF2-40B4-BE49-F238E27FC236}">
                <a16:creationId xmlns:a16="http://schemas.microsoft.com/office/drawing/2014/main" id="{EB7FB3DC-3DE7-4D8C-8332-A9E988CFD614}"/>
              </a:ext>
            </a:extLst>
          </p:cNvPr>
          <p:cNvGrpSpPr/>
          <p:nvPr/>
        </p:nvGrpSpPr>
        <p:grpSpPr>
          <a:xfrm>
            <a:off x="8326366" y="5500947"/>
            <a:ext cx="176539" cy="161861"/>
            <a:chOff x="8326366" y="5500947"/>
            <a:chExt cx="176539" cy="161861"/>
          </a:xfrm>
        </p:grpSpPr>
        <p:sp>
          <p:nvSpPr>
            <p:cNvPr id="87" name="Freeform 53">
              <a:extLst>
                <a:ext uri="{FF2B5EF4-FFF2-40B4-BE49-F238E27FC236}">
                  <a16:creationId xmlns:a16="http://schemas.microsoft.com/office/drawing/2014/main" id="{3C4EA621-468B-4908-ACB7-63E7E55EB70B}"/>
                </a:ext>
              </a:extLst>
            </p:cNvPr>
            <p:cNvSpPr>
              <a:spLocks/>
            </p:cNvSpPr>
            <p:nvPr/>
          </p:nvSpPr>
          <p:spPr bwMode="auto">
            <a:xfrm>
              <a:off x="8383206" y="5552644"/>
              <a:ext cx="59515" cy="5785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A3C892BE-5BE7-4D80-8C3A-975CCD24E246}"/>
                </a:ext>
              </a:extLst>
            </p:cNvPr>
            <p:cNvSpPr>
              <a:spLocks/>
            </p:cNvSpPr>
            <p:nvPr/>
          </p:nvSpPr>
          <p:spPr bwMode="auto">
            <a:xfrm>
              <a:off x="8326366" y="5500947"/>
              <a:ext cx="167177" cy="161861"/>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55">
              <a:extLst>
                <a:ext uri="{FF2B5EF4-FFF2-40B4-BE49-F238E27FC236}">
                  <a16:creationId xmlns:a16="http://schemas.microsoft.com/office/drawing/2014/main" id="{EB288766-E676-4CE8-B343-B9DF6339E550}"/>
                </a:ext>
              </a:extLst>
            </p:cNvPr>
            <p:cNvSpPr>
              <a:spLocks/>
            </p:cNvSpPr>
            <p:nvPr/>
          </p:nvSpPr>
          <p:spPr bwMode="auto">
            <a:xfrm>
              <a:off x="8353114" y="5524949"/>
              <a:ext cx="116355" cy="113241"/>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56">
              <a:extLst>
                <a:ext uri="{FF2B5EF4-FFF2-40B4-BE49-F238E27FC236}">
                  <a16:creationId xmlns:a16="http://schemas.microsoft.com/office/drawing/2014/main" id="{ACB4B38A-9044-45C1-8C8A-2F154647D17E}"/>
                </a:ext>
              </a:extLst>
            </p:cNvPr>
            <p:cNvSpPr>
              <a:spLocks/>
            </p:cNvSpPr>
            <p:nvPr/>
          </p:nvSpPr>
          <p:spPr bwMode="auto">
            <a:xfrm>
              <a:off x="8409286" y="5500947"/>
              <a:ext cx="93619" cy="86162"/>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1A9C3D5F-B067-4972-B88C-A154FA937DFA}"/>
              </a:ext>
            </a:extLst>
          </p:cNvPr>
          <p:cNvSpPr/>
          <p:nvPr/>
        </p:nvSpPr>
        <p:spPr bwMode="auto">
          <a:xfrm>
            <a:off x="9809194" y="4126092"/>
            <a:ext cx="1704213" cy="566838"/>
          </a:xfrm>
          <a:prstGeom prst="rect">
            <a:avLst/>
          </a:prstGeom>
          <a:solidFill>
            <a:srgbClr val="50E6FF"/>
          </a:solidFill>
          <a:ln w="1714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Operational databases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Analytics solutions</a:t>
            </a:r>
          </a:p>
        </p:txBody>
      </p:sp>
    </p:spTree>
    <p:extLst>
      <p:ext uri="{BB962C8B-B14F-4D97-AF65-F5344CB8AC3E}">
        <p14:creationId xmlns:p14="http://schemas.microsoft.com/office/powerpoint/2010/main" val="495011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492E5F-F028-4E65-A28C-DA0767D8DAFC}"/>
              </a:ext>
            </a:extLst>
          </p:cNvPr>
          <p:cNvSpPr>
            <a:spLocks noGrp="1"/>
          </p:cNvSpPr>
          <p:nvPr>
            <p:ph type="title"/>
          </p:nvPr>
        </p:nvSpPr>
        <p:spPr>
          <a:xfrm>
            <a:off x="588263" y="457200"/>
            <a:ext cx="11018520" cy="923330"/>
          </a:xfrm>
        </p:spPr>
        <p:txBody>
          <a:bodyPr/>
          <a:lstStyle/>
          <a:p>
            <a:pPr lvl="0"/>
            <a:r>
              <a:rPr lang="en-US" dirty="0"/>
              <a:t>Customer scenario</a:t>
            </a:r>
            <a:br>
              <a:rPr lang="en-US" dirty="0"/>
            </a:br>
            <a:r>
              <a:rPr lang="en-US" sz="2400" dirty="0"/>
              <a:t>Solutions</a:t>
            </a:r>
          </a:p>
        </p:txBody>
      </p:sp>
      <p:sp>
        <p:nvSpPr>
          <p:cNvPr id="6" name="Rectangle 5">
            <a:extLst>
              <a:ext uri="{FF2B5EF4-FFF2-40B4-BE49-F238E27FC236}">
                <a16:creationId xmlns:a16="http://schemas.microsoft.com/office/drawing/2014/main" id="{C0E0B257-F5B9-4C4A-8FE8-09E1A049F73B}"/>
              </a:ext>
            </a:extLst>
          </p:cNvPr>
          <p:cNvSpPr/>
          <p:nvPr/>
        </p:nvSpPr>
        <p:spPr>
          <a:xfrm>
            <a:off x="588264" y="2031117"/>
            <a:ext cx="3999197" cy="3200876"/>
          </a:xfrm>
          <a:prstGeom prst="rect">
            <a:avLst/>
          </a:prstGeom>
        </p:spPr>
        <p:txBody>
          <a:bodyPr wrap="square" lIns="0" tIns="45720" rIns="91440" bIns="45720" anchor="t" anchorCtr="0">
            <a:spAutoFit/>
          </a:bodyPr>
          <a:lstStyle/>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Key benefits from Azure Arc</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Any infrastructure, any K8s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Always on the latest, no end-of-support</a:t>
            </a:r>
            <a:br>
              <a:rPr lang="en-US" sz="1400" dirty="0">
                <a:solidFill>
                  <a:prstClr val="white"/>
                </a:solidFill>
              </a:rPr>
            </a:br>
            <a:r>
              <a:rPr lang="en-US" sz="1400" dirty="0">
                <a:solidFill>
                  <a:prstClr val="white"/>
                </a:solidFill>
              </a:rPr>
              <a:t>with evergreen SQL in Azure SQL DB</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Elastic scale on-premises with</a:t>
            </a:r>
            <a:br>
              <a:rPr lang="en-US" sz="1400" dirty="0">
                <a:solidFill>
                  <a:prstClr val="white"/>
                </a:solidFill>
              </a:rPr>
            </a:br>
            <a:r>
              <a:rPr lang="en-US" sz="1400" dirty="0">
                <a:solidFill>
                  <a:prstClr val="white"/>
                </a:solidFill>
              </a:rPr>
              <a:t>PostgreSQL Hyperscale</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Azure SQL Database Edge with built-in</a:t>
            </a:r>
            <a:br>
              <a:rPr lang="en-US" sz="1400" dirty="0">
                <a:solidFill>
                  <a:prstClr val="white"/>
                </a:solidFill>
              </a:rPr>
            </a:br>
            <a:r>
              <a:rPr lang="en-US" sz="1400" dirty="0">
                <a:solidFill>
                  <a:prstClr val="white"/>
                </a:solidFill>
              </a:rPr>
              <a:t>AI for real-time edge analytics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Automation at scale with unified management of all data &amp; AI assets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rPr>
              <a:t>Market leading security &amp; governance consistently deployed everywhere</a:t>
            </a:r>
          </a:p>
        </p:txBody>
      </p:sp>
      <p:sp>
        <p:nvSpPr>
          <p:cNvPr id="8" name="Rectangle 7">
            <a:extLst>
              <a:ext uri="{FF2B5EF4-FFF2-40B4-BE49-F238E27FC236}">
                <a16:creationId xmlns:a16="http://schemas.microsoft.com/office/drawing/2014/main" id="{EF042965-D441-4A28-A764-5357DCBD4C7E}"/>
              </a:ext>
            </a:extLst>
          </p:cNvPr>
          <p:cNvSpPr/>
          <p:nvPr/>
        </p:nvSpPr>
        <p:spPr bwMode="auto">
          <a:xfrm>
            <a:off x="5567097" y="2023175"/>
            <a:ext cx="3401594" cy="159048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1" name="Rectangle 10">
            <a:extLst>
              <a:ext uri="{FF2B5EF4-FFF2-40B4-BE49-F238E27FC236}">
                <a16:creationId xmlns:a16="http://schemas.microsoft.com/office/drawing/2014/main" id="{26119BF9-05EC-490F-8A78-27A166AE5D83}"/>
              </a:ext>
            </a:extLst>
          </p:cNvPr>
          <p:cNvSpPr/>
          <p:nvPr/>
        </p:nvSpPr>
        <p:spPr bwMode="auto">
          <a:xfrm>
            <a:off x="5567097" y="4564644"/>
            <a:ext cx="3401594" cy="1704395"/>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cxnSp>
        <p:nvCxnSpPr>
          <p:cNvPr id="12" name="Straight Arrow Connector 11">
            <a:extLst>
              <a:ext uri="{FF2B5EF4-FFF2-40B4-BE49-F238E27FC236}">
                <a16:creationId xmlns:a16="http://schemas.microsoft.com/office/drawing/2014/main" id="{462FD24B-FC2E-450C-81E9-45D4285ACD24}"/>
              </a:ext>
            </a:extLst>
          </p:cNvPr>
          <p:cNvCxnSpPr>
            <a:cxnSpLocks/>
          </p:cNvCxnSpPr>
          <p:nvPr/>
        </p:nvCxnSpPr>
        <p:spPr>
          <a:xfrm>
            <a:off x="7370532" y="3664451"/>
            <a:ext cx="0" cy="895038"/>
          </a:xfrm>
          <a:prstGeom prst="straightConnector1">
            <a:avLst/>
          </a:prstGeom>
          <a:noFill/>
          <a:ln w="12700" cap="flat" cmpd="sng" algn="ctr">
            <a:solidFill>
              <a:srgbClr val="0078D7"/>
            </a:solidFill>
            <a:prstDash val="solid"/>
            <a:headEnd type="none" w="med" len="med"/>
            <a:tailEnd type="triangle"/>
          </a:ln>
          <a:effectLst/>
        </p:spPr>
      </p:cxnSp>
      <p:cxnSp>
        <p:nvCxnSpPr>
          <p:cNvPr id="13" name="Straight Arrow Connector 12">
            <a:extLst>
              <a:ext uri="{FF2B5EF4-FFF2-40B4-BE49-F238E27FC236}">
                <a16:creationId xmlns:a16="http://schemas.microsoft.com/office/drawing/2014/main" id="{4BDECCB8-7D39-4717-83D2-9403ED42AE80}"/>
              </a:ext>
            </a:extLst>
          </p:cNvPr>
          <p:cNvCxnSpPr>
            <a:cxnSpLocks/>
          </p:cNvCxnSpPr>
          <p:nvPr/>
        </p:nvCxnSpPr>
        <p:spPr>
          <a:xfrm>
            <a:off x="7121042" y="3647755"/>
            <a:ext cx="0" cy="899446"/>
          </a:xfrm>
          <a:prstGeom prst="straightConnector1">
            <a:avLst/>
          </a:prstGeom>
          <a:noFill/>
          <a:ln w="12700" cap="flat" cmpd="sng" algn="ctr">
            <a:solidFill>
              <a:srgbClr val="0078D7"/>
            </a:solidFill>
            <a:prstDash val="solid"/>
            <a:headEnd type="triangle" w="med" len="med"/>
            <a:tailEnd type="none"/>
          </a:ln>
          <a:effectLst/>
        </p:spPr>
      </p:cxnSp>
      <p:sp>
        <p:nvSpPr>
          <p:cNvPr id="14" name="Rectangle 13">
            <a:extLst>
              <a:ext uri="{FF2B5EF4-FFF2-40B4-BE49-F238E27FC236}">
                <a16:creationId xmlns:a16="http://schemas.microsoft.com/office/drawing/2014/main" id="{77D2D729-B0E8-42FB-9ADC-5525269E731A}"/>
              </a:ext>
            </a:extLst>
          </p:cNvPr>
          <p:cNvSpPr/>
          <p:nvPr/>
        </p:nvSpPr>
        <p:spPr bwMode="auto">
          <a:xfrm>
            <a:off x="9713213" y="3319693"/>
            <a:ext cx="1896175" cy="1373507"/>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15" name="TextBox 14">
            <a:extLst>
              <a:ext uri="{FF2B5EF4-FFF2-40B4-BE49-F238E27FC236}">
                <a16:creationId xmlns:a16="http://schemas.microsoft.com/office/drawing/2014/main" id="{98CDC2CC-1DDA-41BE-97D6-08AB88938A1C}"/>
              </a:ext>
            </a:extLst>
          </p:cNvPr>
          <p:cNvSpPr txBox="1"/>
          <p:nvPr/>
        </p:nvSpPr>
        <p:spPr>
          <a:xfrm>
            <a:off x="5567095" y="4564644"/>
            <a:ext cx="3401593"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Edge—real-time processing challenges</a:t>
            </a:r>
          </a:p>
        </p:txBody>
      </p:sp>
      <p:sp>
        <p:nvSpPr>
          <p:cNvPr id="16" name="Rectangle 15">
            <a:extLst>
              <a:ext uri="{FF2B5EF4-FFF2-40B4-BE49-F238E27FC236}">
                <a16:creationId xmlns:a16="http://schemas.microsoft.com/office/drawing/2014/main" id="{2313F576-BAA4-4682-837F-247AD86AA871}"/>
              </a:ext>
            </a:extLst>
          </p:cNvPr>
          <p:cNvSpPr/>
          <p:nvPr/>
        </p:nvSpPr>
        <p:spPr>
          <a:xfrm>
            <a:off x="5567097" y="3840312"/>
            <a:ext cx="1548737" cy="497679"/>
          </a:xfrm>
          <a:prstGeom prst="rect">
            <a:avLst/>
          </a:prstGeom>
          <a:noFill/>
          <a:ln w="10795" cap="flat" cmpd="sng" algn="ctr">
            <a:noFill/>
            <a:prstDash val="solid"/>
          </a:ln>
          <a:effectLst/>
        </p:spPr>
        <p:txBody>
          <a:bodyPr rtlCol="0" anchor="ct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a:ea typeface="+mn-ea"/>
                <a:cs typeface="Segoe UI" panose="020B0502040204020203" pitchFamily="34" charset="0"/>
              </a:rPr>
              <a:t>Data aggregation</a:t>
            </a:r>
          </a:p>
        </p:txBody>
      </p:sp>
      <p:sp>
        <p:nvSpPr>
          <p:cNvPr id="20" name="TextBox 19">
            <a:extLst>
              <a:ext uri="{FF2B5EF4-FFF2-40B4-BE49-F238E27FC236}">
                <a16:creationId xmlns:a16="http://schemas.microsoft.com/office/drawing/2014/main" id="{1DEF0633-F6E5-495D-A2C3-FC1D507C6D9D}"/>
              </a:ext>
            </a:extLst>
          </p:cNvPr>
          <p:cNvSpPr txBox="1"/>
          <p:nvPr/>
        </p:nvSpPr>
        <p:spPr>
          <a:xfrm>
            <a:off x="5567096" y="2023175"/>
            <a:ext cx="3401593" cy="275370"/>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Private Cloud—Enterprise business systems challenges</a:t>
            </a:r>
          </a:p>
        </p:txBody>
      </p:sp>
      <p:sp>
        <p:nvSpPr>
          <p:cNvPr id="21" name="Rectangle 20">
            <a:extLst>
              <a:ext uri="{FF2B5EF4-FFF2-40B4-BE49-F238E27FC236}">
                <a16:creationId xmlns:a16="http://schemas.microsoft.com/office/drawing/2014/main" id="{146DD995-79A0-4B1D-84FA-442DDEF82982}"/>
              </a:ext>
            </a:extLst>
          </p:cNvPr>
          <p:cNvSpPr/>
          <p:nvPr/>
        </p:nvSpPr>
        <p:spPr>
          <a:xfrm>
            <a:off x="7365323" y="3840312"/>
            <a:ext cx="1603372" cy="497679"/>
          </a:xfrm>
          <a:prstGeom prst="rect">
            <a:avLst/>
          </a:prstGeom>
          <a:noFill/>
          <a:ln w="10795" cap="flat" cmpd="sng" algn="ctr">
            <a:noFill/>
            <a:prstDash val="solid"/>
          </a:ln>
          <a:effectLst/>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a:ea typeface="+mn-ea"/>
                <a:cs typeface="Segoe UI" panose="020B0502040204020203" pitchFamily="34" charset="0"/>
              </a:rPr>
              <a:t>Model updates</a:t>
            </a:r>
          </a:p>
        </p:txBody>
      </p:sp>
      <p:grpSp>
        <p:nvGrpSpPr>
          <p:cNvPr id="5" name="Group 4">
            <a:extLst>
              <a:ext uri="{FF2B5EF4-FFF2-40B4-BE49-F238E27FC236}">
                <a16:creationId xmlns:a16="http://schemas.microsoft.com/office/drawing/2014/main" id="{F78BD887-D6C5-451A-AA34-80F0D8EF72AB}"/>
              </a:ext>
            </a:extLst>
          </p:cNvPr>
          <p:cNvGrpSpPr/>
          <p:nvPr/>
        </p:nvGrpSpPr>
        <p:grpSpPr>
          <a:xfrm>
            <a:off x="5718370" y="2382425"/>
            <a:ext cx="3250319" cy="1086203"/>
            <a:chOff x="5718370" y="2382425"/>
            <a:chExt cx="3250319" cy="1086203"/>
          </a:xfrm>
        </p:grpSpPr>
        <p:sp>
          <p:nvSpPr>
            <p:cNvPr id="18" name="TextBox 17">
              <a:extLst>
                <a:ext uri="{FF2B5EF4-FFF2-40B4-BE49-F238E27FC236}">
                  <a16:creationId xmlns:a16="http://schemas.microsoft.com/office/drawing/2014/main" id="{20248932-0C0B-4FCA-BD36-B368E514ED45}"/>
                </a:ext>
              </a:extLst>
            </p:cNvPr>
            <p:cNvSpPr txBox="1"/>
            <p:nvPr/>
          </p:nvSpPr>
          <p:spPr>
            <a:xfrm>
              <a:off x="6028086" y="2382425"/>
              <a:ext cx="2940603" cy="259981"/>
            </a:xfrm>
            <a:prstGeom prst="rect">
              <a:avLst/>
            </a:prstGeom>
            <a:noFill/>
            <a:ln>
              <a:noFill/>
            </a:ln>
          </p:spPr>
          <p:txBody>
            <a:bodyPr wrap="square" bIns="74587" rtlCol="0">
              <a:spAutoFit/>
            </a:bodyPr>
            <a:lstStyle/>
            <a:p>
              <a:pPr lvl="0" defTabSz="466120">
                <a:defRPr/>
              </a:pPr>
              <a:r>
                <a:rPr lang="en-US" sz="900" dirty="0">
                  <a:cs typeface="Segoe UI Semibold" panose="020B0502040204020203" pitchFamily="34" charset="0"/>
                </a:rPr>
                <a:t>Automated APIs with K8s for fast CI/CD</a:t>
              </a:r>
            </a:p>
          </p:txBody>
        </p:sp>
        <p:grpSp>
          <p:nvGrpSpPr>
            <p:cNvPr id="25" name="Group 1093">
              <a:extLst>
                <a:ext uri="{FF2B5EF4-FFF2-40B4-BE49-F238E27FC236}">
                  <a16:creationId xmlns:a16="http://schemas.microsoft.com/office/drawing/2014/main" id="{2488D674-F1C4-4030-8B79-1C557FBC0994}"/>
                </a:ext>
              </a:extLst>
            </p:cNvPr>
            <p:cNvGrpSpPr/>
            <p:nvPr/>
          </p:nvGrpSpPr>
          <p:grpSpPr>
            <a:xfrm>
              <a:off x="5731325" y="2396898"/>
              <a:ext cx="234518" cy="231034"/>
              <a:chOff x="3525163" y="7975566"/>
              <a:chExt cx="929418" cy="931976"/>
            </a:xfrm>
          </p:grpSpPr>
          <p:grpSp>
            <p:nvGrpSpPr>
              <p:cNvPr id="26" name="Group 1113">
                <a:extLst>
                  <a:ext uri="{FF2B5EF4-FFF2-40B4-BE49-F238E27FC236}">
                    <a16:creationId xmlns:a16="http://schemas.microsoft.com/office/drawing/2014/main" id="{BBD460BF-05CC-44FC-BD7B-F4C5E22A5B65}"/>
                  </a:ext>
                </a:extLst>
              </p:cNvPr>
              <p:cNvGrpSpPr/>
              <p:nvPr/>
            </p:nvGrpSpPr>
            <p:grpSpPr>
              <a:xfrm>
                <a:off x="3525163" y="7975566"/>
                <a:ext cx="929418" cy="931976"/>
                <a:chOff x="4825232" y="4636641"/>
                <a:chExt cx="484664" cy="485997"/>
              </a:xfrm>
              <a:noFill/>
            </p:grpSpPr>
            <p:grpSp>
              <p:nvGrpSpPr>
                <p:cNvPr id="31" name="Group 1118">
                  <a:extLst>
                    <a:ext uri="{FF2B5EF4-FFF2-40B4-BE49-F238E27FC236}">
                      <a16:creationId xmlns:a16="http://schemas.microsoft.com/office/drawing/2014/main" id="{ABAF3031-FB82-4C37-BEF0-8FBE746F5692}"/>
                    </a:ext>
                  </a:extLst>
                </p:cNvPr>
                <p:cNvGrpSpPr/>
                <p:nvPr/>
              </p:nvGrpSpPr>
              <p:grpSpPr>
                <a:xfrm>
                  <a:off x="4825232" y="4636641"/>
                  <a:ext cx="484664" cy="485997"/>
                  <a:chOff x="2107254" y="1575258"/>
                  <a:chExt cx="311012" cy="264555"/>
                </a:xfrm>
                <a:grpFill/>
              </p:grpSpPr>
              <p:sp>
                <p:nvSpPr>
                  <p:cNvPr id="33" name="Rectangle 9">
                    <a:extLst>
                      <a:ext uri="{FF2B5EF4-FFF2-40B4-BE49-F238E27FC236}">
                        <a16:creationId xmlns:a16="http://schemas.microsoft.com/office/drawing/2014/main" id="{475CDAFE-AD95-4CB2-A158-17ABA1BC29E3}"/>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34" name="Line 10">
                    <a:extLst>
                      <a:ext uri="{FF2B5EF4-FFF2-40B4-BE49-F238E27FC236}">
                        <a16:creationId xmlns:a16="http://schemas.microsoft.com/office/drawing/2014/main" id="{0EE870F4-3487-499B-9E77-D9FAE23B737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32" name="Oval 1119">
                  <a:extLst>
                    <a:ext uri="{FF2B5EF4-FFF2-40B4-BE49-F238E27FC236}">
                      <a16:creationId xmlns:a16="http://schemas.microsoft.com/office/drawing/2014/main" id="{2045AF4C-2AA4-4326-B1CE-9BB8FCC4B937}"/>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1114">
                <a:extLst>
                  <a:ext uri="{FF2B5EF4-FFF2-40B4-BE49-F238E27FC236}">
                    <a16:creationId xmlns:a16="http://schemas.microsoft.com/office/drawing/2014/main" id="{A7CE8107-821E-424A-A4F6-28DC1633E6A9}"/>
                  </a:ext>
                </a:extLst>
              </p:cNvPr>
              <p:cNvGrpSpPr/>
              <p:nvPr/>
            </p:nvGrpSpPr>
            <p:grpSpPr>
              <a:xfrm>
                <a:off x="3706667" y="8401312"/>
                <a:ext cx="558487" cy="314757"/>
                <a:chOff x="831944" y="2085362"/>
                <a:chExt cx="923890" cy="520700"/>
              </a:xfrm>
            </p:grpSpPr>
            <p:sp>
              <p:nvSpPr>
                <p:cNvPr id="28" name="Freeform 78">
                  <a:extLst>
                    <a:ext uri="{FF2B5EF4-FFF2-40B4-BE49-F238E27FC236}">
                      <a16:creationId xmlns:a16="http://schemas.microsoft.com/office/drawing/2014/main" id="{B69ECB2C-9999-478E-8DFE-0F90FA6864D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79">
                  <a:extLst>
                    <a:ext uri="{FF2B5EF4-FFF2-40B4-BE49-F238E27FC236}">
                      <a16:creationId xmlns:a16="http://schemas.microsoft.com/office/drawing/2014/main" id="{E3061BFC-68E3-44CB-BAAE-1086E77AC6D4}"/>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30" name="Straight Connector 1117">
                  <a:extLst>
                    <a:ext uri="{FF2B5EF4-FFF2-40B4-BE49-F238E27FC236}">
                      <a16:creationId xmlns:a16="http://schemas.microsoft.com/office/drawing/2014/main" id="{83A6DFF7-7172-4955-81EE-1949B000D437}"/>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17" name="TextBox 16">
              <a:extLst>
                <a:ext uri="{FF2B5EF4-FFF2-40B4-BE49-F238E27FC236}">
                  <a16:creationId xmlns:a16="http://schemas.microsoft.com/office/drawing/2014/main" id="{FCE5B224-EC86-41DB-BBF1-36DA644A6E6F}"/>
                </a:ext>
              </a:extLst>
            </p:cNvPr>
            <p:cNvSpPr txBox="1"/>
            <p:nvPr/>
          </p:nvSpPr>
          <p:spPr>
            <a:xfrm>
              <a:off x="6028086" y="2726286"/>
              <a:ext cx="2940602" cy="398481"/>
            </a:xfrm>
            <a:prstGeom prst="rect">
              <a:avLst/>
            </a:prstGeom>
            <a:noFill/>
            <a:ln>
              <a:noFill/>
            </a:ln>
          </p:spPr>
          <p:txBody>
            <a:bodyPr wrap="square" bIns="74587" rtlCol="0">
              <a:spAutoFit/>
            </a:bodyPr>
            <a:lstStyle/>
            <a:p>
              <a:pPr lvl="0" defTabSz="466120">
                <a:defRPr/>
              </a:pPr>
              <a:r>
                <a:rPr lang="en-US" sz="900" dirty="0">
                  <a:cs typeface="Segoe UI Semibold" panose="020B0502040204020203" pitchFamily="34" charset="0"/>
                </a:rPr>
                <a:t>Azure SQL Database on Azure Arc, no EOS; Azure Database for PostgreSQL Hyperscale on Azure Arc</a:t>
              </a:r>
            </a:p>
          </p:txBody>
        </p:sp>
        <p:sp>
          <p:nvSpPr>
            <p:cNvPr id="36" name="Freeform 182">
              <a:extLst>
                <a:ext uri="{FF2B5EF4-FFF2-40B4-BE49-F238E27FC236}">
                  <a16:creationId xmlns:a16="http://schemas.microsoft.com/office/drawing/2014/main" id="{0C1F0BEB-DEA4-48FA-AEC4-E6C8A4DF97D6}"/>
                </a:ext>
              </a:extLst>
            </p:cNvPr>
            <p:cNvSpPr/>
            <p:nvPr/>
          </p:nvSpPr>
          <p:spPr bwMode="auto">
            <a:xfrm>
              <a:off x="5722210" y="2780994"/>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54603F3D-AE9B-4F5A-9413-F1B8B4787A03}"/>
                </a:ext>
              </a:extLst>
            </p:cNvPr>
            <p:cNvSpPr txBox="1"/>
            <p:nvPr/>
          </p:nvSpPr>
          <p:spPr>
            <a:xfrm>
              <a:off x="6028086" y="3208647"/>
              <a:ext cx="2605815" cy="259981"/>
            </a:xfrm>
            <a:prstGeom prst="rect">
              <a:avLst/>
            </a:prstGeom>
            <a:noFill/>
            <a:ln>
              <a:noFill/>
            </a:ln>
          </p:spPr>
          <p:txBody>
            <a:bodyPr wrap="square" bIns="74587" rtlCol="0">
              <a:spAutoFit/>
            </a:bodyPr>
            <a:lstStyle/>
            <a:p>
              <a:pPr lvl="0" defTabSz="466120">
                <a:defRPr/>
              </a:pPr>
              <a:r>
                <a:rPr lang="en-US" sz="900" dirty="0">
                  <a:cs typeface="Segoe UI Semibold" panose="020B0502040204020203" pitchFamily="34" charset="0"/>
                </a:rPr>
                <a:t>K8s of choice on any OEM hardware</a:t>
              </a:r>
            </a:p>
          </p:txBody>
        </p:sp>
        <p:grpSp>
          <p:nvGrpSpPr>
            <p:cNvPr id="37" name="Group 96">
              <a:extLst>
                <a:ext uri="{FF2B5EF4-FFF2-40B4-BE49-F238E27FC236}">
                  <a16:creationId xmlns:a16="http://schemas.microsoft.com/office/drawing/2014/main" id="{6ABEAAAC-D2EF-4B9D-8600-0A6E2859F754}"/>
                </a:ext>
              </a:extLst>
            </p:cNvPr>
            <p:cNvGrpSpPr>
              <a:grpSpLocks noChangeAspect="1"/>
            </p:cNvGrpSpPr>
            <p:nvPr/>
          </p:nvGrpSpPr>
          <p:grpSpPr bwMode="auto">
            <a:xfrm>
              <a:off x="5718370" y="3221411"/>
              <a:ext cx="250514" cy="234452"/>
              <a:chOff x="2208" y="2791"/>
              <a:chExt cx="312" cy="292"/>
            </a:xfrm>
          </p:grpSpPr>
          <p:sp>
            <p:nvSpPr>
              <p:cNvPr id="38" name="Rectangle 98">
                <a:extLst>
                  <a:ext uri="{FF2B5EF4-FFF2-40B4-BE49-F238E27FC236}">
                    <a16:creationId xmlns:a16="http://schemas.microsoft.com/office/drawing/2014/main" id="{215C04E8-2C1C-4D98-BA2F-1BAB0CD8C73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9" name="Rectangle 99">
                <a:extLst>
                  <a:ext uri="{FF2B5EF4-FFF2-40B4-BE49-F238E27FC236}">
                    <a16:creationId xmlns:a16="http://schemas.microsoft.com/office/drawing/2014/main" id="{0C5DBBEA-5BB5-4C75-B04E-79F6DAA25E8C}"/>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Rectangle 100">
                <a:extLst>
                  <a:ext uri="{FF2B5EF4-FFF2-40B4-BE49-F238E27FC236}">
                    <a16:creationId xmlns:a16="http://schemas.microsoft.com/office/drawing/2014/main" id="{30CA4372-96CA-4C1F-8FBF-33AB8AA77E5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1" name="Rectangle 101">
                <a:extLst>
                  <a:ext uri="{FF2B5EF4-FFF2-40B4-BE49-F238E27FC236}">
                    <a16:creationId xmlns:a16="http://schemas.microsoft.com/office/drawing/2014/main" id="{D3E066D7-689C-4B23-8392-664852D42B7B}"/>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2" name="Oval 102">
                <a:extLst>
                  <a:ext uri="{FF2B5EF4-FFF2-40B4-BE49-F238E27FC236}">
                    <a16:creationId xmlns:a16="http://schemas.microsoft.com/office/drawing/2014/main" id="{83FDB071-74F6-453C-B81D-FD31149E513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3" name="Oval 103">
                <a:extLst>
                  <a:ext uri="{FF2B5EF4-FFF2-40B4-BE49-F238E27FC236}">
                    <a16:creationId xmlns:a16="http://schemas.microsoft.com/office/drawing/2014/main" id="{9282DD2E-6F89-4CD3-A52A-768B2C4C2A76}"/>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 name="Oval 104">
                <a:extLst>
                  <a:ext uri="{FF2B5EF4-FFF2-40B4-BE49-F238E27FC236}">
                    <a16:creationId xmlns:a16="http://schemas.microsoft.com/office/drawing/2014/main" id="{B101E9F7-A294-4F4C-8504-335CA25B3547}"/>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 name="Oval 105">
                <a:extLst>
                  <a:ext uri="{FF2B5EF4-FFF2-40B4-BE49-F238E27FC236}">
                    <a16:creationId xmlns:a16="http://schemas.microsoft.com/office/drawing/2014/main" id="{9DD40F17-FC21-4DE5-9EF5-5DFD143FBCB8}"/>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 name="Oval 106">
                <a:extLst>
                  <a:ext uri="{FF2B5EF4-FFF2-40B4-BE49-F238E27FC236}">
                    <a16:creationId xmlns:a16="http://schemas.microsoft.com/office/drawing/2014/main" id="{25FDEE64-B005-4CD0-B8AD-7836F705AFBA}"/>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 name="Oval 107">
                <a:extLst>
                  <a:ext uri="{FF2B5EF4-FFF2-40B4-BE49-F238E27FC236}">
                    <a16:creationId xmlns:a16="http://schemas.microsoft.com/office/drawing/2014/main" id="{F1A2EE6D-876D-4A2D-B839-0D80B4726AE9}"/>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 name="Oval 108">
                <a:extLst>
                  <a:ext uri="{FF2B5EF4-FFF2-40B4-BE49-F238E27FC236}">
                    <a16:creationId xmlns:a16="http://schemas.microsoft.com/office/drawing/2014/main" id="{D426F878-8B63-451A-80DE-382A7F254AB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 name="Oval 109">
                <a:extLst>
                  <a:ext uri="{FF2B5EF4-FFF2-40B4-BE49-F238E27FC236}">
                    <a16:creationId xmlns:a16="http://schemas.microsoft.com/office/drawing/2014/main" id="{5D3C123E-5440-48DE-AF19-F00B4B23E41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0" name="Oval 110">
                <a:extLst>
                  <a:ext uri="{FF2B5EF4-FFF2-40B4-BE49-F238E27FC236}">
                    <a16:creationId xmlns:a16="http://schemas.microsoft.com/office/drawing/2014/main" id="{0FEF4ECA-0594-4DEB-B0B7-D5EE3D2B6DF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1" name="Oval 111">
                <a:extLst>
                  <a:ext uri="{FF2B5EF4-FFF2-40B4-BE49-F238E27FC236}">
                    <a16:creationId xmlns:a16="http://schemas.microsoft.com/office/drawing/2014/main" id="{2A6EFB84-35A3-4EA7-BC15-7702DA630A73}"/>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2" name="Oval 112">
                <a:extLst>
                  <a:ext uri="{FF2B5EF4-FFF2-40B4-BE49-F238E27FC236}">
                    <a16:creationId xmlns:a16="http://schemas.microsoft.com/office/drawing/2014/main" id="{4AE068D7-EDD3-436A-997A-1E684A22368F}"/>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53" name="Oval 113">
                <a:extLst>
                  <a:ext uri="{FF2B5EF4-FFF2-40B4-BE49-F238E27FC236}">
                    <a16:creationId xmlns:a16="http://schemas.microsoft.com/office/drawing/2014/main" id="{BCCB56E6-FDED-4F4F-832B-C716F0E893D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sp>
        <p:nvSpPr>
          <p:cNvPr id="82" name="TextBox 81">
            <a:extLst>
              <a:ext uri="{FF2B5EF4-FFF2-40B4-BE49-F238E27FC236}">
                <a16:creationId xmlns:a16="http://schemas.microsoft.com/office/drawing/2014/main" id="{57BC23A0-C19E-49A0-AE43-8ED0911C5669}"/>
              </a:ext>
            </a:extLst>
          </p:cNvPr>
          <p:cNvSpPr txBox="1"/>
          <p:nvPr/>
        </p:nvSpPr>
        <p:spPr>
          <a:xfrm>
            <a:off x="9713210" y="3319693"/>
            <a:ext cx="1847652" cy="294158"/>
          </a:xfrm>
          <a:prstGeom prst="rect">
            <a:avLst/>
          </a:prstGeom>
          <a:noFill/>
          <a:ln>
            <a:noFill/>
          </a:ln>
        </p:spPr>
        <p:txBody>
          <a:bodyPr wrap="square" bIns="74587" rtlCol="0">
            <a:spAutoFit/>
          </a:bodyPr>
          <a:lstStyle/>
          <a:p>
            <a:pPr marL="0" marR="0" lvl="0" indent="0" algn="l" defTabSz="466120" rtl="0" eaLnBrk="1" fontAlgn="auto" latinLnBrk="0" hangingPunct="1">
              <a:lnSpc>
                <a:spcPct val="100000"/>
              </a:lnSpc>
              <a:spcBef>
                <a:spcPts val="0"/>
              </a:spcBef>
              <a:spcAft>
                <a:spcPts val="0"/>
              </a:spcAft>
              <a:buClrTx/>
              <a:buSzTx/>
              <a:buFontTx/>
              <a:buNone/>
              <a:tabLst/>
              <a:defRPr/>
            </a:pPr>
            <a:r>
              <a:rPr kumimoji="0" lang="en-US" sz="1122"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Data Services</a:t>
            </a:r>
          </a:p>
        </p:txBody>
      </p:sp>
      <p:grpSp>
        <p:nvGrpSpPr>
          <p:cNvPr id="7" name="Group 6">
            <a:extLst>
              <a:ext uri="{FF2B5EF4-FFF2-40B4-BE49-F238E27FC236}">
                <a16:creationId xmlns:a16="http://schemas.microsoft.com/office/drawing/2014/main" id="{66D2222D-5478-46C2-B019-EE4F009B881A}"/>
              </a:ext>
            </a:extLst>
          </p:cNvPr>
          <p:cNvGrpSpPr/>
          <p:nvPr/>
        </p:nvGrpSpPr>
        <p:grpSpPr>
          <a:xfrm>
            <a:off x="5718371" y="4921479"/>
            <a:ext cx="3088003" cy="1182296"/>
            <a:chOff x="5718371" y="4921479"/>
            <a:chExt cx="3088003" cy="1182296"/>
          </a:xfrm>
        </p:grpSpPr>
        <p:sp>
          <p:nvSpPr>
            <p:cNvPr id="24" name="TextBox 23">
              <a:extLst>
                <a:ext uri="{FF2B5EF4-FFF2-40B4-BE49-F238E27FC236}">
                  <a16:creationId xmlns:a16="http://schemas.microsoft.com/office/drawing/2014/main" id="{8F003936-7A5A-48AA-B1A3-CBE4FA514694}"/>
                </a:ext>
              </a:extLst>
            </p:cNvPr>
            <p:cNvSpPr txBox="1"/>
            <p:nvPr/>
          </p:nvSpPr>
          <p:spPr>
            <a:xfrm>
              <a:off x="6010914" y="4921479"/>
              <a:ext cx="1856959" cy="3984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No custom code needed, AI and streaming built-in to database</a:t>
              </a:r>
            </a:p>
          </p:txBody>
        </p:sp>
        <p:grpSp>
          <p:nvGrpSpPr>
            <p:cNvPr id="54" name="Group 1093">
              <a:extLst>
                <a:ext uri="{FF2B5EF4-FFF2-40B4-BE49-F238E27FC236}">
                  <a16:creationId xmlns:a16="http://schemas.microsoft.com/office/drawing/2014/main" id="{C4DE9CFE-54E5-43BC-88E7-F34EEC7F9F3F}"/>
                </a:ext>
              </a:extLst>
            </p:cNvPr>
            <p:cNvGrpSpPr/>
            <p:nvPr/>
          </p:nvGrpSpPr>
          <p:grpSpPr>
            <a:xfrm>
              <a:off x="5731325" y="5005202"/>
              <a:ext cx="234518" cy="231034"/>
              <a:chOff x="3525163" y="7975566"/>
              <a:chExt cx="929418" cy="931976"/>
            </a:xfrm>
          </p:grpSpPr>
          <p:grpSp>
            <p:nvGrpSpPr>
              <p:cNvPr id="55" name="Group 1113">
                <a:extLst>
                  <a:ext uri="{FF2B5EF4-FFF2-40B4-BE49-F238E27FC236}">
                    <a16:creationId xmlns:a16="http://schemas.microsoft.com/office/drawing/2014/main" id="{AFFD81B5-6DB8-4EB4-BC8B-61008584D6E9}"/>
                  </a:ext>
                </a:extLst>
              </p:cNvPr>
              <p:cNvGrpSpPr/>
              <p:nvPr/>
            </p:nvGrpSpPr>
            <p:grpSpPr>
              <a:xfrm>
                <a:off x="3525163" y="7975566"/>
                <a:ext cx="929418" cy="931976"/>
                <a:chOff x="4825232" y="4636641"/>
                <a:chExt cx="484664" cy="485997"/>
              </a:xfrm>
              <a:noFill/>
            </p:grpSpPr>
            <p:grpSp>
              <p:nvGrpSpPr>
                <p:cNvPr id="60" name="Group 1118">
                  <a:extLst>
                    <a:ext uri="{FF2B5EF4-FFF2-40B4-BE49-F238E27FC236}">
                      <a16:creationId xmlns:a16="http://schemas.microsoft.com/office/drawing/2014/main" id="{8ADB4439-7F5D-40C5-8A35-E456CCCC8C59}"/>
                    </a:ext>
                  </a:extLst>
                </p:cNvPr>
                <p:cNvGrpSpPr/>
                <p:nvPr/>
              </p:nvGrpSpPr>
              <p:grpSpPr>
                <a:xfrm>
                  <a:off x="4825232" y="4636641"/>
                  <a:ext cx="484664" cy="485997"/>
                  <a:chOff x="2107254" y="1575258"/>
                  <a:chExt cx="311012" cy="264555"/>
                </a:xfrm>
                <a:grpFill/>
              </p:grpSpPr>
              <p:sp>
                <p:nvSpPr>
                  <p:cNvPr id="62" name="Rectangle 9">
                    <a:extLst>
                      <a:ext uri="{FF2B5EF4-FFF2-40B4-BE49-F238E27FC236}">
                        <a16:creationId xmlns:a16="http://schemas.microsoft.com/office/drawing/2014/main" id="{13EACBA6-3095-4815-8EC4-1E5E10A436C5}"/>
                      </a:ext>
                    </a:extLst>
                  </p:cNvPr>
                  <p:cNvSpPr>
                    <a:spLocks noChangeArrowheads="1"/>
                  </p:cNvSpPr>
                  <p:nvPr/>
                </p:nvSpPr>
                <p:spPr bwMode="auto">
                  <a:xfrm>
                    <a:off x="2107273"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sp>
                <p:nvSpPr>
                  <p:cNvPr id="63" name="Line 10">
                    <a:extLst>
                      <a:ext uri="{FF2B5EF4-FFF2-40B4-BE49-F238E27FC236}">
                        <a16:creationId xmlns:a16="http://schemas.microsoft.com/office/drawing/2014/main" id="{2D20B460-9DC0-4872-AA35-68DE21480381}"/>
                      </a:ext>
                    </a:extLst>
                  </p:cNvPr>
                  <p:cNvSpPr>
                    <a:spLocks noChangeShapeType="1"/>
                  </p:cNvSpPr>
                  <p:nvPr/>
                </p:nvSpPr>
                <p:spPr bwMode="auto">
                  <a:xfrm flipH="1">
                    <a:off x="210725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latin typeface="Segoe UI"/>
                      <a:ea typeface="+mn-ea"/>
                      <a:cs typeface="+mn-cs"/>
                    </a:endParaRPr>
                  </a:p>
                </p:txBody>
              </p:sp>
            </p:grpSp>
            <p:sp>
              <p:nvSpPr>
                <p:cNvPr id="61" name="Oval 1119">
                  <a:extLst>
                    <a:ext uri="{FF2B5EF4-FFF2-40B4-BE49-F238E27FC236}">
                      <a16:creationId xmlns:a16="http://schemas.microsoft.com/office/drawing/2014/main" id="{5E179D3A-2D81-42D8-A836-621B7CCAA1CF}"/>
                    </a:ext>
                  </a:extLst>
                </p:cNvPr>
                <p:cNvSpPr/>
                <p:nvPr/>
              </p:nvSpPr>
              <p:spPr bwMode="auto">
                <a:xfrm>
                  <a:off x="4865150" y="4679797"/>
                  <a:ext cx="45089" cy="45090"/>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56" name="Group 1114">
                <a:extLst>
                  <a:ext uri="{FF2B5EF4-FFF2-40B4-BE49-F238E27FC236}">
                    <a16:creationId xmlns:a16="http://schemas.microsoft.com/office/drawing/2014/main" id="{D33E2EA8-8701-47C1-932C-7B1641D15073}"/>
                  </a:ext>
                </a:extLst>
              </p:cNvPr>
              <p:cNvGrpSpPr/>
              <p:nvPr/>
            </p:nvGrpSpPr>
            <p:grpSpPr>
              <a:xfrm>
                <a:off x="3706667" y="8401312"/>
                <a:ext cx="558487" cy="314757"/>
                <a:chOff x="831944" y="2085362"/>
                <a:chExt cx="923890" cy="520700"/>
              </a:xfrm>
            </p:grpSpPr>
            <p:sp>
              <p:nvSpPr>
                <p:cNvPr id="57" name="Freeform 78">
                  <a:extLst>
                    <a:ext uri="{FF2B5EF4-FFF2-40B4-BE49-F238E27FC236}">
                      <a16:creationId xmlns:a16="http://schemas.microsoft.com/office/drawing/2014/main" id="{45E0231F-8281-4978-8146-C980B954B039}"/>
                    </a:ext>
                  </a:extLst>
                </p:cNvPr>
                <p:cNvSpPr/>
                <p:nvPr/>
              </p:nvSpPr>
              <p:spPr bwMode="auto">
                <a:xfrm>
                  <a:off x="831944"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58" name="Freeform 79">
                  <a:extLst>
                    <a:ext uri="{FF2B5EF4-FFF2-40B4-BE49-F238E27FC236}">
                      <a16:creationId xmlns:a16="http://schemas.microsoft.com/office/drawing/2014/main" id="{1E58041E-04E6-40D7-A357-D0ED107701EB}"/>
                    </a:ext>
                  </a:extLst>
                </p:cNvPr>
                <p:cNvSpPr/>
                <p:nvPr/>
              </p:nvSpPr>
              <p:spPr bwMode="auto">
                <a:xfrm flipH="1">
                  <a:off x="1505009" y="2209190"/>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cap="flat" cmpd="sng" algn="ctr">
                  <a:solidFill>
                    <a:srgbClr val="50E6FF"/>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59" name="Straight Connector 1117">
                  <a:extLst>
                    <a:ext uri="{FF2B5EF4-FFF2-40B4-BE49-F238E27FC236}">
                      <a16:creationId xmlns:a16="http://schemas.microsoft.com/office/drawing/2014/main" id="{080BAC1C-EC18-431E-BC8E-387FEF78340F}"/>
                    </a:ext>
                  </a:extLst>
                </p:cNvPr>
                <p:cNvCxnSpPr/>
                <p:nvPr/>
              </p:nvCxnSpPr>
              <p:spPr>
                <a:xfrm flipH="1">
                  <a:off x="1181192" y="2085362"/>
                  <a:ext cx="215899" cy="520700"/>
                </a:xfrm>
                <a:prstGeom prst="line">
                  <a:avLst/>
                </a:prstGeom>
                <a:noFill/>
                <a:ln w="19050" cap="flat" cmpd="sng" algn="ctr">
                  <a:solidFill>
                    <a:srgbClr val="50E6FF"/>
                  </a:solidFill>
                  <a:prstDash val="solid"/>
                  <a:headEnd type="none"/>
                  <a:tailEnd type="none"/>
                </a:ln>
                <a:effectLst/>
              </p:spPr>
            </p:cxnSp>
          </p:grpSp>
        </p:grpSp>
        <p:sp>
          <p:nvSpPr>
            <p:cNvPr id="22" name="TextBox 21">
              <a:extLst>
                <a:ext uri="{FF2B5EF4-FFF2-40B4-BE49-F238E27FC236}">
                  <a16:creationId xmlns:a16="http://schemas.microsoft.com/office/drawing/2014/main" id="{349680E3-3264-4F33-B7DB-855B0C8DD159}"/>
                </a:ext>
              </a:extLst>
            </p:cNvPr>
            <p:cNvSpPr txBox="1"/>
            <p:nvPr/>
          </p:nvSpPr>
          <p:spPr>
            <a:xfrm>
              <a:off x="6010915" y="5382637"/>
              <a:ext cx="1784019" cy="3984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Azure SQL Database Edge with built-in AI, consistent security</a:t>
              </a:r>
            </a:p>
          </p:txBody>
        </p:sp>
        <p:sp>
          <p:nvSpPr>
            <p:cNvPr id="64" name="Freeform 182">
              <a:extLst>
                <a:ext uri="{FF2B5EF4-FFF2-40B4-BE49-F238E27FC236}">
                  <a16:creationId xmlns:a16="http://schemas.microsoft.com/office/drawing/2014/main" id="{D574C8DD-090A-4804-9223-EB5D5ABB2B1F}"/>
                </a:ext>
              </a:extLst>
            </p:cNvPr>
            <p:cNvSpPr/>
            <p:nvPr/>
          </p:nvSpPr>
          <p:spPr bwMode="auto">
            <a:xfrm>
              <a:off x="5722210" y="5437345"/>
              <a:ext cx="225381" cy="28906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3416D326-D907-4901-A85D-56605B274038}"/>
                </a:ext>
              </a:extLst>
            </p:cNvPr>
            <p:cNvSpPr txBox="1"/>
            <p:nvPr/>
          </p:nvSpPr>
          <p:spPr>
            <a:xfrm>
              <a:off x="5996303" y="5843794"/>
              <a:ext cx="1830324" cy="259981"/>
            </a:xfrm>
            <a:prstGeom prst="rect">
              <a:avLst/>
            </a:prstGeom>
            <a:noFill/>
            <a:ln>
              <a:noFill/>
            </a:ln>
          </p:spPr>
          <p:txBody>
            <a:bodyPr wrap="square" bIns="74587" rtlCol="0">
              <a:spAutoFit/>
            </a:bodyPr>
            <a:lstStyle/>
            <a:p>
              <a:pPr defTabSz="466120">
                <a:defRPr/>
              </a:pPr>
              <a:r>
                <a:rPr lang="en-US" sz="900" dirty="0">
                  <a:cs typeface="Segoe UI Semibold" panose="020B0502040204020203" pitchFamily="34" charset="0"/>
                </a:rPr>
                <a:t>OEM edge servers/workstations</a:t>
              </a:r>
            </a:p>
          </p:txBody>
        </p:sp>
        <p:grpSp>
          <p:nvGrpSpPr>
            <p:cNvPr id="65" name="Group 96">
              <a:extLst>
                <a:ext uri="{FF2B5EF4-FFF2-40B4-BE49-F238E27FC236}">
                  <a16:creationId xmlns:a16="http://schemas.microsoft.com/office/drawing/2014/main" id="{B64D5D6D-FCA0-4B83-A841-BA12E80293F9}"/>
                </a:ext>
              </a:extLst>
            </p:cNvPr>
            <p:cNvGrpSpPr>
              <a:grpSpLocks noChangeAspect="1"/>
            </p:cNvGrpSpPr>
            <p:nvPr/>
          </p:nvGrpSpPr>
          <p:grpSpPr bwMode="auto">
            <a:xfrm>
              <a:off x="5718371" y="5859684"/>
              <a:ext cx="243835" cy="228201"/>
              <a:chOff x="2208" y="2791"/>
              <a:chExt cx="312" cy="292"/>
            </a:xfrm>
          </p:grpSpPr>
          <p:sp>
            <p:nvSpPr>
              <p:cNvPr id="66" name="Rectangle 98">
                <a:extLst>
                  <a:ext uri="{FF2B5EF4-FFF2-40B4-BE49-F238E27FC236}">
                    <a16:creationId xmlns:a16="http://schemas.microsoft.com/office/drawing/2014/main" id="{0D873FB4-F133-43F3-9987-1240F86816A3}"/>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7" name="Rectangle 99">
                <a:extLst>
                  <a:ext uri="{FF2B5EF4-FFF2-40B4-BE49-F238E27FC236}">
                    <a16:creationId xmlns:a16="http://schemas.microsoft.com/office/drawing/2014/main" id="{E1D6D5EF-C0C8-4F8D-BEAA-D820C43ABC3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8" name="Rectangle 100">
                <a:extLst>
                  <a:ext uri="{FF2B5EF4-FFF2-40B4-BE49-F238E27FC236}">
                    <a16:creationId xmlns:a16="http://schemas.microsoft.com/office/drawing/2014/main" id="{B4BD95D7-B1D3-495F-8765-38B83A218C6E}"/>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69" name="Rectangle 101">
                <a:extLst>
                  <a:ext uri="{FF2B5EF4-FFF2-40B4-BE49-F238E27FC236}">
                    <a16:creationId xmlns:a16="http://schemas.microsoft.com/office/drawing/2014/main" id="{C46B71AF-2AFF-4A86-A8B4-5C25EDDFF0B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0" name="Oval 102">
                <a:extLst>
                  <a:ext uri="{FF2B5EF4-FFF2-40B4-BE49-F238E27FC236}">
                    <a16:creationId xmlns:a16="http://schemas.microsoft.com/office/drawing/2014/main" id="{9915FEF7-02AB-4FF7-AE32-4B582CF89520}"/>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1" name="Oval 103">
                <a:extLst>
                  <a:ext uri="{FF2B5EF4-FFF2-40B4-BE49-F238E27FC236}">
                    <a16:creationId xmlns:a16="http://schemas.microsoft.com/office/drawing/2014/main" id="{4EDAE76E-B3EB-4C03-B3E7-FC0ADE541B2B}"/>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2" name="Oval 104">
                <a:extLst>
                  <a:ext uri="{FF2B5EF4-FFF2-40B4-BE49-F238E27FC236}">
                    <a16:creationId xmlns:a16="http://schemas.microsoft.com/office/drawing/2014/main" id="{BAB7EA9A-A547-438A-86E7-53B567BE68E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3" name="Oval 105">
                <a:extLst>
                  <a:ext uri="{FF2B5EF4-FFF2-40B4-BE49-F238E27FC236}">
                    <a16:creationId xmlns:a16="http://schemas.microsoft.com/office/drawing/2014/main" id="{879C71A5-6E11-418F-AA5F-E4E18260BB6A}"/>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4" name="Oval 106">
                <a:extLst>
                  <a:ext uri="{FF2B5EF4-FFF2-40B4-BE49-F238E27FC236}">
                    <a16:creationId xmlns:a16="http://schemas.microsoft.com/office/drawing/2014/main" id="{6BD1EEA4-ACA1-4050-9F85-F90B401D2A48}"/>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5" name="Oval 107">
                <a:extLst>
                  <a:ext uri="{FF2B5EF4-FFF2-40B4-BE49-F238E27FC236}">
                    <a16:creationId xmlns:a16="http://schemas.microsoft.com/office/drawing/2014/main" id="{ACE721DE-05DA-4F3C-9C8B-F8F02B59BD38}"/>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6" name="Oval 108">
                <a:extLst>
                  <a:ext uri="{FF2B5EF4-FFF2-40B4-BE49-F238E27FC236}">
                    <a16:creationId xmlns:a16="http://schemas.microsoft.com/office/drawing/2014/main" id="{62176B4F-27DE-480A-A418-916771FCDCA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7" name="Oval 109">
                <a:extLst>
                  <a:ext uri="{FF2B5EF4-FFF2-40B4-BE49-F238E27FC236}">
                    <a16:creationId xmlns:a16="http://schemas.microsoft.com/office/drawing/2014/main" id="{70F429EE-C3B6-4845-8CB9-5D9E0DC233A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8" name="Oval 110">
                <a:extLst>
                  <a:ext uri="{FF2B5EF4-FFF2-40B4-BE49-F238E27FC236}">
                    <a16:creationId xmlns:a16="http://schemas.microsoft.com/office/drawing/2014/main" id="{37AEA44C-4DD0-45E5-B042-101FA3F1ED7E}"/>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Oval 111">
                <a:extLst>
                  <a:ext uri="{FF2B5EF4-FFF2-40B4-BE49-F238E27FC236}">
                    <a16:creationId xmlns:a16="http://schemas.microsoft.com/office/drawing/2014/main" id="{A32A867A-D497-4347-BD9D-3438431819E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 name="Oval 112">
                <a:extLst>
                  <a:ext uri="{FF2B5EF4-FFF2-40B4-BE49-F238E27FC236}">
                    <a16:creationId xmlns:a16="http://schemas.microsoft.com/office/drawing/2014/main" id="{27033C92-05DC-498E-939D-E27F8E5CDACE}"/>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1" name="Oval 113">
                <a:extLst>
                  <a:ext uri="{FF2B5EF4-FFF2-40B4-BE49-F238E27FC236}">
                    <a16:creationId xmlns:a16="http://schemas.microsoft.com/office/drawing/2014/main" id="{06975596-0A82-43BA-B652-FC31752164E4}"/>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3B2DD6A3-CDFB-4CEA-A4FD-F61D6191ED4E}"/>
                </a:ext>
              </a:extLst>
            </p:cNvPr>
            <p:cNvSpPr txBox="1"/>
            <p:nvPr/>
          </p:nvSpPr>
          <p:spPr>
            <a:xfrm>
              <a:off x="8120626" y="4990729"/>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dirty="0">
                  <a:cs typeface="Segoe UI Semibold" panose="020B0502040204020203" pitchFamily="34" charset="0"/>
                </a:rPr>
                <a:t>Sensors</a:t>
              </a:r>
            </a:p>
          </p:txBody>
        </p:sp>
        <p:sp>
          <p:nvSpPr>
            <p:cNvPr id="85" name="chip" title="Icon of a computer chip">
              <a:extLst>
                <a:ext uri="{FF2B5EF4-FFF2-40B4-BE49-F238E27FC236}">
                  <a16:creationId xmlns:a16="http://schemas.microsoft.com/office/drawing/2014/main" id="{8ACD2FFD-343D-4B33-AA5E-44DE2389171A}"/>
                </a:ext>
              </a:extLst>
            </p:cNvPr>
            <p:cNvSpPr>
              <a:spLocks noChangeAspect="1" noEditPoints="1"/>
            </p:cNvSpPr>
            <p:nvPr/>
          </p:nvSpPr>
          <p:spPr bwMode="auto">
            <a:xfrm>
              <a:off x="7915671" y="5023526"/>
              <a:ext cx="190524" cy="19438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TextBox 83">
              <a:extLst>
                <a:ext uri="{FF2B5EF4-FFF2-40B4-BE49-F238E27FC236}">
                  <a16:creationId xmlns:a16="http://schemas.microsoft.com/office/drawing/2014/main" id="{2AE2777C-46D7-4BC9-B14F-9643107FEAAC}"/>
                </a:ext>
              </a:extLst>
            </p:cNvPr>
            <p:cNvSpPr txBox="1"/>
            <p:nvPr/>
          </p:nvSpPr>
          <p:spPr>
            <a:xfrm>
              <a:off x="8120626" y="5451887"/>
              <a:ext cx="685748" cy="259981"/>
            </a:xfrm>
            <a:prstGeom prst="rect">
              <a:avLst/>
            </a:prstGeom>
            <a:noFill/>
            <a:ln>
              <a:noFill/>
            </a:ln>
          </p:spPr>
          <p:txBody>
            <a:bodyPr wrap="square" bIns="74587" rtlCol="0">
              <a:spAutoFit/>
            </a:bodyPr>
            <a:lstStyle/>
            <a:p>
              <a:pPr marR="0" lvl="0" indent="0" defTabSz="466120" fontAlgn="auto">
                <a:lnSpc>
                  <a:spcPct val="100000"/>
                </a:lnSpc>
                <a:spcBef>
                  <a:spcPts val="0"/>
                </a:spcBef>
                <a:spcAft>
                  <a:spcPts val="0"/>
                </a:spcAft>
                <a:buClrTx/>
                <a:buSzTx/>
                <a:buFontTx/>
                <a:buNone/>
                <a:tabLst/>
                <a:defRPr/>
              </a:pPr>
              <a:r>
                <a:rPr lang="en-US" sz="900" dirty="0">
                  <a:cs typeface="Segoe UI Semibold" panose="020B0502040204020203" pitchFamily="34" charset="0"/>
                </a:rPr>
                <a:t>Actuators</a:t>
              </a:r>
            </a:p>
          </p:txBody>
        </p:sp>
        <p:grpSp>
          <p:nvGrpSpPr>
            <p:cNvPr id="2" name="Group 1">
              <a:extLst>
                <a:ext uri="{FF2B5EF4-FFF2-40B4-BE49-F238E27FC236}">
                  <a16:creationId xmlns:a16="http://schemas.microsoft.com/office/drawing/2014/main" id="{CC3AA4FC-8C2A-4560-9AA7-8F533BA7076C}"/>
                </a:ext>
              </a:extLst>
            </p:cNvPr>
            <p:cNvGrpSpPr/>
            <p:nvPr/>
          </p:nvGrpSpPr>
          <p:grpSpPr>
            <a:xfrm>
              <a:off x="7917867" y="5500947"/>
              <a:ext cx="176539" cy="161861"/>
              <a:chOff x="7917867" y="5500947"/>
              <a:chExt cx="176539" cy="161861"/>
            </a:xfrm>
          </p:grpSpPr>
          <p:sp>
            <p:nvSpPr>
              <p:cNvPr id="87" name="Freeform 53">
                <a:extLst>
                  <a:ext uri="{FF2B5EF4-FFF2-40B4-BE49-F238E27FC236}">
                    <a16:creationId xmlns:a16="http://schemas.microsoft.com/office/drawing/2014/main" id="{3C4EA621-468B-4908-ACB7-63E7E55EB70B}"/>
                  </a:ext>
                </a:extLst>
              </p:cNvPr>
              <p:cNvSpPr>
                <a:spLocks/>
              </p:cNvSpPr>
              <p:nvPr/>
            </p:nvSpPr>
            <p:spPr bwMode="auto">
              <a:xfrm>
                <a:off x="7974707" y="5552644"/>
                <a:ext cx="59515" cy="57851"/>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54">
                <a:extLst>
                  <a:ext uri="{FF2B5EF4-FFF2-40B4-BE49-F238E27FC236}">
                    <a16:creationId xmlns:a16="http://schemas.microsoft.com/office/drawing/2014/main" id="{A3C892BE-5BE7-4D80-8C3A-975CCD24E246}"/>
                  </a:ext>
                </a:extLst>
              </p:cNvPr>
              <p:cNvSpPr>
                <a:spLocks/>
              </p:cNvSpPr>
              <p:nvPr/>
            </p:nvSpPr>
            <p:spPr bwMode="auto">
              <a:xfrm>
                <a:off x="7917867" y="5500947"/>
                <a:ext cx="167177" cy="161861"/>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89" name="Freeform 55">
                <a:extLst>
                  <a:ext uri="{FF2B5EF4-FFF2-40B4-BE49-F238E27FC236}">
                    <a16:creationId xmlns:a16="http://schemas.microsoft.com/office/drawing/2014/main" id="{EB288766-E676-4CE8-B343-B9DF6339E550}"/>
                  </a:ext>
                </a:extLst>
              </p:cNvPr>
              <p:cNvSpPr>
                <a:spLocks/>
              </p:cNvSpPr>
              <p:nvPr/>
            </p:nvSpPr>
            <p:spPr bwMode="auto">
              <a:xfrm>
                <a:off x="7944615" y="5524949"/>
                <a:ext cx="116355" cy="113241"/>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56">
                <a:extLst>
                  <a:ext uri="{FF2B5EF4-FFF2-40B4-BE49-F238E27FC236}">
                    <a16:creationId xmlns:a16="http://schemas.microsoft.com/office/drawing/2014/main" id="{ACB4B38A-9044-45C1-8C8A-2F154647D17E}"/>
                  </a:ext>
                </a:extLst>
              </p:cNvPr>
              <p:cNvSpPr>
                <a:spLocks/>
              </p:cNvSpPr>
              <p:nvPr/>
            </p:nvSpPr>
            <p:spPr bwMode="auto">
              <a:xfrm>
                <a:off x="8000787" y="5500947"/>
                <a:ext cx="93619" cy="86162"/>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rgbClr val="0070C0"/>
              </a:solidFill>
              <a:ln w="0">
                <a:noFill/>
                <a:prstDash val="solid"/>
                <a:round/>
                <a:headEnd/>
                <a:tailEnd/>
              </a:ln>
            </p:spPr>
            <p:txBody>
              <a:bodyPr vert="horz" wrap="square" lIns="93247" tIns="46623" rIns="93247" bIns="46623" numCol="1" anchor="t" anchorCtr="0" compatLnSpc="1">
                <a:prstTxWarp prst="textNoShape">
                  <a:avLst/>
                </a:prstTxWarp>
              </a:bodyPr>
              <a:lstStyle/>
              <a:p>
                <a:pPr marL="0" marR="0" lvl="0" indent="0" algn="l"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03" name="Arrow: Right 201">
            <a:extLst>
              <a:ext uri="{FF2B5EF4-FFF2-40B4-BE49-F238E27FC236}">
                <a16:creationId xmlns:a16="http://schemas.microsoft.com/office/drawing/2014/main" id="{E7101F54-C4FC-4C6D-B66F-DB6B4FF20AF8}"/>
              </a:ext>
            </a:extLst>
          </p:cNvPr>
          <p:cNvSpPr/>
          <p:nvPr/>
        </p:nvSpPr>
        <p:spPr bwMode="auto">
          <a:xfrm flipH="1">
            <a:off x="8502463" y="3562543"/>
            <a:ext cx="3119827" cy="1130657"/>
          </a:xfrm>
          <a:prstGeom prst="homePlate">
            <a:avLst>
              <a:gd name="adj" fmla="val 14197"/>
            </a:avLst>
          </a:prstGeom>
          <a:solidFill>
            <a:schemeClr val="accent1"/>
          </a:solidFill>
          <a:ln w="25400" cap="rnd">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TextBox 103">
            <a:extLst>
              <a:ext uri="{FF2B5EF4-FFF2-40B4-BE49-F238E27FC236}">
                <a16:creationId xmlns:a16="http://schemas.microsoft.com/office/drawing/2014/main" id="{CF946D42-B1E6-40CE-8D2B-1C96E93DE064}"/>
              </a:ext>
            </a:extLst>
          </p:cNvPr>
          <p:cNvSpPr txBox="1"/>
          <p:nvPr/>
        </p:nvSpPr>
        <p:spPr>
          <a:xfrm>
            <a:off x="9809194" y="3718695"/>
            <a:ext cx="1704213" cy="290759"/>
          </a:xfrm>
          <a:prstGeom prst="rect">
            <a:avLst/>
          </a:prstGeom>
          <a:noFill/>
          <a:ln>
            <a:noFill/>
          </a:ln>
        </p:spPr>
        <p:txBody>
          <a:bodyPr wrap="square" bIns="74587" rtlCol="0">
            <a:spAutoFit/>
          </a:bodyPr>
          <a:lstStyle/>
          <a:p>
            <a:pPr marL="0" marR="0" lvl="0" indent="0" algn="ctr" defTabSz="46612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Segoe UI Semibold"/>
                <a:ea typeface="+mn-ea"/>
                <a:cs typeface="Segoe UI Semibold" panose="020B0502040204020203" pitchFamily="34" charset="0"/>
              </a:rPr>
              <a:t>Azure Arc</a:t>
            </a:r>
          </a:p>
        </p:txBody>
      </p:sp>
      <p:sp>
        <p:nvSpPr>
          <p:cNvPr id="91" name="Rectangle 90">
            <a:extLst>
              <a:ext uri="{FF2B5EF4-FFF2-40B4-BE49-F238E27FC236}">
                <a16:creationId xmlns:a16="http://schemas.microsoft.com/office/drawing/2014/main" id="{1A9C3D5F-B067-4972-B88C-A154FA937DFA}"/>
              </a:ext>
            </a:extLst>
          </p:cNvPr>
          <p:cNvSpPr/>
          <p:nvPr/>
        </p:nvSpPr>
        <p:spPr bwMode="auto">
          <a:xfrm>
            <a:off x="9809194" y="4035550"/>
            <a:ext cx="1704213" cy="566838"/>
          </a:xfrm>
          <a:prstGeom prst="rect">
            <a:avLst/>
          </a:prstGeom>
          <a:solidFill>
            <a:srgbClr val="50E6FF"/>
          </a:solidFill>
          <a:ln w="17145" cap="flat" cmpd="sng" algn="ctr">
            <a:noFill/>
            <a:prstDash val="soli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Operational databases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pitchFamily="34" charset="0"/>
              </a:rPr>
              <a:t>Analytics solutions</a:t>
            </a:r>
          </a:p>
        </p:txBody>
      </p:sp>
      <p:sp>
        <p:nvSpPr>
          <p:cNvPr id="105" name="TextBox 104">
            <a:extLst>
              <a:ext uri="{FF2B5EF4-FFF2-40B4-BE49-F238E27FC236}">
                <a16:creationId xmlns:a16="http://schemas.microsoft.com/office/drawing/2014/main" id="{E6494617-13BB-4288-BF4E-4A1BF427D427}"/>
              </a:ext>
            </a:extLst>
          </p:cNvPr>
          <p:cNvSpPr txBox="1"/>
          <p:nvPr/>
        </p:nvSpPr>
        <p:spPr>
          <a:xfrm>
            <a:off x="8672513" y="3584411"/>
            <a:ext cx="1123780" cy="1090978"/>
          </a:xfrm>
          <a:prstGeom prst="rect">
            <a:avLst/>
          </a:prstGeom>
          <a:noFill/>
          <a:ln>
            <a:noFill/>
          </a:ln>
        </p:spPr>
        <p:txBody>
          <a:bodyPr wrap="square" bIns="74587" rtlCol="0">
            <a:spAutoFit/>
          </a:bodyPr>
          <a:lstStyle/>
          <a:p>
            <a:pPr marL="0" marR="0" lvl="0" indent="0" algn="l" defTabSz="466120" rtl="0" eaLnBrk="1" fontAlgn="auto" latinLnBrk="0" hangingPunct="1">
              <a:spcBef>
                <a:spcPts val="60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ea typeface="+mn-ea"/>
                <a:cs typeface="Segoe UI Semibold" panose="020B0502040204020203" pitchFamily="34" charset="0"/>
              </a:rPr>
              <a:t>K8s management</a:t>
            </a:r>
          </a:p>
          <a:p>
            <a:pPr marL="0" marR="0" lvl="0" indent="0" algn="l" defTabSz="466120" rtl="0" eaLnBrk="1" fontAlgn="auto" latinLnBrk="0" hangingPunct="1">
              <a:spcBef>
                <a:spcPts val="60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ea typeface="+mn-ea"/>
                <a:cs typeface="Segoe UI Semibold" panose="020B0502040204020203" pitchFamily="34" charset="0"/>
              </a:rPr>
              <a:t>Azure Policy</a:t>
            </a:r>
          </a:p>
          <a:p>
            <a:pPr marL="0" marR="0" lvl="0" indent="0" algn="l" defTabSz="466120" rtl="0" eaLnBrk="1" fontAlgn="auto" latinLnBrk="0" hangingPunct="1">
              <a:spcBef>
                <a:spcPts val="60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ea typeface="+mn-ea"/>
                <a:cs typeface="Segoe UI Semibold" panose="020B0502040204020203" pitchFamily="34" charset="0"/>
              </a:rPr>
              <a:t>Azure Role-based control</a:t>
            </a:r>
          </a:p>
          <a:p>
            <a:pPr marL="0" marR="0" lvl="0" indent="0" algn="l" defTabSz="466120" rtl="0" eaLnBrk="1" fontAlgn="auto" latinLnBrk="0" hangingPunct="1">
              <a:spcBef>
                <a:spcPts val="600"/>
              </a:spcBef>
              <a:spcAft>
                <a:spcPts val="0"/>
              </a:spcAft>
              <a:buClrTx/>
              <a:buSzTx/>
              <a:buFontTx/>
              <a:buNone/>
              <a:tabLst/>
              <a:defRPr/>
            </a:pPr>
            <a:r>
              <a:rPr kumimoji="0" lang="en-US" sz="800" i="0" u="none" strike="noStrike" kern="1200" cap="none" spc="0" normalizeH="0" baseline="0" noProof="0" dirty="0">
                <a:ln>
                  <a:noFill/>
                </a:ln>
                <a:solidFill>
                  <a:srgbClr val="FFFFFF"/>
                </a:solidFill>
                <a:effectLst/>
                <a:uLnTx/>
                <a:uFillTx/>
                <a:ea typeface="+mn-ea"/>
                <a:cs typeface="Segoe UI Semibold" panose="020B0502040204020203" pitchFamily="34" charset="0"/>
              </a:rPr>
              <a:t>Azure Security Center</a:t>
            </a:r>
          </a:p>
        </p:txBody>
      </p:sp>
    </p:spTree>
    <p:extLst>
      <p:ext uri="{BB962C8B-B14F-4D97-AF65-F5344CB8AC3E}">
        <p14:creationId xmlns:p14="http://schemas.microsoft.com/office/powerpoint/2010/main" val="1434468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itle 17">
            <a:extLst>
              <a:ext uri="{FF2B5EF4-FFF2-40B4-BE49-F238E27FC236}">
                <a16:creationId xmlns:a16="http://schemas.microsoft.com/office/drawing/2014/main" id="{59386ECD-94BC-43BA-933D-6E8AFA821C8C}"/>
              </a:ext>
            </a:extLst>
          </p:cNvPr>
          <p:cNvSpPr txBox="1">
            <a:spLocks/>
          </p:cNvSpPr>
          <p:nvPr/>
        </p:nvSpPr>
        <p:spPr>
          <a:xfrm>
            <a:off x="587375" y="9906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Azure Data Services anywhere</a:t>
            </a:r>
          </a:p>
          <a:p>
            <a:pPr algn="ctr"/>
            <a:r>
              <a:rPr lang="en-US" sz="2000" spc="0" dirty="0">
                <a:ln>
                  <a:noFill/>
                </a:ln>
                <a:latin typeface="Segoe UI"/>
              </a:rPr>
              <a:t>Bring Azure data services to on-premises, multi-cloud, and edge with Azure Arc</a:t>
            </a:r>
          </a:p>
        </p:txBody>
      </p:sp>
      <p:grpSp>
        <p:nvGrpSpPr>
          <p:cNvPr id="99" name="Group 98">
            <a:extLst>
              <a:ext uri="{FF2B5EF4-FFF2-40B4-BE49-F238E27FC236}">
                <a16:creationId xmlns:a16="http://schemas.microsoft.com/office/drawing/2014/main" id="{C3ADEC22-2938-4428-8F7A-0802DE53B5CC}"/>
              </a:ext>
            </a:extLst>
          </p:cNvPr>
          <p:cNvGrpSpPr/>
          <p:nvPr/>
        </p:nvGrpSpPr>
        <p:grpSpPr>
          <a:xfrm>
            <a:off x="563118" y="2543594"/>
            <a:ext cx="11046714" cy="2422912"/>
            <a:chOff x="563118" y="2543594"/>
            <a:chExt cx="11046714" cy="2422912"/>
          </a:xfrm>
        </p:grpSpPr>
        <p:sp>
          <p:nvSpPr>
            <p:cNvPr id="100" name="Rectangle 99">
              <a:extLst>
                <a:ext uri="{FF2B5EF4-FFF2-40B4-BE49-F238E27FC236}">
                  <a16:creationId xmlns:a16="http://schemas.microsoft.com/office/drawing/2014/main" id="{2A47B0B4-1A2C-4623-BF28-1DEC3163121C}"/>
                </a:ext>
              </a:extLst>
            </p:cNvPr>
            <p:cNvSpPr/>
            <p:nvPr/>
          </p:nvSpPr>
          <p:spPr bwMode="auto">
            <a:xfrm>
              <a:off x="582168"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Always</a:t>
              </a:r>
              <a:b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current</a:t>
              </a:r>
            </a:p>
          </p:txBody>
        </p:sp>
        <p:sp>
          <p:nvSpPr>
            <p:cNvPr id="101" name="Rectangle 100">
              <a:extLst>
                <a:ext uri="{FF2B5EF4-FFF2-40B4-BE49-F238E27FC236}">
                  <a16:creationId xmlns:a16="http://schemas.microsoft.com/office/drawing/2014/main" id="{F5DEB079-08A0-48BD-A6E9-630B44D7B13B}"/>
                </a:ext>
              </a:extLst>
            </p:cNvPr>
            <p:cNvSpPr/>
            <p:nvPr/>
          </p:nvSpPr>
          <p:spPr bwMode="auto">
            <a:xfrm>
              <a:off x="2795573"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Elastic</a:t>
              </a:r>
              <a:b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scale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02" name="Rectangle 101">
              <a:extLst>
                <a:ext uri="{FF2B5EF4-FFF2-40B4-BE49-F238E27FC236}">
                  <a16:creationId xmlns:a16="http://schemas.microsoft.com/office/drawing/2014/main" id="{F3C8DD5B-9966-4C2F-9EA8-7BAA28F88223}"/>
                </a:ext>
              </a:extLst>
            </p:cNvPr>
            <p:cNvSpPr/>
            <p:nvPr/>
          </p:nvSpPr>
          <p:spPr bwMode="auto">
            <a:xfrm>
              <a:off x="500897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Unified management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03" name="Rectangle 102">
              <a:extLst>
                <a:ext uri="{FF2B5EF4-FFF2-40B4-BE49-F238E27FC236}">
                  <a16:creationId xmlns:a16="http://schemas.microsoft.com/office/drawing/2014/main" id="{A9996A4B-7FC4-49FD-935F-49A5CB264CD6}"/>
                </a:ext>
              </a:extLst>
            </p:cNvPr>
            <p:cNvSpPr/>
            <p:nvPr/>
          </p:nvSpPr>
          <p:spPr bwMode="auto">
            <a:xfrm>
              <a:off x="7222382"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Unmatched security</a:t>
              </a:r>
            </a:p>
          </p:txBody>
        </p:sp>
        <p:sp>
          <p:nvSpPr>
            <p:cNvPr id="104" name="Rectangle 103">
              <a:extLst>
                <a:ext uri="{FF2B5EF4-FFF2-40B4-BE49-F238E27FC236}">
                  <a16:creationId xmlns:a16="http://schemas.microsoft.com/office/drawing/2014/main" id="{B394895D-BEFC-415C-B154-DF066524C87A}"/>
                </a:ext>
              </a:extLst>
            </p:cNvPr>
            <p:cNvSpPr/>
            <p:nvPr/>
          </p:nvSpPr>
          <p:spPr bwMode="auto">
            <a:xfrm>
              <a:off x="9435787" y="3381376"/>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Cloud</a:t>
              </a:r>
              <a:b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billing</a:t>
              </a:r>
            </a:p>
          </p:txBody>
        </p:sp>
        <p:sp>
          <p:nvSpPr>
            <p:cNvPr id="105" name="Rectangle 104">
              <a:extLst>
                <a:ext uri="{FF2B5EF4-FFF2-40B4-BE49-F238E27FC236}">
                  <a16:creationId xmlns:a16="http://schemas.microsoft.com/office/drawing/2014/main" id="{1587EC97-4E73-4D0A-8577-C785760987B6}"/>
                </a:ext>
              </a:extLst>
            </p:cNvPr>
            <p:cNvSpPr/>
            <p:nvPr/>
          </p:nvSpPr>
          <p:spPr bwMode="auto">
            <a:xfrm>
              <a:off x="563118"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Automated updates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Evergreen SQL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Hyperscale on-premises</a:t>
              </a:r>
            </a:p>
          </p:txBody>
        </p:sp>
        <p:sp>
          <p:nvSpPr>
            <p:cNvPr id="106" name="Rectangle 105">
              <a:extLst>
                <a:ext uri="{FF2B5EF4-FFF2-40B4-BE49-F238E27FC236}">
                  <a16:creationId xmlns:a16="http://schemas.microsoft.com/office/drawing/2014/main" id="{DAA4F878-90DC-4763-8DCA-7051ABCDBCCC}"/>
                </a:ext>
              </a:extLst>
            </p:cNvPr>
            <p:cNvSpPr/>
            <p:nvPr/>
          </p:nvSpPr>
          <p:spPr bwMode="auto">
            <a:xfrm>
              <a:off x="2776523"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Deploy in seconds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Scale up, scale out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Automation at scale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5C70942A-8224-4038-AD2C-6B90199D3D61}"/>
                </a:ext>
              </a:extLst>
            </p:cNvPr>
            <p:cNvSpPr/>
            <p:nvPr/>
          </p:nvSpPr>
          <p:spPr bwMode="auto">
            <a:xfrm>
              <a:off x="498992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Single view for </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on-prem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86FAB51A-9C97-4307-B593-60AE05B4BA3E}"/>
                </a:ext>
              </a:extLst>
            </p:cNvPr>
            <p:cNvSpPr/>
            <p:nvPr/>
          </p:nvSpPr>
          <p:spPr bwMode="auto">
            <a:xfrm>
              <a:off x="7203332"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Advanced Data Security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Role-based Access Control</a:t>
              </a:r>
            </a:p>
          </p:txBody>
        </p:sp>
        <p:sp>
          <p:nvSpPr>
            <p:cNvPr id="109" name="Rectangle 108">
              <a:extLst>
                <a:ext uri="{FF2B5EF4-FFF2-40B4-BE49-F238E27FC236}">
                  <a16:creationId xmlns:a16="http://schemas.microsoft.com/office/drawing/2014/main" id="{7F47AAE0-1D40-4600-A976-3471F284A2DD}"/>
                </a:ext>
              </a:extLst>
            </p:cNvPr>
            <p:cNvSpPr/>
            <p:nvPr/>
          </p:nvSpPr>
          <p:spPr bwMode="auto">
            <a:xfrm>
              <a:off x="9416737" y="4118781"/>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Cloud billing on-premises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Cost efficiency</a:t>
              </a:r>
            </a:p>
          </p:txBody>
        </p:sp>
        <p:grpSp>
          <p:nvGrpSpPr>
            <p:cNvPr id="110" name="Group 109">
              <a:extLst>
                <a:ext uri="{FF2B5EF4-FFF2-40B4-BE49-F238E27FC236}">
                  <a16:creationId xmlns:a16="http://schemas.microsoft.com/office/drawing/2014/main" id="{2153D1A0-6BCE-4777-B175-69FFF7D3560C}"/>
                </a:ext>
              </a:extLst>
            </p:cNvPr>
            <p:cNvGrpSpPr/>
            <p:nvPr/>
          </p:nvGrpSpPr>
          <p:grpSpPr>
            <a:xfrm>
              <a:off x="7905598" y="2557115"/>
              <a:ext cx="807612" cy="631144"/>
              <a:chOff x="7843972" y="2513295"/>
              <a:chExt cx="807612" cy="631144"/>
            </a:xfrm>
          </p:grpSpPr>
          <p:grpSp>
            <p:nvGrpSpPr>
              <p:cNvPr id="161" name="shield 4" descr="shield, lock">
                <a:extLst>
                  <a:ext uri="{FF2B5EF4-FFF2-40B4-BE49-F238E27FC236}">
                    <a16:creationId xmlns:a16="http://schemas.microsoft.com/office/drawing/2014/main" id="{CBBBC023-A893-4CD5-80B8-2C3D74834E2E}"/>
                  </a:ext>
                </a:extLst>
              </p:cNvPr>
              <p:cNvGrpSpPr>
                <a:grpSpLocks noChangeAspect="1"/>
              </p:cNvGrpSpPr>
              <p:nvPr/>
            </p:nvGrpSpPr>
            <p:grpSpPr bwMode="auto">
              <a:xfrm>
                <a:off x="7843972" y="2513295"/>
                <a:ext cx="633277" cy="631144"/>
                <a:chOff x="2224" y="3045"/>
                <a:chExt cx="297" cy="296"/>
              </a:xfrm>
            </p:grpSpPr>
            <p:sp>
              <p:nvSpPr>
                <p:cNvPr id="163" name="AutoShape 124">
                  <a:extLst>
                    <a:ext uri="{FF2B5EF4-FFF2-40B4-BE49-F238E27FC236}">
                      <a16:creationId xmlns:a16="http://schemas.microsoft.com/office/drawing/2014/main" id="{305BD543-E3E5-47E4-8159-C3DCAE8EBC70}"/>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4" name="Rectangle 127">
                  <a:extLst>
                    <a:ext uri="{FF2B5EF4-FFF2-40B4-BE49-F238E27FC236}">
                      <a16:creationId xmlns:a16="http://schemas.microsoft.com/office/drawing/2014/main" id="{9FA81EFE-D17C-4C07-901A-64194EF5F47D}"/>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5" name="Freeform 128">
                  <a:extLst>
                    <a:ext uri="{FF2B5EF4-FFF2-40B4-BE49-F238E27FC236}">
                      <a16:creationId xmlns:a16="http://schemas.microsoft.com/office/drawing/2014/main" id="{742985D4-CC05-482D-8FCE-1DE422287F31}"/>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6" name="Freeform 129">
                  <a:extLst>
                    <a:ext uri="{FF2B5EF4-FFF2-40B4-BE49-F238E27FC236}">
                      <a16:creationId xmlns:a16="http://schemas.microsoft.com/office/drawing/2014/main" id="{B39D4CFB-4FDD-4DF4-9010-7E9B307CEF66}"/>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62" name="cloud 4" descr="cloud">
                <a:extLst>
                  <a:ext uri="{FF2B5EF4-FFF2-40B4-BE49-F238E27FC236}">
                    <a16:creationId xmlns:a16="http://schemas.microsoft.com/office/drawing/2014/main" id="{48546637-11D2-4E5D-9388-EF0EB3BC6B16}"/>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nvGrpSpPr>
            <p:cNvPr id="111" name="Group 110">
              <a:extLst>
                <a:ext uri="{FF2B5EF4-FFF2-40B4-BE49-F238E27FC236}">
                  <a16:creationId xmlns:a16="http://schemas.microsoft.com/office/drawing/2014/main" id="{670C7986-ADDB-4D28-93C2-16413BADD232}"/>
                </a:ext>
              </a:extLst>
            </p:cNvPr>
            <p:cNvGrpSpPr/>
            <p:nvPr/>
          </p:nvGrpSpPr>
          <p:grpSpPr>
            <a:xfrm>
              <a:off x="3558603" y="2587110"/>
              <a:ext cx="647985" cy="571155"/>
              <a:chOff x="8507388" y="2477816"/>
              <a:chExt cx="859591" cy="757673"/>
            </a:xfrm>
          </p:grpSpPr>
          <p:sp>
            <p:nvSpPr>
              <p:cNvPr id="145" name="Freeform: Shape 144">
                <a:extLst>
                  <a:ext uri="{FF2B5EF4-FFF2-40B4-BE49-F238E27FC236}">
                    <a16:creationId xmlns:a16="http://schemas.microsoft.com/office/drawing/2014/main" id="{3C4B646B-6CFB-4F3C-A0CC-CCBD0FF33F3C}"/>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Freeform: Shape 145">
                <a:extLst>
                  <a:ext uri="{FF2B5EF4-FFF2-40B4-BE49-F238E27FC236}">
                    <a16:creationId xmlns:a16="http://schemas.microsoft.com/office/drawing/2014/main" id="{E9E3DEDC-54CF-43A5-B6FA-9221F5F35B84}"/>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7" name="Freeform: Shape 146">
                <a:extLst>
                  <a:ext uri="{FF2B5EF4-FFF2-40B4-BE49-F238E27FC236}">
                    <a16:creationId xmlns:a16="http://schemas.microsoft.com/office/drawing/2014/main" id="{4C566BF5-A56E-41E1-BCE2-C251F3206D89}"/>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03BF2E0-5564-4A23-870F-4DFCC79ED9A0}"/>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2AC3E-1A04-49A1-BAD3-EE06D47ACD07}"/>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8E76218-1885-4429-B93B-74EBC9EA1B6B}"/>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EAEC09A-9956-4422-BECB-C0288416F3A8}"/>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Freeform: Shape 151">
                <a:extLst>
                  <a:ext uri="{FF2B5EF4-FFF2-40B4-BE49-F238E27FC236}">
                    <a16:creationId xmlns:a16="http://schemas.microsoft.com/office/drawing/2014/main" id="{2B5913DC-E6DB-43C1-9958-C34C767A84AA}"/>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3" name="Freeform: Shape 152">
                <a:extLst>
                  <a:ext uri="{FF2B5EF4-FFF2-40B4-BE49-F238E27FC236}">
                    <a16:creationId xmlns:a16="http://schemas.microsoft.com/office/drawing/2014/main" id="{D93DC536-6B0F-4B91-9597-D47E3D2B13CA}"/>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22145501-1153-43A1-818D-955AF1E3B7FD}"/>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55" name="quick setup 1" descr="quick setup">
                <a:extLst>
                  <a:ext uri="{FF2B5EF4-FFF2-40B4-BE49-F238E27FC236}">
                    <a16:creationId xmlns:a16="http://schemas.microsoft.com/office/drawing/2014/main" id="{C601BA07-CE0A-426E-A83B-A620D1288DAA}"/>
                  </a:ext>
                </a:extLst>
              </p:cNvPr>
              <p:cNvGrpSpPr>
                <a:grpSpLocks noChangeAspect="1"/>
              </p:cNvGrpSpPr>
              <p:nvPr/>
            </p:nvGrpSpPr>
            <p:grpSpPr bwMode="auto">
              <a:xfrm>
                <a:off x="8800654" y="2477816"/>
                <a:ext cx="280016" cy="281318"/>
                <a:chOff x="3422" y="784"/>
                <a:chExt cx="215" cy="216"/>
              </a:xfrm>
            </p:grpSpPr>
            <p:sp>
              <p:nvSpPr>
                <p:cNvPr id="156" name="AutoShape 46">
                  <a:extLst>
                    <a:ext uri="{FF2B5EF4-FFF2-40B4-BE49-F238E27FC236}">
                      <a16:creationId xmlns:a16="http://schemas.microsoft.com/office/drawing/2014/main" id="{1CCD81EB-EE1D-4782-A3C6-858097F2BC8B}"/>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7" name="Freeform 48">
                  <a:extLst>
                    <a:ext uri="{FF2B5EF4-FFF2-40B4-BE49-F238E27FC236}">
                      <a16:creationId xmlns:a16="http://schemas.microsoft.com/office/drawing/2014/main" id="{9EE29B16-ABE8-474D-B0E7-BB1D77F9BD19}"/>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8" name="Rectangle 49">
                  <a:extLst>
                    <a:ext uri="{FF2B5EF4-FFF2-40B4-BE49-F238E27FC236}">
                      <a16:creationId xmlns:a16="http://schemas.microsoft.com/office/drawing/2014/main" id="{6FDAB81C-5F5D-4374-B2F0-75CF2E7D21B0}"/>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9" name="Freeform 50">
                  <a:extLst>
                    <a:ext uri="{FF2B5EF4-FFF2-40B4-BE49-F238E27FC236}">
                      <a16:creationId xmlns:a16="http://schemas.microsoft.com/office/drawing/2014/main" id="{2060DA72-68F4-439F-9399-A6F30D7EBC4E}"/>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0" name="Freeform 51">
                  <a:extLst>
                    <a:ext uri="{FF2B5EF4-FFF2-40B4-BE49-F238E27FC236}">
                      <a16:creationId xmlns:a16="http://schemas.microsoft.com/office/drawing/2014/main" id="{743568E6-06FB-4A1B-92A7-B684CC5428FA}"/>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112" name="Group 111">
              <a:extLst>
                <a:ext uri="{FF2B5EF4-FFF2-40B4-BE49-F238E27FC236}">
                  <a16:creationId xmlns:a16="http://schemas.microsoft.com/office/drawing/2014/main" id="{D3DE98D9-2083-432B-93A0-349F3F8AD5FB}"/>
                </a:ext>
              </a:extLst>
            </p:cNvPr>
            <p:cNvGrpSpPr/>
            <p:nvPr/>
          </p:nvGrpSpPr>
          <p:grpSpPr>
            <a:xfrm>
              <a:off x="1453623" y="2583014"/>
              <a:ext cx="584728" cy="579346"/>
              <a:chOff x="5737913" y="2543671"/>
              <a:chExt cx="705976" cy="699480"/>
            </a:xfrm>
          </p:grpSpPr>
          <p:sp>
            <p:nvSpPr>
              <p:cNvPr id="141" name="Freeform 169">
                <a:extLst>
                  <a:ext uri="{FF2B5EF4-FFF2-40B4-BE49-F238E27FC236}">
                    <a16:creationId xmlns:a16="http://schemas.microsoft.com/office/drawing/2014/main" id="{3F61A8E5-E75C-41CE-AE93-71671808A295}"/>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2" name="Freeform 170">
                <a:extLst>
                  <a:ext uri="{FF2B5EF4-FFF2-40B4-BE49-F238E27FC236}">
                    <a16:creationId xmlns:a16="http://schemas.microsoft.com/office/drawing/2014/main" id="{0BB5F6A5-4EBC-4E4B-94EB-DBC1FECE8909}"/>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3" name="Freeform 171">
                <a:extLst>
                  <a:ext uri="{FF2B5EF4-FFF2-40B4-BE49-F238E27FC236}">
                    <a16:creationId xmlns:a16="http://schemas.microsoft.com/office/drawing/2014/main" id="{89450FA8-C0E3-4FD4-B11C-AE7C08FBB463}"/>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pic>
            <p:nvPicPr>
              <p:cNvPr id="144" name="calendar5" descr="calendar">
                <a:extLst>
                  <a:ext uri="{FF2B5EF4-FFF2-40B4-BE49-F238E27FC236}">
                    <a16:creationId xmlns:a16="http://schemas.microsoft.com/office/drawing/2014/main" id="{CC02FF83-A50E-49DD-AF43-22607F9AF1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113" name="Group 112">
              <a:extLst>
                <a:ext uri="{FF2B5EF4-FFF2-40B4-BE49-F238E27FC236}">
                  <a16:creationId xmlns:a16="http://schemas.microsoft.com/office/drawing/2014/main" id="{E784D641-0C25-46AD-82F0-279363C7528C}"/>
                </a:ext>
              </a:extLst>
            </p:cNvPr>
            <p:cNvGrpSpPr/>
            <p:nvPr/>
          </p:nvGrpSpPr>
          <p:grpSpPr>
            <a:xfrm>
              <a:off x="10224317" y="2605747"/>
              <a:ext cx="610670" cy="533880"/>
              <a:chOff x="7702356" y="2667000"/>
              <a:chExt cx="642574" cy="561773"/>
            </a:xfrm>
          </p:grpSpPr>
          <p:grpSp>
            <p:nvGrpSpPr>
              <p:cNvPr id="133" name="Group 132">
                <a:extLst>
                  <a:ext uri="{FF2B5EF4-FFF2-40B4-BE49-F238E27FC236}">
                    <a16:creationId xmlns:a16="http://schemas.microsoft.com/office/drawing/2014/main" id="{D30CB259-59F5-4AA9-B5F9-0AE4CB3A24FB}"/>
                  </a:ext>
                </a:extLst>
              </p:cNvPr>
              <p:cNvGrpSpPr/>
              <p:nvPr/>
            </p:nvGrpSpPr>
            <p:grpSpPr>
              <a:xfrm>
                <a:off x="7855199" y="2667000"/>
                <a:ext cx="489731" cy="553947"/>
                <a:chOff x="7855199" y="2667000"/>
                <a:chExt cx="657227" cy="553947"/>
              </a:xfrm>
            </p:grpSpPr>
            <p:sp>
              <p:nvSpPr>
                <p:cNvPr id="136" name="Rectangle 33">
                  <a:extLst>
                    <a:ext uri="{FF2B5EF4-FFF2-40B4-BE49-F238E27FC236}">
                      <a16:creationId xmlns:a16="http://schemas.microsoft.com/office/drawing/2014/main" id="{778FF45C-96C5-49E6-8693-DB923691D6F1}"/>
                    </a:ext>
                  </a:extLst>
                </p:cNvPr>
                <p:cNvSpPr>
                  <a:spLocks noChangeArrowheads="1"/>
                </p:cNvSpPr>
                <p:nvPr/>
              </p:nvSpPr>
              <p:spPr bwMode="auto">
                <a:xfrm>
                  <a:off x="7855199" y="2840695"/>
                  <a:ext cx="138487" cy="3098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7" name="Rectangle 34">
                  <a:extLst>
                    <a:ext uri="{FF2B5EF4-FFF2-40B4-BE49-F238E27FC236}">
                      <a16:creationId xmlns:a16="http://schemas.microsoft.com/office/drawing/2014/main" id="{709FF8FC-B0C9-46C1-A652-02C343A16550}"/>
                    </a:ext>
                  </a:extLst>
                </p:cNvPr>
                <p:cNvSpPr>
                  <a:spLocks noChangeArrowheads="1"/>
                </p:cNvSpPr>
                <p:nvPr/>
              </p:nvSpPr>
              <p:spPr bwMode="auto">
                <a:xfrm>
                  <a:off x="8028894" y="2737417"/>
                  <a:ext cx="138487" cy="4131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8" name="Freeform 35">
                  <a:extLst>
                    <a:ext uri="{FF2B5EF4-FFF2-40B4-BE49-F238E27FC236}">
                      <a16:creationId xmlns:a16="http://schemas.microsoft.com/office/drawing/2014/main" id="{7A46F97C-D5B9-4AE4-8282-5CF44D9510CF}"/>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9" name="Freeform 36">
                  <a:extLst>
                    <a:ext uri="{FF2B5EF4-FFF2-40B4-BE49-F238E27FC236}">
                      <a16:creationId xmlns:a16="http://schemas.microsoft.com/office/drawing/2014/main" id="{0A93AE3C-F0CC-4A4D-A06E-59E3DB313D8F}"/>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0" name="Freeform 37">
                  <a:extLst>
                    <a:ext uri="{FF2B5EF4-FFF2-40B4-BE49-F238E27FC236}">
                      <a16:creationId xmlns:a16="http://schemas.microsoft.com/office/drawing/2014/main" id="{8FF4ED4A-E70B-4EBA-953F-621BB81BF550}"/>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34" name="cloud 4" descr="cloud">
                <a:extLst>
                  <a:ext uri="{FF2B5EF4-FFF2-40B4-BE49-F238E27FC236}">
                    <a16:creationId xmlns:a16="http://schemas.microsoft.com/office/drawing/2014/main" id="{BBC8768F-8CA0-41F8-9964-5796C8B6329A}"/>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135" name="Freeform 39">
                <a:extLst>
                  <a:ext uri="{FF2B5EF4-FFF2-40B4-BE49-F238E27FC236}">
                    <a16:creationId xmlns:a16="http://schemas.microsoft.com/office/drawing/2014/main" id="{70959BE0-D4CE-4935-9A2A-95004FCDFF7B}"/>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5058A2D9-254E-4756-B9A5-4F1219633AD3}"/>
                </a:ext>
              </a:extLst>
            </p:cNvPr>
            <p:cNvGrpSpPr/>
            <p:nvPr/>
          </p:nvGrpSpPr>
          <p:grpSpPr>
            <a:xfrm>
              <a:off x="5800723" y="2543594"/>
              <a:ext cx="590552" cy="658186"/>
              <a:chOff x="1762119" y="2315018"/>
              <a:chExt cx="771532" cy="859892"/>
            </a:xfrm>
          </p:grpSpPr>
          <p:grpSp>
            <p:nvGrpSpPr>
              <p:cNvPr id="115" name="decentralized identity" descr="decentralized identity">
                <a:extLst>
                  <a:ext uri="{FF2B5EF4-FFF2-40B4-BE49-F238E27FC236}">
                    <a16:creationId xmlns:a16="http://schemas.microsoft.com/office/drawing/2014/main" id="{EBBD6C05-BFE8-437D-A155-EAB81FB032BE}"/>
                  </a:ext>
                </a:extLst>
              </p:cNvPr>
              <p:cNvGrpSpPr/>
              <p:nvPr/>
            </p:nvGrpSpPr>
            <p:grpSpPr>
              <a:xfrm>
                <a:off x="1762119" y="2315018"/>
                <a:ext cx="771532" cy="859892"/>
                <a:chOff x="7299144" y="3026630"/>
                <a:chExt cx="411707" cy="458859"/>
              </a:xfrm>
            </p:grpSpPr>
            <p:sp>
              <p:nvSpPr>
                <p:cNvPr id="122" name="Freeform: Shape 121">
                  <a:extLst>
                    <a:ext uri="{FF2B5EF4-FFF2-40B4-BE49-F238E27FC236}">
                      <a16:creationId xmlns:a16="http://schemas.microsoft.com/office/drawing/2014/main" id="{A49A2DB2-D9CE-465A-BA2E-771275F0766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A33987EE-158D-4523-AE3D-B8505927CC52}"/>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C11CD914-ABE0-4124-8347-3268F281A869}"/>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A363BE9-497C-4848-B406-19FBB267285B}"/>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Freeform: Shape 126">
                  <a:extLst>
                    <a:ext uri="{FF2B5EF4-FFF2-40B4-BE49-F238E27FC236}">
                      <a16:creationId xmlns:a16="http://schemas.microsoft.com/office/drawing/2014/main" id="{6AD7A02D-C8A3-454C-A62F-CD7F405DF09A}"/>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C5862AB-4715-4766-B43D-2E8684F8B20C}"/>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4AE1C687-CA67-4A0C-9E1F-8795FAFC97B7}"/>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96BE4727-60E6-4208-8315-E5A76927A1A0}"/>
                  </a:ext>
                </a:extLst>
              </p:cNvPr>
              <p:cNvGrpSpPr/>
              <p:nvPr/>
            </p:nvGrpSpPr>
            <p:grpSpPr>
              <a:xfrm>
                <a:off x="1937918" y="2671820"/>
                <a:ext cx="419935" cy="146289"/>
                <a:chOff x="1954412" y="2652778"/>
                <a:chExt cx="419935" cy="146289"/>
              </a:xfrm>
            </p:grpSpPr>
            <p:sp>
              <p:nvSpPr>
                <p:cNvPr id="117" name="Freeform: Shape 116">
                  <a:extLst>
                    <a:ext uri="{FF2B5EF4-FFF2-40B4-BE49-F238E27FC236}">
                      <a16:creationId xmlns:a16="http://schemas.microsoft.com/office/drawing/2014/main" id="{38E28746-2BF8-47CD-82A2-0869C80F17CC}"/>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18" name="Group 117">
                  <a:extLst>
                    <a:ext uri="{FF2B5EF4-FFF2-40B4-BE49-F238E27FC236}">
                      <a16:creationId xmlns:a16="http://schemas.microsoft.com/office/drawing/2014/main" id="{5397DAE6-272D-4DED-A8CC-CCAA31F52FBE}"/>
                    </a:ext>
                  </a:extLst>
                </p:cNvPr>
                <p:cNvGrpSpPr/>
                <p:nvPr/>
              </p:nvGrpSpPr>
              <p:grpSpPr>
                <a:xfrm>
                  <a:off x="2165589" y="2658178"/>
                  <a:ext cx="208758" cy="139791"/>
                  <a:chOff x="2222738" y="2658178"/>
                  <a:chExt cx="391875" cy="262412"/>
                </a:xfrm>
              </p:grpSpPr>
              <p:sp>
                <p:nvSpPr>
                  <p:cNvPr id="119" name="Rectangle 118">
                    <a:extLst>
                      <a:ext uri="{FF2B5EF4-FFF2-40B4-BE49-F238E27FC236}">
                        <a16:creationId xmlns:a16="http://schemas.microsoft.com/office/drawing/2014/main" id="{26AD7518-1F69-4C8E-8BB0-C687E69DBAE6}"/>
                      </a:ext>
                    </a:extLst>
                  </p:cNvPr>
                  <p:cNvSpPr/>
                  <p:nvPr/>
                </p:nvSpPr>
                <p:spPr bwMode="auto">
                  <a:xfrm>
                    <a:off x="2222738" y="2658178"/>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799FEC84-A23D-433F-B3A7-C88F275DCE42}"/>
                      </a:ext>
                    </a:extLst>
                  </p:cNvPr>
                  <p:cNvSpPr/>
                  <p:nvPr/>
                </p:nvSpPr>
                <p:spPr bwMode="auto">
                  <a:xfrm>
                    <a:off x="2222738" y="2766525"/>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53CBF35-071C-4DCE-9426-83CB482061C0}"/>
                      </a:ext>
                    </a:extLst>
                  </p:cNvPr>
                  <p:cNvSpPr/>
                  <p:nvPr/>
                </p:nvSpPr>
                <p:spPr bwMode="auto">
                  <a:xfrm>
                    <a:off x="2222738" y="2874871"/>
                    <a:ext cx="391875" cy="457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grpSp>
      </p:grpSp>
      <p:grpSp>
        <p:nvGrpSpPr>
          <p:cNvPr id="2" name="Group 1">
            <a:extLst>
              <a:ext uri="{FF2B5EF4-FFF2-40B4-BE49-F238E27FC236}">
                <a16:creationId xmlns:a16="http://schemas.microsoft.com/office/drawing/2014/main" id="{8AE7F0CF-D3B5-427A-99E8-4C74FB54EC29}"/>
              </a:ext>
            </a:extLst>
          </p:cNvPr>
          <p:cNvGrpSpPr/>
          <p:nvPr/>
        </p:nvGrpSpPr>
        <p:grpSpPr>
          <a:xfrm>
            <a:off x="582452" y="5384042"/>
            <a:ext cx="10999948" cy="623816"/>
            <a:chOff x="582452" y="5384042"/>
            <a:chExt cx="10999948" cy="623816"/>
          </a:xfrm>
        </p:grpSpPr>
        <p:pic>
          <p:nvPicPr>
            <p:cNvPr id="92" name="Kubernetes" descr="Kubernetes">
              <a:extLst>
                <a:ext uri="{FF2B5EF4-FFF2-40B4-BE49-F238E27FC236}">
                  <a16:creationId xmlns:a16="http://schemas.microsoft.com/office/drawing/2014/main" id="{49C61E49-18BD-475E-BE60-F319D1E368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49000" y="5429251"/>
              <a:ext cx="533400" cy="533398"/>
            </a:xfrm>
            <a:prstGeom prst="rect">
              <a:avLst/>
            </a:prstGeom>
          </p:spPr>
        </p:pic>
        <p:grpSp>
          <p:nvGrpSpPr>
            <p:cNvPr id="94" name="Group 93">
              <a:extLst>
                <a:ext uri="{FF2B5EF4-FFF2-40B4-BE49-F238E27FC236}">
                  <a16:creationId xmlns:a16="http://schemas.microsoft.com/office/drawing/2014/main" id="{DA3997BC-E2B0-4741-8A77-95305047BD57}"/>
                </a:ext>
              </a:extLst>
            </p:cNvPr>
            <p:cNvGrpSpPr/>
            <p:nvPr/>
          </p:nvGrpSpPr>
          <p:grpSpPr>
            <a:xfrm>
              <a:off x="1272547" y="5643725"/>
              <a:ext cx="9646907" cy="104450"/>
              <a:chOff x="1272547" y="5643725"/>
              <a:chExt cx="9646907" cy="104450"/>
            </a:xfrm>
          </p:grpSpPr>
          <p:cxnSp>
            <p:nvCxnSpPr>
              <p:cNvPr id="95" name="Straight Connector 94">
                <a:extLst>
                  <a:ext uri="{FF2B5EF4-FFF2-40B4-BE49-F238E27FC236}">
                    <a16:creationId xmlns:a16="http://schemas.microsoft.com/office/drawing/2014/main" id="{BAC879C2-24EF-4126-8CF8-23350F984A31}"/>
                  </a:ext>
                </a:extLst>
              </p:cNvPr>
              <p:cNvCxnSpPr>
                <a:cxnSpLocks/>
                <a:stCxn id="97" idx="1"/>
              </p:cNvCxnSpPr>
              <p:nvPr/>
            </p:nvCxnSpPr>
            <p:spPr>
              <a:xfrm flipV="1">
                <a:off x="1272547" y="5695949"/>
                <a:ext cx="9646907" cy="2"/>
              </a:xfrm>
              <a:prstGeom prst="lin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6" name="Rectangle 40">
                <a:extLst>
                  <a:ext uri="{FF2B5EF4-FFF2-40B4-BE49-F238E27FC236}">
                    <a16:creationId xmlns:a16="http://schemas.microsoft.com/office/drawing/2014/main" id="{29BE9E88-72FE-4A3D-BAC7-3E5D4D213D08}"/>
                  </a:ext>
                </a:extLst>
              </p:cNvPr>
              <p:cNvSpPr/>
              <p:nvPr/>
            </p:nvSpPr>
            <p:spPr bwMode="auto">
              <a:xfrm rot="8100000">
                <a:off x="107903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p:nvSpPr>
              <p:cNvPr id="97" name="Rectangle 40">
                <a:extLst>
                  <a:ext uri="{FF2B5EF4-FFF2-40B4-BE49-F238E27FC236}">
                    <a16:creationId xmlns:a16="http://schemas.microsoft.com/office/drawing/2014/main" id="{22E2FD73-F3B5-4EA6-8D0C-31ACEB5D674F}"/>
                  </a:ext>
                </a:extLst>
              </p:cNvPr>
              <p:cNvSpPr/>
              <p:nvPr/>
            </p:nvSpPr>
            <p:spPr bwMode="auto">
              <a:xfrm rot="13500000" flipH="1">
                <a:off x="129417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grpSp>
        <p:sp>
          <p:nvSpPr>
            <p:cNvPr id="98" name="Rectangle 97">
              <a:extLst>
                <a:ext uri="{FF2B5EF4-FFF2-40B4-BE49-F238E27FC236}">
                  <a16:creationId xmlns:a16="http://schemas.microsoft.com/office/drawing/2014/main" id="{317B4E96-1907-4A36-8802-549D0E01DEC9}"/>
                </a:ext>
              </a:extLst>
            </p:cNvPr>
            <p:cNvSpPr/>
            <p:nvPr/>
          </p:nvSpPr>
          <p:spPr bwMode="auto">
            <a:xfrm>
              <a:off x="4233727" y="5465118"/>
              <a:ext cx="3724546" cy="4616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mn-ea"/>
                  <a:cs typeface="Segoe UI" pitchFamily="34" charset="0"/>
                </a:rPr>
                <a:t>Any hardware, any Kubernetes</a:t>
              </a:r>
            </a:p>
          </p:txBody>
        </p:sp>
        <p:grpSp>
          <p:nvGrpSpPr>
            <p:cNvPr id="167" name="nodes" descr="nodes">
              <a:extLst>
                <a:ext uri="{FF2B5EF4-FFF2-40B4-BE49-F238E27FC236}">
                  <a16:creationId xmlns:a16="http://schemas.microsoft.com/office/drawing/2014/main" id="{EE559F8B-D182-4FDB-AF52-A5E86B60376F}"/>
                </a:ext>
              </a:extLst>
            </p:cNvPr>
            <p:cNvGrpSpPr>
              <a:grpSpLocks noChangeAspect="1"/>
            </p:cNvGrpSpPr>
            <p:nvPr/>
          </p:nvGrpSpPr>
          <p:grpSpPr bwMode="auto">
            <a:xfrm>
              <a:off x="582452" y="5384042"/>
              <a:ext cx="625796" cy="623816"/>
              <a:chOff x="1018" y="767"/>
              <a:chExt cx="316" cy="315"/>
            </a:xfrm>
          </p:grpSpPr>
          <p:sp>
            <p:nvSpPr>
              <p:cNvPr id="168" name="AutoShape 3">
                <a:extLst>
                  <a:ext uri="{FF2B5EF4-FFF2-40B4-BE49-F238E27FC236}">
                    <a16:creationId xmlns:a16="http://schemas.microsoft.com/office/drawing/2014/main" id="{291A849C-F194-42DD-A9E5-82D5B22B37A5}"/>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9" name="Freeform 5">
                <a:extLst>
                  <a:ext uri="{FF2B5EF4-FFF2-40B4-BE49-F238E27FC236}">
                    <a16:creationId xmlns:a16="http://schemas.microsoft.com/office/drawing/2014/main" id="{44BBC414-8BC0-4568-A9B2-311ACF07268C}"/>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0" name="Freeform 6">
                <a:extLst>
                  <a:ext uri="{FF2B5EF4-FFF2-40B4-BE49-F238E27FC236}">
                    <a16:creationId xmlns:a16="http://schemas.microsoft.com/office/drawing/2014/main" id="{AFB381E7-CD50-4193-A594-7DDDEE2B2B68}"/>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1" name="Freeform 7">
                <a:extLst>
                  <a:ext uri="{FF2B5EF4-FFF2-40B4-BE49-F238E27FC236}">
                    <a16:creationId xmlns:a16="http://schemas.microsoft.com/office/drawing/2014/main" id="{7295514B-0469-4271-857A-CBC4076988F5}"/>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2" name="Freeform 8">
                <a:extLst>
                  <a:ext uri="{FF2B5EF4-FFF2-40B4-BE49-F238E27FC236}">
                    <a16:creationId xmlns:a16="http://schemas.microsoft.com/office/drawing/2014/main" id="{7ABE7418-E644-445E-87B9-8C965873F5F9}"/>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Freeform 9">
                <a:extLst>
                  <a:ext uri="{FF2B5EF4-FFF2-40B4-BE49-F238E27FC236}">
                    <a16:creationId xmlns:a16="http://schemas.microsoft.com/office/drawing/2014/main" id="{F27E4AB2-09B7-4110-B84A-D0C49B1EBEDC}"/>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4" name="Freeform 10">
                <a:extLst>
                  <a:ext uri="{FF2B5EF4-FFF2-40B4-BE49-F238E27FC236}">
                    <a16:creationId xmlns:a16="http://schemas.microsoft.com/office/drawing/2014/main" id="{E648D9D9-792E-45A8-9C9E-54CC3E9910AF}"/>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Oval 11">
                <a:extLst>
                  <a:ext uri="{FF2B5EF4-FFF2-40B4-BE49-F238E27FC236}">
                    <a16:creationId xmlns:a16="http://schemas.microsoft.com/office/drawing/2014/main" id="{9D0B8A00-ED49-4A6F-8B3E-3EB73CDEEF50}"/>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6" name="Oval 12">
                <a:extLst>
                  <a:ext uri="{FF2B5EF4-FFF2-40B4-BE49-F238E27FC236}">
                    <a16:creationId xmlns:a16="http://schemas.microsoft.com/office/drawing/2014/main" id="{98575E45-BA9C-4D24-9475-AEC4D7945449}"/>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7" name="Oval 13">
                <a:extLst>
                  <a:ext uri="{FF2B5EF4-FFF2-40B4-BE49-F238E27FC236}">
                    <a16:creationId xmlns:a16="http://schemas.microsoft.com/office/drawing/2014/main" id="{FB567600-9A6D-48EF-B261-BF6BE4B9513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9" name="Oval 14">
                <a:extLst>
                  <a:ext uri="{FF2B5EF4-FFF2-40B4-BE49-F238E27FC236}">
                    <a16:creationId xmlns:a16="http://schemas.microsoft.com/office/drawing/2014/main" id="{0BF47F63-F449-4DD4-A699-8E7541FD1A8B}"/>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0" name="Freeform 15">
                <a:extLst>
                  <a:ext uri="{FF2B5EF4-FFF2-40B4-BE49-F238E27FC236}">
                    <a16:creationId xmlns:a16="http://schemas.microsoft.com/office/drawing/2014/main" id="{90084DCF-5C0A-4203-878D-989AD26D3F02}"/>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1" name="Freeform 16">
                <a:extLst>
                  <a:ext uri="{FF2B5EF4-FFF2-40B4-BE49-F238E27FC236}">
                    <a16:creationId xmlns:a16="http://schemas.microsoft.com/office/drawing/2014/main" id="{5B41E399-A35B-45FC-A7CB-478FA1A20490}"/>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2" name="Freeform 17">
                <a:extLst>
                  <a:ext uri="{FF2B5EF4-FFF2-40B4-BE49-F238E27FC236}">
                    <a16:creationId xmlns:a16="http://schemas.microsoft.com/office/drawing/2014/main" id="{D7292663-FB43-46B6-BA56-CAEE4195BFF2}"/>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3" name="Oval 18">
                <a:extLst>
                  <a:ext uri="{FF2B5EF4-FFF2-40B4-BE49-F238E27FC236}">
                    <a16:creationId xmlns:a16="http://schemas.microsoft.com/office/drawing/2014/main" id="{B9B4F110-9666-4A3F-B127-7F946CCFF09D}"/>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Tree>
    <p:extLst>
      <p:ext uri="{BB962C8B-B14F-4D97-AF65-F5344CB8AC3E}">
        <p14:creationId xmlns:p14="http://schemas.microsoft.com/office/powerpoint/2010/main" val="374001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grpId="1" nodeType="withEffect">
                                  <p:stCondLst>
                                    <p:cond delay="0"/>
                                  </p:stCondLst>
                                  <p:childTnLst>
                                    <p:animMotion origin="layout" path="M 0 -3.7037E-7 L 0 0.01898 " pathEditMode="relative" rAng="0" ptsTypes="AA">
                                      <p:cBhvr>
                                        <p:cTn id="9" dur="500" spd="-100000" fill="hold"/>
                                        <p:tgtEl>
                                          <p:spTgt spid="91"/>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99"/>
                                        </p:tgtEl>
                                        <p:attrNameLst>
                                          <p:attrName>style.visibility</p:attrName>
                                        </p:attrNameLst>
                                      </p:cBhvr>
                                      <p:to>
                                        <p:strVal val="visible"/>
                                      </p:to>
                                    </p:set>
                                    <p:animEffect transition="in" filter="fade">
                                      <p:cBhvr>
                                        <p:cTn id="12" dur="500"/>
                                        <p:tgtEl>
                                          <p:spTgt spid="99"/>
                                        </p:tgtEl>
                                      </p:cBhvr>
                                    </p:animEffect>
                                  </p:childTnLst>
                                </p:cTn>
                              </p:par>
                              <p:par>
                                <p:cTn id="13" presetID="42" presetClass="path" presetSubtype="0" decel="100000" fill="hold" nodeType="withEffect">
                                  <p:stCondLst>
                                    <p:cond delay="250"/>
                                  </p:stCondLst>
                                  <p:childTnLst>
                                    <p:animMotion origin="layout" path="M 0 -3.7037E-7 L 0 0.01898 " pathEditMode="relative" rAng="0" ptsTypes="AA">
                                      <p:cBhvr>
                                        <p:cTn id="14" dur="500" spd="-100000" fill="hold"/>
                                        <p:tgtEl>
                                          <p:spTgt spid="99"/>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500"/>
                                  </p:stCondLst>
                                  <p:childTnLst>
                                    <p:animMotion origin="layout" path="M 0 -3.7037E-7 L 0 0.01898 " pathEditMode="relative" rAng="0" ptsTypes="AA">
                                      <p:cBhvr>
                                        <p:cTn id="19" dur="5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Lst>
  </p:timing>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D41E84-807D-4FCE-965F-F36BF8196B67}"/>
              </a:ext>
            </a:extLst>
          </p:cNvPr>
          <p:cNvPicPr>
            <a:picLocks noChangeAspect="1"/>
          </p:cNvPicPr>
          <p:nvPr/>
        </p:nvPicPr>
        <p:blipFill>
          <a:blip r:embed="rId2"/>
          <a:stretch>
            <a:fillRect/>
          </a:stretch>
        </p:blipFill>
        <p:spPr>
          <a:xfrm>
            <a:off x="584200" y="1588635"/>
            <a:ext cx="11025188" cy="3680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2854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E0D859-2408-44C1-9D30-C26E260A58FB}"/>
              </a:ext>
            </a:extLst>
          </p:cNvPr>
          <p:cNvGrpSpPr/>
          <p:nvPr/>
        </p:nvGrpSpPr>
        <p:grpSpPr>
          <a:xfrm>
            <a:off x="8299591" y="2661193"/>
            <a:ext cx="2967703" cy="2880446"/>
            <a:chOff x="1217569" y="2979529"/>
            <a:chExt cx="2967703" cy="2880446"/>
          </a:xfrm>
        </p:grpSpPr>
        <p:pic>
          <p:nvPicPr>
            <p:cNvPr id="6" name="Picture 2" descr="Azure Stack Edge">
              <a:extLst>
                <a:ext uri="{FF2B5EF4-FFF2-40B4-BE49-F238E27FC236}">
                  <a16:creationId xmlns:a16="http://schemas.microsoft.com/office/drawing/2014/main" id="{09A76709-ADEF-4275-88F0-ABB88E3E9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61" r="4561" b="14416"/>
            <a:stretch/>
          </p:blipFill>
          <p:spPr bwMode="auto">
            <a:xfrm>
              <a:off x="1280667" y="2979529"/>
              <a:ext cx="1865757" cy="98835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3">
              <a:extLst>
                <a:ext uri="{FF2B5EF4-FFF2-40B4-BE49-F238E27FC236}">
                  <a16:creationId xmlns:a16="http://schemas.microsoft.com/office/drawing/2014/main" id="{A5B9F8F7-6CEB-4B70-9971-ADAC5C2391ED}"/>
                </a:ext>
              </a:extLst>
            </p:cNvPr>
            <p:cNvSpPr txBox="1">
              <a:spLocks/>
            </p:cNvSpPr>
            <p:nvPr/>
          </p:nvSpPr>
          <p:spPr bwMode="auto">
            <a:xfrm>
              <a:off x="1296942" y="4373528"/>
              <a:ext cx="2888330"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1250">
                        <a:schemeClr val="tx1"/>
                      </a:gs>
                      <a:gs pos="100000">
                        <a:schemeClr val="tx1"/>
                      </a:gs>
                    </a:gsLst>
                    <a:lin ang="5400000" scaled="0"/>
                  </a:gradFill>
                  <a:effectLst/>
                  <a:uLnTx/>
                  <a:uFillTx/>
                  <a:latin typeface="Segoe UI Semibold"/>
                  <a:ea typeface="+mn-ea"/>
                  <a:cs typeface="Segoe UI" panose="020B0502040204020203" pitchFamily="34" charset="0"/>
                </a:rPr>
                <a:t>Azure Stack Edge</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w="3175">
                    <a:noFill/>
                  </a:ln>
                  <a:gradFill>
                    <a:gsLst>
                      <a:gs pos="1250">
                        <a:schemeClr val="accent2"/>
                      </a:gs>
                      <a:gs pos="100000">
                        <a:schemeClr val="accent2"/>
                      </a:gs>
                    </a:gsLst>
                    <a:lin ang="5400000" scaled="0"/>
                  </a:gradFill>
                  <a:effectLst/>
                  <a:uLnTx/>
                  <a:uFillTx/>
                  <a:latin typeface="Segoe UI" panose="020B0502040204020203" pitchFamily="34" charset="0"/>
                  <a:ea typeface="+mn-ea"/>
                  <a:cs typeface="Segoe UI" panose="020B0502040204020203" pitchFamily="34" charset="0"/>
                </a:rPr>
                <a:t>Cloud-managed appliance</a:t>
              </a:r>
            </a:p>
          </p:txBody>
        </p:sp>
        <p:sp>
          <p:nvSpPr>
            <p:cNvPr id="8" name="Rectangle 7">
              <a:extLst>
                <a:ext uri="{FF2B5EF4-FFF2-40B4-BE49-F238E27FC236}">
                  <a16:creationId xmlns:a16="http://schemas.microsoft.com/office/drawing/2014/main" id="{14EC0DD6-9B71-452A-81C1-9F3C8E0AD389}"/>
                </a:ext>
              </a:extLst>
            </p:cNvPr>
            <p:cNvSpPr/>
            <p:nvPr/>
          </p:nvSpPr>
          <p:spPr bwMode="auto">
            <a:xfrm>
              <a:off x="1217569" y="5035923"/>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Machine learning at the edge</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Edge compute and IoT solutions</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mn-cs"/>
                </a:rPr>
                <a:t>Network data transfer to cloud</a:t>
              </a:r>
            </a:p>
          </p:txBody>
        </p:sp>
      </p:grpSp>
      <p:grpSp>
        <p:nvGrpSpPr>
          <p:cNvPr id="3" name="Group 2">
            <a:extLst>
              <a:ext uri="{FF2B5EF4-FFF2-40B4-BE49-F238E27FC236}">
                <a16:creationId xmlns:a16="http://schemas.microsoft.com/office/drawing/2014/main" id="{AD620711-3B15-4C53-9DC6-B146B702C72E}"/>
              </a:ext>
            </a:extLst>
          </p:cNvPr>
          <p:cNvGrpSpPr/>
          <p:nvPr/>
        </p:nvGrpSpPr>
        <p:grpSpPr>
          <a:xfrm>
            <a:off x="4812067" y="2737123"/>
            <a:ext cx="2835964" cy="2804516"/>
            <a:chOff x="4954266" y="2963011"/>
            <a:chExt cx="2835964" cy="2804516"/>
          </a:xfrm>
        </p:grpSpPr>
        <p:pic>
          <p:nvPicPr>
            <p:cNvPr id="9" name="Picture 8" descr="Azure Stack HCI">
              <a:extLst>
                <a:ext uri="{FF2B5EF4-FFF2-40B4-BE49-F238E27FC236}">
                  <a16:creationId xmlns:a16="http://schemas.microsoft.com/office/drawing/2014/main" id="{B90C9BB2-DEAF-4ED9-ACF9-3AC773DED533}"/>
                </a:ext>
              </a:extLst>
            </p:cNvPr>
            <p:cNvPicPr preferRelativeResize="0">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4954266" y="2963011"/>
              <a:ext cx="1757530" cy="1007071"/>
            </a:xfrm>
            <a:prstGeom prst="rect">
              <a:avLst/>
            </a:prstGeom>
          </p:spPr>
        </p:pic>
        <p:sp>
          <p:nvSpPr>
            <p:cNvPr id="10" name="Title 3" descr="&#10;">
              <a:extLst>
                <a:ext uri="{FF2B5EF4-FFF2-40B4-BE49-F238E27FC236}">
                  <a16:creationId xmlns:a16="http://schemas.microsoft.com/office/drawing/2014/main" id="{0492ED06-287B-4A1B-9B05-6B71C8DD8C53}"/>
                </a:ext>
              </a:extLst>
            </p:cNvPr>
            <p:cNvSpPr txBox="1">
              <a:spLocks/>
            </p:cNvSpPr>
            <p:nvPr/>
          </p:nvSpPr>
          <p:spPr bwMode="auto">
            <a:xfrm>
              <a:off x="4979667" y="4281080"/>
              <a:ext cx="2791474"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0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a:ea typeface="+mn-ea"/>
                  <a:cs typeface="Segoe UI" panose="020B0502040204020203" pitchFamily="34" charset="0"/>
                </a:rPr>
                <a:t>Azure Stack HCI</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1250">
                        <a:schemeClr val="accent2"/>
                      </a:gs>
                      <a:gs pos="100000">
                        <a:schemeClr val="accent2"/>
                      </a:gs>
                    </a:gsLst>
                    <a:lin ang="5400000" scaled="0"/>
                  </a:gradFill>
                  <a:effectLst/>
                  <a:uLnTx/>
                  <a:uFillTx/>
                  <a:latin typeface="Segoe UI" panose="020B0502040204020203" pitchFamily="34" charset="0"/>
                  <a:ea typeface="+mn-ea"/>
                  <a:cs typeface="Segoe UI" panose="020B0502040204020203" pitchFamily="34" charset="0"/>
                </a:rPr>
                <a:t>Hyperconverged solution</a:t>
              </a:r>
            </a:p>
          </p:txBody>
        </p:sp>
        <p:sp>
          <p:nvSpPr>
            <p:cNvPr id="11" name="Rectangle 10">
              <a:extLst>
                <a:ext uri="{FF2B5EF4-FFF2-40B4-BE49-F238E27FC236}">
                  <a16:creationId xmlns:a16="http://schemas.microsoft.com/office/drawing/2014/main" id="{74120E71-EB34-49D8-AF4B-1D77CB115213}"/>
                </a:ext>
              </a:extLst>
            </p:cNvPr>
            <p:cNvSpPr/>
            <p:nvPr/>
          </p:nvSpPr>
          <p:spPr bwMode="auto">
            <a:xfrm>
              <a:off x="4979667" y="494347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Scalable virtualization and storage</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Remote branch office</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High-performance workloads</a:t>
              </a:r>
            </a:p>
          </p:txBody>
        </p:sp>
      </p:grpSp>
      <p:grpSp>
        <p:nvGrpSpPr>
          <p:cNvPr id="4" name="Group 3">
            <a:extLst>
              <a:ext uri="{FF2B5EF4-FFF2-40B4-BE49-F238E27FC236}">
                <a16:creationId xmlns:a16="http://schemas.microsoft.com/office/drawing/2014/main" id="{A3A589DD-A724-477D-9423-7F3E33830328}"/>
              </a:ext>
            </a:extLst>
          </p:cNvPr>
          <p:cNvGrpSpPr/>
          <p:nvPr/>
        </p:nvGrpSpPr>
        <p:grpSpPr>
          <a:xfrm>
            <a:off x="1324544" y="2242523"/>
            <a:ext cx="2835964" cy="3299116"/>
            <a:chOff x="8627865" y="2468411"/>
            <a:chExt cx="2835964" cy="3299116"/>
          </a:xfrm>
        </p:grpSpPr>
        <p:pic>
          <p:nvPicPr>
            <p:cNvPr id="12" name="Picture 2" descr="Azure Stack Hub">
              <a:extLst>
                <a:ext uri="{FF2B5EF4-FFF2-40B4-BE49-F238E27FC236}">
                  <a16:creationId xmlns:a16="http://schemas.microsoft.com/office/drawing/2014/main" id="{062C6A00-0D0F-4BA1-80CA-5C5487A3F3C5}"/>
                </a:ext>
              </a:extLst>
            </p:cNvPr>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27865" y="2468411"/>
              <a:ext cx="1190479" cy="156747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descr="Azure Stack Hub&#10;">
              <a:extLst>
                <a:ext uri="{FF2B5EF4-FFF2-40B4-BE49-F238E27FC236}">
                  <a16:creationId xmlns:a16="http://schemas.microsoft.com/office/drawing/2014/main" id="{8F8B5827-97AF-4D83-BC19-C52A471571DE}"/>
                </a:ext>
              </a:extLst>
            </p:cNvPr>
            <p:cNvSpPr txBox="1">
              <a:spLocks/>
            </p:cNvSpPr>
            <p:nvPr/>
          </p:nvSpPr>
          <p:spPr bwMode="auto">
            <a:xfrm>
              <a:off x="8653266" y="4281080"/>
              <a:ext cx="2791474" cy="4708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800"/>
                </a:spcBef>
                <a:spcAft>
                  <a:spcPts val="0"/>
                </a:spcAft>
                <a:buClrTx/>
                <a:buSzTx/>
                <a:buFontTx/>
                <a:buNone/>
                <a:tabLst/>
                <a:defRPr/>
              </a:pPr>
              <a:r>
                <a:rPr kumimoji="0" lang="en-US" sz="2000" b="0" i="0" u="none" strike="noStrike" kern="1200" cap="none" spc="0" normalizeH="0" baseline="0" noProof="0">
                  <a:ln>
                    <a:noFill/>
                  </a:ln>
                  <a:gradFill>
                    <a:gsLst>
                      <a:gs pos="1250">
                        <a:schemeClr val="tx1"/>
                      </a:gs>
                      <a:gs pos="100000">
                        <a:schemeClr val="tx1"/>
                      </a:gs>
                    </a:gsLst>
                    <a:lin ang="5400000" scaled="0"/>
                  </a:gradFill>
                  <a:effectLst/>
                  <a:uLnTx/>
                  <a:uFillTx/>
                  <a:latin typeface="Segoe UI Semibold"/>
                  <a:ea typeface="+mn-ea"/>
                  <a:cs typeface="Segoe UI" panose="020B0502040204020203" pitchFamily="34" charset="0"/>
                </a:rPr>
                <a:t>Azure Stack Hub</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1250">
                        <a:schemeClr val="accent2"/>
                      </a:gs>
                      <a:gs pos="100000">
                        <a:schemeClr val="accent2"/>
                      </a:gs>
                    </a:gsLst>
                    <a:lin ang="5400000" scaled="0"/>
                  </a:gradFill>
                  <a:effectLst/>
                  <a:uLnTx/>
                  <a:uFillTx/>
                  <a:latin typeface="Segoe UI" panose="020B0502040204020203" pitchFamily="34" charset="0"/>
                  <a:ea typeface="+mn-ea"/>
                  <a:cs typeface="Segoe UI" panose="020B0502040204020203" pitchFamily="34" charset="0"/>
                </a:rPr>
                <a:t>Cloud-native integrated system</a:t>
              </a:r>
            </a:p>
          </p:txBody>
        </p:sp>
        <p:sp>
          <p:nvSpPr>
            <p:cNvPr id="14" name="Rectangle 13">
              <a:extLst>
                <a:ext uri="{FF2B5EF4-FFF2-40B4-BE49-F238E27FC236}">
                  <a16:creationId xmlns:a16="http://schemas.microsoft.com/office/drawing/2014/main" id="{F1784A31-3AAC-459D-A303-995E41EFD371}"/>
                </a:ext>
              </a:extLst>
            </p:cNvPr>
            <p:cNvSpPr/>
            <p:nvPr/>
          </p:nvSpPr>
          <p:spPr bwMode="auto">
            <a:xfrm>
              <a:off x="8653266" y="4943475"/>
              <a:ext cx="2810563" cy="8240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Disconnected scenarios</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Data sovereignty </a:t>
              </a:r>
            </a:p>
            <a:p>
              <a:pPr marL="0" marR="0" lvl="0" indent="0" algn="l" defTabSz="914400"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0" normalizeH="0" baseline="0" noProof="0">
                  <a:ln>
                    <a:noFill/>
                  </a:ln>
                  <a:gradFill>
                    <a:gsLst>
                      <a:gs pos="2917">
                        <a:srgbClr val="FFFFFF"/>
                      </a:gs>
                      <a:gs pos="100000">
                        <a:srgbClr val="FFFFFF"/>
                      </a:gs>
                    </a:gsLst>
                    <a:lin ang="5400000" scaled="0"/>
                  </a:gradFill>
                  <a:effectLst/>
                  <a:uLnTx/>
                  <a:uFillTx/>
                  <a:latin typeface="Segoe UI"/>
                  <a:ea typeface="+mn-ea"/>
                  <a:cs typeface="+mn-cs"/>
                </a:rPr>
                <a:t>Application modernization</a:t>
              </a:r>
            </a:p>
          </p:txBody>
        </p:sp>
      </p:grpSp>
      <p:sp>
        <p:nvSpPr>
          <p:cNvPr id="15" name="TextBox 14">
            <a:extLst>
              <a:ext uri="{FF2B5EF4-FFF2-40B4-BE49-F238E27FC236}">
                <a16:creationId xmlns:a16="http://schemas.microsoft.com/office/drawing/2014/main" id="{F07A085A-C1F4-45DB-86C0-190A9D7E8C27}"/>
              </a:ext>
            </a:extLst>
          </p:cNvPr>
          <p:cNvSpPr txBox="1"/>
          <p:nvPr/>
        </p:nvSpPr>
        <p:spPr>
          <a:xfrm>
            <a:off x="1004125" y="718040"/>
            <a:ext cx="10183750" cy="677108"/>
          </a:xfrm>
          <a:prstGeom prst="rect">
            <a:avLst/>
          </a:prstGeom>
          <a:noFill/>
        </p:spPr>
        <p:txBody>
          <a:bodyPr wrap="none" lIns="0" tIns="0" rIns="0" bIns="0" rtlCol="0">
            <a:spAutoFit/>
          </a:bodyPr>
          <a:lstStyle/>
          <a:p>
            <a:pPr algn="ctr" defTabSz="914367">
              <a:defRPr/>
            </a:pPr>
            <a:r>
              <a:rPr lang="en-US" sz="4400" spc="-50" dirty="0">
                <a:gradFill>
                  <a:gsLst>
                    <a:gs pos="2917">
                      <a:srgbClr val="FFFFFF"/>
                    </a:gs>
                    <a:gs pos="30000">
                      <a:srgbClr val="FFFFFF"/>
                    </a:gs>
                  </a:gsLst>
                  <a:lin ang="5400000" scaled="0"/>
                </a:gradFill>
                <a:latin typeface="Segoe UI Semibold"/>
              </a:rPr>
              <a:t>Modernize datacenters with Azure Stack </a:t>
            </a:r>
          </a:p>
        </p:txBody>
      </p:sp>
    </p:spTree>
    <p:extLst>
      <p:ext uri="{BB962C8B-B14F-4D97-AF65-F5344CB8AC3E}">
        <p14:creationId xmlns:p14="http://schemas.microsoft.com/office/powerpoint/2010/main" val="24844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0 2.22222E-6 L 0 0.01898 " pathEditMode="relative" rAng="0" ptsTypes="AA">
                                      <p:cBhvr>
                                        <p:cTn id="9" dur="700" spd="-100000" fill="hold"/>
                                        <p:tgtEl>
                                          <p:spTgt spid="15"/>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300"/>
                                  </p:stCondLst>
                                  <p:childTnLst>
                                    <p:animMotion origin="layout" path="M -3.95833E-6 3.33333E-6 L -3.95833E-6 0.01898 " pathEditMode="relative" rAng="0" ptsTypes="AA">
                                      <p:cBhvr>
                                        <p:cTn id="14" dur="700" spd="-100000" fill="hold"/>
                                        <p:tgtEl>
                                          <p:spTgt spid="2"/>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2.5E-6 -2.22222E-6 L 2.5E-6 0.01898 " pathEditMode="relative" rAng="0" ptsTypes="AA">
                                      <p:cBhvr>
                                        <p:cTn id="19" dur="700" spd="-100000" fill="hold"/>
                                        <p:tgtEl>
                                          <p:spTgt spid="3"/>
                                        </p:tgtEl>
                                        <p:attrNameLst>
                                          <p:attrName>ppt_x</p:attrName>
                                          <p:attrName>ppt_y</p:attrName>
                                        </p:attrNameLst>
                                      </p:cBhvr>
                                      <p:rCtr x="0" y="949"/>
                                    </p:animMotion>
                                  </p:childTnLst>
                                </p:cTn>
                              </p:par>
                              <p:par>
                                <p:cTn id="20" presetID="10" presetClass="entr" presetSubtype="0" fill="hold"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100"/>
                                  </p:stCondLst>
                                  <p:childTnLst>
                                    <p:animMotion origin="layout" path="M 2.08333E-7 -2.59259E-6 L 2.08333E-7 0.01898 " pathEditMode="relative" rAng="0" ptsTypes="AA">
                                      <p:cBhvr>
                                        <p:cTn id="24"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6A016D-5BD7-42EC-AB5C-D8AF904B0CCC}"/>
              </a:ext>
            </a:extLst>
          </p:cNvPr>
          <p:cNvPicPr>
            <a:picLocks noChangeAspect="1"/>
          </p:cNvPicPr>
          <p:nvPr/>
        </p:nvPicPr>
        <p:blipFill>
          <a:blip r:embed="rId2"/>
          <a:stretch>
            <a:fillRect/>
          </a:stretch>
        </p:blipFill>
        <p:spPr>
          <a:xfrm>
            <a:off x="3716845" y="585787"/>
            <a:ext cx="4758310" cy="5683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96103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3EF9-8FB5-4D00-87F6-E006995C8121}"/>
              </a:ext>
            </a:extLst>
          </p:cNvPr>
          <p:cNvSpPr>
            <a:spLocks noGrp="1"/>
          </p:cNvSpPr>
          <p:nvPr>
            <p:ph type="title" idx="4294967295"/>
          </p:nvPr>
        </p:nvSpPr>
        <p:spPr>
          <a:xfrm>
            <a:off x="1283657" y="2921169"/>
            <a:ext cx="9624686" cy="1015663"/>
          </a:xfrm>
        </p:spPr>
        <p:txBody>
          <a:bodyPr vert="horz" wrap="none" lIns="0" tIns="0" rIns="0" bIns="0" rtlCol="0" anchor="ctr">
            <a:spAutoFit/>
          </a:bodyPr>
          <a:lstStyle/>
          <a:p>
            <a:pPr algn="ctr"/>
            <a:r>
              <a:rPr lang="en-US" sz="6600" dirty="0">
                <a:gradFill flip="none" rotWithShape="1">
                  <a:gsLst>
                    <a:gs pos="0">
                      <a:schemeClr val="accent2"/>
                    </a:gs>
                    <a:gs pos="100000">
                      <a:schemeClr val="accent1"/>
                    </a:gs>
                  </a:gsLst>
                  <a:lin ang="18900000" scaled="1"/>
                  <a:tileRect/>
                </a:gradFill>
              </a:rPr>
              <a:t>Azure Hybrid comparison</a:t>
            </a:r>
          </a:p>
        </p:txBody>
      </p:sp>
    </p:spTree>
    <p:extLst>
      <p:ext uri="{BB962C8B-B14F-4D97-AF65-F5344CB8AC3E}">
        <p14:creationId xmlns:p14="http://schemas.microsoft.com/office/powerpoint/2010/main" val="3029513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0 L 0 0.01898 " pathEditMode="relative" rAng="0" ptsTypes="AA">
                                      <p:cBhvr>
                                        <p:cTn id="9" dur="700" spd="-100000" fill="hold"/>
                                        <p:tgtEl>
                                          <p:spTgt spid="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6DEFEE78-231B-4B16-A053-20559EC739C0}"/>
              </a:ext>
            </a:extLst>
          </p:cNvPr>
          <p:cNvSpPr txBox="1"/>
          <p:nvPr/>
        </p:nvSpPr>
        <p:spPr>
          <a:xfrm>
            <a:off x="3888858" y="2418701"/>
            <a:ext cx="4414285" cy="249299"/>
          </a:xfrm>
          <a:prstGeom prst="rect">
            <a:avLst/>
          </a:prstGeom>
          <a:solidFill>
            <a:srgbClr val="000000"/>
          </a:solidFill>
        </p:spPr>
        <p:txBody>
          <a:bodyPr wrap="none" lIns="91440" tIns="0" rIns="91440" bIns="0" rtlCol="0">
            <a:spAutoFit/>
          </a:bodyPr>
          <a:lstStyle/>
          <a:p>
            <a:pPr marL="0" marR="0" lvl="0" indent="0" algn="ctr" defTabSz="932472"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Only Microsoft delivers across the board</a:t>
            </a:r>
          </a:p>
        </p:txBody>
      </p:sp>
      <p:sp>
        <p:nvSpPr>
          <p:cNvPr id="27" name="Title 1">
            <a:extLst>
              <a:ext uri="{FF2B5EF4-FFF2-40B4-BE49-F238E27FC236}">
                <a16:creationId xmlns:a16="http://schemas.microsoft.com/office/drawing/2014/main" id="{BA6067E0-9FB6-4F14-8C3F-3A640A0FA46F}"/>
              </a:ext>
            </a:extLst>
          </p:cNvPr>
          <p:cNvSpPr txBox="1">
            <a:spLocks/>
          </p:cNvSpPr>
          <p:nvPr/>
        </p:nvSpPr>
        <p:spPr>
          <a:xfrm>
            <a:off x="2616586" y="849529"/>
            <a:ext cx="6958828" cy="738664"/>
          </a:xfrm>
          <a:prstGeom prst="rect">
            <a:avLst/>
          </a:prstGeom>
        </p:spPr>
        <p:txBody>
          <a:bodyPr wrap="none"/>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Five characteristics</a:t>
            </a:r>
            <a:b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of a trusted hybrid cloud provider</a:t>
            </a:r>
          </a:p>
        </p:txBody>
      </p:sp>
      <p:grpSp>
        <p:nvGrpSpPr>
          <p:cNvPr id="8" name="Group 7">
            <a:extLst>
              <a:ext uri="{FF2B5EF4-FFF2-40B4-BE49-F238E27FC236}">
                <a16:creationId xmlns:a16="http://schemas.microsoft.com/office/drawing/2014/main" id="{6AE48299-1670-4443-9AC6-7D7AEDDE073B}"/>
              </a:ext>
            </a:extLst>
          </p:cNvPr>
          <p:cNvGrpSpPr/>
          <p:nvPr/>
        </p:nvGrpSpPr>
        <p:grpSpPr>
          <a:xfrm>
            <a:off x="584200" y="3392353"/>
            <a:ext cx="2152690" cy="2282511"/>
            <a:chOff x="584200" y="3392353"/>
            <a:chExt cx="2152690" cy="2282511"/>
          </a:xfrm>
        </p:grpSpPr>
        <p:sp>
          <p:nvSpPr>
            <p:cNvPr id="4" name="Rectangle 3">
              <a:extLst>
                <a:ext uri="{FF2B5EF4-FFF2-40B4-BE49-F238E27FC236}">
                  <a16:creationId xmlns:a16="http://schemas.microsoft.com/office/drawing/2014/main" id="{F5EF4E80-B2FC-4730-AAB9-F665DFADCC01}"/>
                </a:ext>
              </a:extLst>
            </p:cNvPr>
            <p:cNvSpPr/>
            <p:nvPr/>
          </p:nvSpPr>
          <p:spPr bwMode="auto">
            <a:xfrm>
              <a:off x="584200" y="3915065"/>
              <a:ext cx="2152690" cy="1759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Comprehensive continuum across </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on-premises, </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multi-cloud, edge, and disconnected scenarios</a:t>
              </a:r>
            </a:p>
          </p:txBody>
        </p:sp>
        <p:sp>
          <p:nvSpPr>
            <p:cNvPr id="7" name="Rectangle 6">
              <a:extLst>
                <a:ext uri="{FF2B5EF4-FFF2-40B4-BE49-F238E27FC236}">
                  <a16:creationId xmlns:a16="http://schemas.microsoft.com/office/drawing/2014/main" id="{9ED6A909-09C0-46C9-8DAB-B32555A0DE11}"/>
                </a:ext>
              </a:extLst>
            </p:cNvPr>
            <p:cNvSpPr/>
            <p:nvPr/>
          </p:nvSpPr>
          <p:spPr bwMode="auto">
            <a:xfrm>
              <a:off x="584200" y="3392353"/>
              <a:ext cx="656134" cy="47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1</a:t>
              </a:r>
            </a:p>
          </p:txBody>
        </p:sp>
      </p:grpSp>
      <p:grpSp>
        <p:nvGrpSpPr>
          <p:cNvPr id="9" name="Group 8">
            <a:extLst>
              <a:ext uri="{FF2B5EF4-FFF2-40B4-BE49-F238E27FC236}">
                <a16:creationId xmlns:a16="http://schemas.microsoft.com/office/drawing/2014/main" id="{07B09BA3-DA0A-4D68-8BAF-D72BC65C988D}"/>
              </a:ext>
            </a:extLst>
          </p:cNvPr>
          <p:cNvGrpSpPr/>
          <p:nvPr/>
        </p:nvGrpSpPr>
        <p:grpSpPr>
          <a:xfrm>
            <a:off x="2802944" y="3392353"/>
            <a:ext cx="2152690" cy="2282511"/>
            <a:chOff x="2802944" y="3392353"/>
            <a:chExt cx="2152690" cy="2282511"/>
          </a:xfrm>
        </p:grpSpPr>
        <p:sp>
          <p:nvSpPr>
            <p:cNvPr id="29" name="Rectangle 28">
              <a:extLst>
                <a:ext uri="{FF2B5EF4-FFF2-40B4-BE49-F238E27FC236}">
                  <a16:creationId xmlns:a16="http://schemas.microsoft.com/office/drawing/2014/main" id="{BAA4BB1A-5B7C-4359-9FA6-C6042DED14D8}"/>
                </a:ext>
              </a:extLst>
            </p:cNvPr>
            <p:cNvSpPr/>
            <p:nvPr/>
          </p:nvSpPr>
          <p:spPr bwMode="auto">
            <a:xfrm>
              <a:off x="2802944" y="3915065"/>
              <a:ext cx="2152690" cy="1759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Allow you to maximize investment in existing infrastructure and bring cloud services to any infrastructure</a:t>
              </a:r>
            </a:p>
          </p:txBody>
        </p:sp>
        <p:sp>
          <p:nvSpPr>
            <p:cNvPr id="46" name="Rectangle 45">
              <a:extLst>
                <a:ext uri="{FF2B5EF4-FFF2-40B4-BE49-F238E27FC236}">
                  <a16:creationId xmlns:a16="http://schemas.microsoft.com/office/drawing/2014/main" id="{C56CABCC-D311-491D-AE55-A72AC1085A11}"/>
                </a:ext>
              </a:extLst>
            </p:cNvPr>
            <p:cNvSpPr/>
            <p:nvPr/>
          </p:nvSpPr>
          <p:spPr bwMode="auto">
            <a:xfrm>
              <a:off x="2802944" y="3392353"/>
              <a:ext cx="656134" cy="47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2</a:t>
              </a:r>
            </a:p>
          </p:txBody>
        </p:sp>
      </p:grpSp>
      <p:grpSp>
        <p:nvGrpSpPr>
          <p:cNvPr id="10" name="Group 9">
            <a:extLst>
              <a:ext uri="{FF2B5EF4-FFF2-40B4-BE49-F238E27FC236}">
                <a16:creationId xmlns:a16="http://schemas.microsoft.com/office/drawing/2014/main" id="{D7B3E488-927E-45BF-9075-C585D17EFAAA}"/>
              </a:ext>
            </a:extLst>
          </p:cNvPr>
          <p:cNvGrpSpPr/>
          <p:nvPr/>
        </p:nvGrpSpPr>
        <p:grpSpPr>
          <a:xfrm>
            <a:off x="5021688" y="3392353"/>
            <a:ext cx="2152690" cy="2282511"/>
            <a:chOff x="5021688" y="3392353"/>
            <a:chExt cx="2152690" cy="2282511"/>
          </a:xfrm>
        </p:grpSpPr>
        <p:sp>
          <p:nvSpPr>
            <p:cNvPr id="30" name="Rectangle 29">
              <a:extLst>
                <a:ext uri="{FF2B5EF4-FFF2-40B4-BE49-F238E27FC236}">
                  <a16:creationId xmlns:a16="http://schemas.microsoft.com/office/drawing/2014/main" id="{802C38A1-63CE-4DA2-96B1-76A02441B9A8}"/>
                </a:ext>
              </a:extLst>
            </p:cNvPr>
            <p:cNvSpPr/>
            <p:nvPr/>
          </p:nvSpPr>
          <p:spPr bwMode="auto">
            <a:xfrm>
              <a:off x="5021688" y="3915065"/>
              <a:ext cx="2152690" cy="1759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Offer a control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plane to manage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and secure </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any resource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on-premises and across </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multiple clouds</a:t>
              </a:r>
            </a:p>
          </p:txBody>
        </p:sp>
        <p:sp>
          <p:nvSpPr>
            <p:cNvPr id="47" name="Rectangle 46">
              <a:extLst>
                <a:ext uri="{FF2B5EF4-FFF2-40B4-BE49-F238E27FC236}">
                  <a16:creationId xmlns:a16="http://schemas.microsoft.com/office/drawing/2014/main" id="{E55D7547-3A0A-4BC9-8D88-96B81DDE26DE}"/>
                </a:ext>
              </a:extLst>
            </p:cNvPr>
            <p:cNvSpPr/>
            <p:nvPr/>
          </p:nvSpPr>
          <p:spPr bwMode="auto">
            <a:xfrm>
              <a:off x="5021688" y="3392353"/>
              <a:ext cx="656134" cy="47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3</a:t>
              </a:r>
            </a:p>
          </p:txBody>
        </p:sp>
      </p:grpSp>
      <p:grpSp>
        <p:nvGrpSpPr>
          <p:cNvPr id="11" name="Group 10">
            <a:extLst>
              <a:ext uri="{FF2B5EF4-FFF2-40B4-BE49-F238E27FC236}">
                <a16:creationId xmlns:a16="http://schemas.microsoft.com/office/drawing/2014/main" id="{7690B556-CB45-4E7F-A4C3-903069629483}"/>
              </a:ext>
            </a:extLst>
          </p:cNvPr>
          <p:cNvGrpSpPr/>
          <p:nvPr/>
        </p:nvGrpSpPr>
        <p:grpSpPr>
          <a:xfrm>
            <a:off x="7240431" y="3392353"/>
            <a:ext cx="2152690" cy="2282511"/>
            <a:chOff x="7240431" y="3392353"/>
            <a:chExt cx="2152690" cy="2282511"/>
          </a:xfrm>
        </p:grpSpPr>
        <p:sp>
          <p:nvSpPr>
            <p:cNvPr id="31" name="Rectangle 30">
              <a:extLst>
                <a:ext uri="{FF2B5EF4-FFF2-40B4-BE49-F238E27FC236}">
                  <a16:creationId xmlns:a16="http://schemas.microsoft.com/office/drawing/2014/main" id="{CED2E669-AD3D-4D10-8A07-0A5BE52C7D0D}"/>
                </a:ext>
              </a:extLst>
            </p:cNvPr>
            <p:cNvSpPr/>
            <p:nvPr/>
          </p:nvSpPr>
          <p:spPr bwMode="auto">
            <a:xfrm>
              <a:off x="7240431" y="3915065"/>
              <a:ext cx="2152690" cy="1759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Support key needs including data sovereignty, regulations and operating in harsh environments </a:t>
              </a:r>
            </a:p>
          </p:txBody>
        </p:sp>
        <p:sp>
          <p:nvSpPr>
            <p:cNvPr id="48" name="Rectangle 47">
              <a:extLst>
                <a:ext uri="{FF2B5EF4-FFF2-40B4-BE49-F238E27FC236}">
                  <a16:creationId xmlns:a16="http://schemas.microsoft.com/office/drawing/2014/main" id="{CBE3B189-81FB-4EDF-BB83-3AD5EAF59055}"/>
                </a:ext>
              </a:extLst>
            </p:cNvPr>
            <p:cNvSpPr/>
            <p:nvPr/>
          </p:nvSpPr>
          <p:spPr bwMode="auto">
            <a:xfrm>
              <a:off x="7240431" y="3392353"/>
              <a:ext cx="656134" cy="47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4</a:t>
              </a:r>
            </a:p>
          </p:txBody>
        </p:sp>
      </p:grpSp>
      <p:grpSp>
        <p:nvGrpSpPr>
          <p:cNvPr id="12" name="Group 11">
            <a:extLst>
              <a:ext uri="{FF2B5EF4-FFF2-40B4-BE49-F238E27FC236}">
                <a16:creationId xmlns:a16="http://schemas.microsoft.com/office/drawing/2014/main" id="{91E2E685-E3E5-4856-80EE-62AA8D0EC3DF}"/>
              </a:ext>
            </a:extLst>
          </p:cNvPr>
          <p:cNvGrpSpPr/>
          <p:nvPr/>
        </p:nvGrpSpPr>
        <p:grpSpPr>
          <a:xfrm>
            <a:off x="9459174" y="3392353"/>
            <a:ext cx="2152690" cy="2282511"/>
            <a:chOff x="9459174" y="3392353"/>
            <a:chExt cx="2152690" cy="2282511"/>
          </a:xfrm>
        </p:grpSpPr>
        <p:sp>
          <p:nvSpPr>
            <p:cNvPr id="45" name="Rectangle 44">
              <a:extLst>
                <a:ext uri="{FF2B5EF4-FFF2-40B4-BE49-F238E27FC236}">
                  <a16:creationId xmlns:a16="http://schemas.microsoft.com/office/drawing/2014/main" id="{EF995A68-01BB-41AF-AABF-84298A4ACE21}"/>
                </a:ext>
              </a:extLst>
            </p:cNvPr>
            <p:cNvSpPr/>
            <p:nvPr/>
          </p:nvSpPr>
          <p:spPr bwMode="auto">
            <a:xfrm>
              <a:off x="9459174" y="3915065"/>
              <a:ext cx="2152690" cy="17597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Have an ecosystem across hardware OEMs, SIs, and ISVs to support diverse needs and geos</a:t>
              </a:r>
            </a:p>
          </p:txBody>
        </p:sp>
        <p:sp>
          <p:nvSpPr>
            <p:cNvPr id="49" name="Rectangle 48">
              <a:extLst>
                <a:ext uri="{FF2B5EF4-FFF2-40B4-BE49-F238E27FC236}">
                  <a16:creationId xmlns:a16="http://schemas.microsoft.com/office/drawing/2014/main" id="{F064DD2F-961E-40BC-A164-36C4B22F84A5}"/>
                </a:ext>
              </a:extLst>
            </p:cNvPr>
            <p:cNvSpPr/>
            <p:nvPr/>
          </p:nvSpPr>
          <p:spPr bwMode="auto">
            <a:xfrm>
              <a:off x="9459174" y="3392353"/>
              <a:ext cx="656134" cy="474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5</a:t>
              </a:r>
            </a:p>
          </p:txBody>
        </p:sp>
      </p:grpSp>
    </p:spTree>
    <p:extLst>
      <p:ext uri="{BB962C8B-B14F-4D97-AF65-F5344CB8AC3E}">
        <p14:creationId xmlns:p14="http://schemas.microsoft.com/office/powerpoint/2010/main" val="3734972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0 2.59259E-6 L 0 0.01898 " pathEditMode="relative" rAng="0" ptsTypes="AA">
                                      <p:cBhvr>
                                        <p:cTn id="9" dur="700" spd="-100000" fill="hold"/>
                                        <p:tgtEl>
                                          <p:spTgt spid="27"/>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0 2.59259E-6 L 0 0.01898 " pathEditMode="relative" rAng="0" ptsTypes="AA">
                                      <p:cBhvr>
                                        <p:cTn id="14" dur="700" spd="-100000" fill="hold"/>
                                        <p:tgtEl>
                                          <p:spTgt spid="44"/>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00"/>
                                  </p:stCondLst>
                                  <p:childTnLst>
                                    <p:animMotion origin="layout" path="M 0 2.59259E-6 L 0 0.01898 " pathEditMode="relative" rAng="0" ptsTypes="AA">
                                      <p:cBhvr>
                                        <p:cTn id="19" dur="700" spd="-100000" fill="hold"/>
                                        <p:tgtEl>
                                          <p:spTgt spid="8"/>
                                        </p:tgtEl>
                                        <p:attrNameLst>
                                          <p:attrName>ppt_x</p:attrName>
                                          <p:attrName>ppt_y</p:attrName>
                                        </p:attrNameLst>
                                      </p:cBhvr>
                                      <p:rCtr x="0" y="949"/>
                                    </p:animMotion>
                                  </p:childTnLst>
                                </p:cTn>
                              </p:par>
                              <p:par>
                                <p:cTn id="20" presetID="10" presetClass="entr" presetSubtype="0"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300"/>
                                  </p:stCondLst>
                                  <p:childTnLst>
                                    <p:animMotion origin="layout" path="M 0 2.59259E-6 L 0 0.01898 " pathEditMode="relative" rAng="0" ptsTypes="AA">
                                      <p:cBhvr>
                                        <p:cTn id="24" dur="700" spd="-100000" fill="hold"/>
                                        <p:tgtEl>
                                          <p:spTgt spid="9"/>
                                        </p:tgtEl>
                                        <p:attrNameLst>
                                          <p:attrName>ppt_x</p:attrName>
                                          <p:attrName>ppt_y</p:attrName>
                                        </p:attrNameLst>
                                      </p:cBhvr>
                                      <p:rCtr x="0" y="949"/>
                                    </p:animMotion>
                                  </p:childTnLst>
                                </p:cTn>
                              </p:par>
                              <p:par>
                                <p:cTn id="25" presetID="10" presetClass="entr" presetSubtype="0" fill="hold" nodeType="withEffect">
                                  <p:stCondLst>
                                    <p:cond delay="4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nodeType="withEffect">
                                  <p:stCondLst>
                                    <p:cond delay="400"/>
                                  </p:stCondLst>
                                  <p:childTnLst>
                                    <p:animMotion origin="layout" path="M 0 2.59259E-6 L 0 0.01898 " pathEditMode="relative" rAng="0" ptsTypes="AA">
                                      <p:cBhvr>
                                        <p:cTn id="29" dur="700" spd="-100000" fill="hold"/>
                                        <p:tgtEl>
                                          <p:spTgt spid="10"/>
                                        </p:tgtEl>
                                        <p:attrNameLst>
                                          <p:attrName>ppt_x</p:attrName>
                                          <p:attrName>ppt_y</p:attrName>
                                        </p:attrNameLst>
                                      </p:cBhvr>
                                      <p:rCtr x="0" y="949"/>
                                    </p:animMotion>
                                  </p:childTnLst>
                                </p:cTn>
                              </p:par>
                              <p:par>
                                <p:cTn id="30" presetID="10" presetClass="entr" presetSubtype="0" fill="hold" nodeType="withEffect">
                                  <p:stCondLst>
                                    <p:cond delay="5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500"/>
                                  </p:stCondLst>
                                  <p:childTnLst>
                                    <p:animMotion origin="layout" path="M 0 2.59259E-6 L 0 0.01898 " pathEditMode="relative" rAng="0" ptsTypes="AA">
                                      <p:cBhvr>
                                        <p:cTn id="34" dur="700" spd="-100000" fill="hold"/>
                                        <p:tgtEl>
                                          <p:spTgt spid="11"/>
                                        </p:tgtEl>
                                        <p:attrNameLst>
                                          <p:attrName>ppt_x</p:attrName>
                                          <p:attrName>ppt_y</p:attrName>
                                        </p:attrNameLst>
                                      </p:cBhvr>
                                      <p:rCtr x="0" y="949"/>
                                    </p:animMotion>
                                  </p:childTnLst>
                                </p:cTn>
                              </p:par>
                              <p:par>
                                <p:cTn id="35" presetID="10" presetClass="entr" presetSubtype="0" fill="hold" nodeType="withEffect">
                                  <p:stCondLst>
                                    <p:cond delay="6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nodeType="withEffect">
                                  <p:stCondLst>
                                    <p:cond delay="600"/>
                                  </p:stCondLst>
                                  <p:childTnLst>
                                    <p:animMotion origin="layout" path="M 0 2.59259E-6 L 0 0.01898 " pathEditMode="relative" rAng="0" ptsTypes="AA">
                                      <p:cBhvr>
                                        <p:cTn id="39" dur="700" spd="-100000" fill="hold"/>
                                        <p:tgtEl>
                                          <p:spTgt spid="1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7" grpId="0"/>
      <p:bldP spid="27"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C2AFD4A-60AB-438A-858E-0DA676190E6C}"/>
              </a:ext>
            </a:extLst>
          </p:cNvPr>
          <p:cNvGraphicFramePr>
            <a:graphicFrameLocks noGrp="1"/>
          </p:cNvGraphicFramePr>
          <p:nvPr/>
        </p:nvGraphicFramePr>
        <p:xfrm>
          <a:off x="584200" y="1532211"/>
          <a:ext cx="11025188" cy="4745736"/>
        </p:xfrm>
        <a:graphic>
          <a:graphicData uri="http://schemas.openxmlformats.org/drawingml/2006/table">
            <a:tbl>
              <a:tblPr firstRow="1" bandRow="1">
                <a:tableStyleId>{073A0DAA-6AF3-43AB-8588-CEC1D06C72B9}</a:tableStyleId>
              </a:tblPr>
              <a:tblGrid>
                <a:gridCol w="2938396">
                  <a:extLst>
                    <a:ext uri="{9D8B030D-6E8A-4147-A177-3AD203B41FA5}">
                      <a16:colId xmlns:a16="http://schemas.microsoft.com/office/drawing/2014/main" val="3838053775"/>
                    </a:ext>
                  </a:extLst>
                </a:gridCol>
                <a:gridCol w="4143275">
                  <a:extLst>
                    <a:ext uri="{9D8B030D-6E8A-4147-A177-3AD203B41FA5}">
                      <a16:colId xmlns:a16="http://schemas.microsoft.com/office/drawing/2014/main" val="385443440"/>
                    </a:ext>
                  </a:extLst>
                </a:gridCol>
                <a:gridCol w="3943517">
                  <a:extLst>
                    <a:ext uri="{9D8B030D-6E8A-4147-A177-3AD203B41FA5}">
                      <a16:colId xmlns:a16="http://schemas.microsoft.com/office/drawing/2014/main" val="1990346990"/>
                    </a:ext>
                  </a:extLst>
                </a:gridCol>
              </a:tblGrid>
              <a:tr h="431578">
                <a:tc>
                  <a:txBody>
                    <a:bodyPr/>
                    <a:lstStyle/>
                    <a:p>
                      <a:pPr>
                        <a:lnSpc>
                          <a:spcPct val="90000"/>
                        </a:lnSpc>
                        <a:spcAft>
                          <a:spcPts val="1800"/>
                        </a:spcAft>
                      </a:pPr>
                      <a:endParaRPr lang="en-US" sz="1400"/>
                    </a:p>
                  </a:txBody>
                  <a:tcPr marL="0" marT="137160" marB="137160">
                    <a:lnL w="12700" cmpd="sng">
                      <a:noFill/>
                    </a:lnL>
                    <a:lnR w="12700" cmpd="sng">
                      <a:noFill/>
                    </a:lnR>
                    <a:lnT w="12700" cmpd="sng">
                      <a:noFill/>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90000"/>
                        </a:lnSpc>
                        <a:spcAft>
                          <a:spcPts val="1800"/>
                        </a:spcAft>
                      </a:pPr>
                      <a:endParaRPr lang="en-US" sz="1400"/>
                    </a:p>
                  </a:txBody>
                  <a:tcPr marT="137160" marB="137160">
                    <a:lnL w="12700" cmpd="sng">
                      <a:noFill/>
                    </a:lnL>
                    <a:lnR w="12700" cmpd="sng">
                      <a:noFill/>
                    </a:lnR>
                    <a:lnT w="12700" cmpd="sng">
                      <a:noFill/>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90000"/>
                        </a:lnSpc>
                        <a:spcAft>
                          <a:spcPts val="1800"/>
                        </a:spcAft>
                      </a:pPr>
                      <a:endParaRPr lang="en-US" sz="1400"/>
                    </a:p>
                  </a:txBody>
                  <a:tcPr marT="137160" marB="137160">
                    <a:lnL w="12700" cmpd="sng">
                      <a:noFill/>
                    </a:lnL>
                    <a:lnR w="12700" cmpd="sng">
                      <a:noFill/>
                    </a:lnR>
                    <a:lnT w="12700" cmpd="sng">
                      <a:noFill/>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03376431"/>
                  </a:ext>
                </a:extLst>
              </a:tr>
              <a:tr h="558513">
                <a:tc>
                  <a:txBody>
                    <a:bodyPr/>
                    <a:lstStyle/>
                    <a:p>
                      <a:pPr>
                        <a:lnSpc>
                          <a:spcPct val="90000"/>
                        </a:lnSpc>
                        <a:spcAft>
                          <a:spcPts val="1800"/>
                        </a:spcAft>
                      </a:pPr>
                      <a:r>
                        <a:rPr lang="en-US" sz="1200">
                          <a:gradFill>
                            <a:gsLst>
                              <a:gs pos="0">
                                <a:srgbClr val="FFFFFF"/>
                              </a:gs>
                              <a:gs pos="100000">
                                <a:srgbClr val="FFFFFF"/>
                              </a:gs>
                            </a:gsLst>
                            <a:lin ang="5400000" scaled="0"/>
                          </a:gradFill>
                          <a:latin typeface="+mj-lt"/>
                        </a:rPr>
                        <a:t>Single control plane across </a:t>
                      </a:r>
                      <a:br>
                        <a:rPr lang="en-US" sz="1200">
                          <a:gradFill>
                            <a:gsLst>
                              <a:gs pos="0">
                                <a:srgbClr val="FFFFFF"/>
                              </a:gs>
                              <a:gs pos="100000">
                                <a:srgbClr val="FFFFFF"/>
                              </a:gs>
                            </a:gsLst>
                            <a:lin ang="5400000" scaled="0"/>
                          </a:gradFill>
                          <a:latin typeface="+mj-lt"/>
                        </a:rPr>
                      </a:br>
                      <a:r>
                        <a:rPr lang="en-US" sz="1200">
                          <a:gradFill>
                            <a:gsLst>
                              <a:gs pos="0">
                                <a:srgbClr val="FFFFFF"/>
                              </a:gs>
                              <a:gs pos="100000">
                                <a:srgbClr val="FFFFFF"/>
                              </a:gs>
                            </a:gsLst>
                            <a:lin ang="5400000" scaled="0"/>
                          </a:gradFill>
                          <a:latin typeface="+mj-lt"/>
                        </a:rPr>
                        <a:t>on-premises, multi-cloud and edge</a:t>
                      </a:r>
                    </a:p>
                  </a:txBody>
                  <a:tcPr marL="0" marT="137160" marB="137160" anchor="ctr">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Cloud services and management to any infra</a:t>
                      </a:r>
                    </a:p>
                  </a:txBody>
                  <a:tcPr marT="137160" marB="137160" anchor="ctr">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None</a:t>
                      </a:r>
                    </a:p>
                  </a:txBody>
                  <a:tcPr marT="137160" marB="137160" anchor="ctr">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4918973"/>
                  </a:ext>
                </a:extLst>
              </a:tr>
              <a:tr h="770071">
                <a:tc>
                  <a:txBody>
                    <a:bodyPr/>
                    <a:lstStyle/>
                    <a:p>
                      <a:pPr>
                        <a:lnSpc>
                          <a:spcPct val="90000"/>
                        </a:lnSpc>
                        <a:spcAft>
                          <a:spcPts val="1800"/>
                        </a:spcAft>
                      </a:pPr>
                      <a:r>
                        <a:rPr lang="en-US" sz="1200">
                          <a:gradFill>
                            <a:gsLst>
                              <a:gs pos="0">
                                <a:srgbClr val="FFFFFF"/>
                              </a:gs>
                              <a:gs pos="100000">
                                <a:srgbClr val="FFFFFF"/>
                              </a:gs>
                            </a:gsLst>
                            <a:lin ang="5400000" scaled="0"/>
                          </a:gradFill>
                          <a:latin typeface="+mj-lt"/>
                        </a:rPr>
                        <a:t>Bring cloud services</a:t>
                      </a:r>
                      <a:br>
                        <a:rPr lang="en-US" sz="1200">
                          <a:gradFill>
                            <a:gsLst>
                              <a:gs pos="0">
                                <a:srgbClr val="FFFFFF"/>
                              </a:gs>
                              <a:gs pos="100000">
                                <a:srgbClr val="FFFFFF"/>
                              </a:gs>
                            </a:gsLst>
                            <a:lin ang="5400000" scaled="0"/>
                          </a:gradFill>
                          <a:latin typeface="+mj-lt"/>
                        </a:rPr>
                      </a:br>
                      <a:r>
                        <a:rPr lang="en-US" sz="1200">
                          <a:gradFill>
                            <a:gsLst>
                              <a:gs pos="0">
                                <a:srgbClr val="FFFFFF"/>
                              </a:gs>
                              <a:gs pos="100000">
                                <a:srgbClr val="FFFFFF"/>
                              </a:gs>
                            </a:gsLst>
                            <a:lin ang="5400000" scaled="0"/>
                          </a:gradFill>
                          <a:latin typeface="+mj-lt"/>
                        </a:rPr>
                        <a:t>to any infrastructure</a:t>
                      </a:r>
                    </a:p>
                  </a:txBody>
                  <a:tcPr marL="0"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Azure data services on any K8s</a:t>
                      </a:r>
                    </a:p>
                    <a:p>
                      <a:pPr marL="0" indent="284163">
                        <a:lnSpc>
                          <a:spcPct val="90000"/>
                        </a:lnSpc>
                        <a:spcAft>
                          <a:spcPts val="1800"/>
                        </a:spcAft>
                      </a:pPr>
                      <a:r>
                        <a:rPr lang="en-US" sz="1200">
                          <a:gradFill>
                            <a:gsLst>
                              <a:gs pos="0">
                                <a:srgbClr val="FFFFFF"/>
                              </a:gs>
                              <a:gs pos="100000">
                                <a:srgbClr val="FFFFFF"/>
                              </a:gs>
                            </a:gsLst>
                            <a:lin ang="5400000" scaled="0"/>
                          </a:gradFill>
                        </a:rPr>
                        <a:t>Azure data services multi-cloud support</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RDS on VMware</a:t>
                      </a:r>
                    </a:p>
                    <a:p>
                      <a:pPr marL="0" indent="284163">
                        <a:lnSpc>
                          <a:spcPct val="90000"/>
                        </a:lnSpc>
                        <a:spcAft>
                          <a:spcPts val="1800"/>
                        </a:spcAft>
                        <a:buFontTx/>
                        <a:buNone/>
                      </a:pPr>
                      <a:r>
                        <a:rPr lang="en-US" sz="1200">
                          <a:gradFill>
                            <a:gsLst>
                              <a:gs pos="0">
                                <a:srgbClr val="FFFFFF"/>
                              </a:gs>
                              <a:gs pos="100000">
                                <a:srgbClr val="FFFFFF"/>
                              </a:gs>
                            </a:gsLst>
                            <a:lin ang="5400000" scaled="0"/>
                          </a:gradFill>
                        </a:rPr>
                        <a:t>No multi-cloud support</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97683563"/>
                  </a:ext>
                </a:extLst>
              </a:tr>
              <a:tr h="1861710">
                <a:tc>
                  <a:txBody>
                    <a:bodyPr/>
                    <a:lstStyle/>
                    <a:p>
                      <a:pPr>
                        <a:lnSpc>
                          <a:spcPct val="90000"/>
                        </a:lnSpc>
                        <a:spcAft>
                          <a:spcPts val="1800"/>
                        </a:spcAft>
                      </a:pPr>
                      <a:r>
                        <a:rPr lang="en-US" sz="1200">
                          <a:gradFill>
                            <a:gsLst>
                              <a:gs pos="0">
                                <a:srgbClr val="FFFFFF"/>
                              </a:gs>
                              <a:gs pos="100000">
                                <a:srgbClr val="FFFFFF"/>
                              </a:gs>
                            </a:gsLst>
                            <a:lin ang="5400000" scaled="0"/>
                          </a:gradFill>
                          <a:latin typeface="+mj-lt"/>
                        </a:rPr>
                        <a:t>Modernize datacenters</a:t>
                      </a:r>
                    </a:p>
                  </a:txBody>
                  <a:tcPr marL="0"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Disconnected /not managed</a:t>
                      </a:r>
                    </a:p>
                    <a:p>
                      <a:pPr marL="0" indent="283845">
                        <a:lnSpc>
                          <a:spcPct val="90000"/>
                        </a:lnSpc>
                        <a:spcAft>
                          <a:spcPts val="1800"/>
                        </a:spcAft>
                      </a:pPr>
                      <a:r>
                        <a:rPr lang="en-US" sz="1200">
                          <a:solidFill>
                            <a:srgbClr val="FFFFFF"/>
                          </a:solidFill>
                        </a:rPr>
                        <a:t>Choice of hardware vendors</a:t>
                      </a:r>
                    </a:p>
                    <a:p>
                      <a:pPr marL="0" indent="284163">
                        <a:lnSpc>
                          <a:spcPct val="90000"/>
                        </a:lnSpc>
                        <a:spcAft>
                          <a:spcPts val="1800"/>
                        </a:spcAft>
                      </a:pPr>
                      <a:r>
                        <a:rPr lang="en-US" sz="1200">
                          <a:gradFill>
                            <a:gsLst>
                              <a:gs pos="0">
                                <a:srgbClr val="FFFFFF"/>
                              </a:gs>
                              <a:gs pos="100000">
                                <a:srgbClr val="FFFFFF"/>
                              </a:gs>
                            </a:gsLst>
                            <a:lin ang="5400000" scaled="0"/>
                          </a:gradFill>
                        </a:rPr>
                        <a:t>More Azure services</a:t>
                      </a:r>
                    </a:p>
                    <a:p>
                      <a:pPr marL="0" indent="284163">
                        <a:lnSpc>
                          <a:spcPct val="90000"/>
                        </a:lnSpc>
                        <a:spcAft>
                          <a:spcPts val="1800"/>
                        </a:spcAft>
                      </a:pPr>
                      <a:r>
                        <a:rPr lang="en-US" sz="1200">
                          <a:gradFill>
                            <a:gsLst>
                              <a:gs pos="0">
                                <a:srgbClr val="FFFFFF"/>
                              </a:gs>
                              <a:gs pos="100000">
                                <a:srgbClr val="FFFFFF"/>
                              </a:gs>
                            </a:gsLst>
                            <a:lin ang="5400000" scaled="0"/>
                          </a:gradFill>
                        </a:rPr>
                        <a:t>Available in 100+ geos/first to market</a:t>
                      </a:r>
                    </a:p>
                    <a:p>
                      <a:pPr marL="0" indent="284163">
                        <a:lnSpc>
                          <a:spcPct val="90000"/>
                        </a:lnSpc>
                        <a:spcAft>
                          <a:spcPts val="1800"/>
                        </a:spcAft>
                        <a:buFont typeface="Arial" panose="020B0604020202020204" pitchFamily="34" charset="0"/>
                        <a:buNone/>
                      </a:pPr>
                      <a:r>
                        <a:rPr lang="en-US" sz="1200">
                          <a:gradFill>
                            <a:gsLst>
                              <a:gs pos="0">
                                <a:srgbClr val="FFFFFF"/>
                              </a:gs>
                              <a:gs pos="100000">
                                <a:srgbClr val="FFFFFF"/>
                              </a:gs>
                            </a:gsLst>
                            <a:lin ang="5400000" scaled="0"/>
                          </a:gradFill>
                        </a:rPr>
                        <a:t>Cloud-connected HCI solution</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pPr>
                      <a:r>
                        <a:rPr lang="en-US" sz="1200">
                          <a:gradFill>
                            <a:gsLst>
                              <a:gs pos="0">
                                <a:srgbClr val="FFFFFF"/>
                              </a:gs>
                              <a:gs pos="100000">
                                <a:srgbClr val="FFFFFF"/>
                              </a:gs>
                            </a:gsLst>
                            <a:lin ang="5400000" scaled="0"/>
                          </a:gradFill>
                        </a:rPr>
                        <a:t>Managed experience/no disconnected</a:t>
                      </a:r>
                    </a:p>
                    <a:p>
                      <a:pPr marL="0" indent="284163">
                        <a:lnSpc>
                          <a:spcPct val="90000"/>
                        </a:lnSpc>
                        <a:spcAft>
                          <a:spcPts val="1800"/>
                        </a:spcAft>
                        <a:buFontTx/>
                        <a:buNone/>
                      </a:pPr>
                      <a:r>
                        <a:rPr lang="en-US" sz="1200">
                          <a:gradFill>
                            <a:gsLst>
                              <a:gs pos="0">
                                <a:srgbClr val="FFFFFF"/>
                              </a:gs>
                              <a:gs pos="100000">
                                <a:srgbClr val="FFFFFF"/>
                              </a:gs>
                            </a:gsLst>
                            <a:lin ang="5400000" scaled="0"/>
                          </a:gradFill>
                        </a:rPr>
                        <a:t>No choice of hardware vendor</a:t>
                      </a:r>
                    </a:p>
                    <a:p>
                      <a:pPr marL="0" indent="284163">
                        <a:lnSpc>
                          <a:spcPct val="90000"/>
                        </a:lnSpc>
                        <a:spcAft>
                          <a:spcPts val="1800"/>
                        </a:spcAft>
                        <a:buFontTx/>
                        <a:buNone/>
                      </a:pPr>
                      <a:r>
                        <a:rPr lang="en-US" sz="1200">
                          <a:gradFill>
                            <a:gsLst>
                              <a:gs pos="0">
                                <a:srgbClr val="FFFFFF"/>
                              </a:gs>
                              <a:gs pos="100000">
                                <a:srgbClr val="FFFFFF"/>
                              </a:gs>
                            </a:gsLst>
                            <a:lin ang="5400000" scaled="0"/>
                          </a:gradFill>
                        </a:rPr>
                        <a:t>Limited AWS services</a:t>
                      </a:r>
                    </a:p>
                    <a:p>
                      <a:pPr marL="0" indent="284163">
                        <a:lnSpc>
                          <a:spcPct val="90000"/>
                        </a:lnSpc>
                        <a:spcAft>
                          <a:spcPts val="1800"/>
                        </a:spcAft>
                        <a:buFontTx/>
                        <a:buNone/>
                      </a:pPr>
                      <a:r>
                        <a:rPr lang="en-US" sz="1200">
                          <a:gradFill>
                            <a:gsLst>
                              <a:gs pos="0">
                                <a:srgbClr val="FFFFFF"/>
                              </a:gs>
                              <a:gs pos="100000">
                                <a:srgbClr val="FFFFFF"/>
                              </a:gs>
                            </a:gsLst>
                            <a:lin ang="5400000" scaled="0"/>
                          </a:gradFill>
                        </a:rPr>
                        <a:t>New to market</a:t>
                      </a:r>
                    </a:p>
                    <a:p>
                      <a:pPr marL="0" indent="284163">
                        <a:lnSpc>
                          <a:spcPct val="90000"/>
                        </a:lnSpc>
                        <a:spcAft>
                          <a:spcPts val="1800"/>
                        </a:spcAft>
                        <a:buFont typeface="Arial" panose="020B0604020202020204" pitchFamily="34" charset="0"/>
                        <a:buNone/>
                      </a:pPr>
                      <a:r>
                        <a:rPr lang="en-US" sz="1200">
                          <a:gradFill>
                            <a:gsLst>
                              <a:gs pos="0">
                                <a:srgbClr val="FFFFFF"/>
                              </a:gs>
                              <a:gs pos="100000">
                                <a:srgbClr val="FFFFFF"/>
                              </a:gs>
                            </a:gsLst>
                            <a:lin ang="5400000" scaled="0"/>
                          </a:gradFill>
                        </a:rPr>
                        <a:t>No HCI option</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1540812"/>
                  </a:ext>
                </a:extLst>
              </a:tr>
              <a:tr h="770071">
                <a:tc>
                  <a:txBody>
                    <a:bodyPr/>
                    <a:lstStyle/>
                    <a:p>
                      <a:pPr>
                        <a:lnSpc>
                          <a:spcPct val="90000"/>
                        </a:lnSpc>
                        <a:spcAft>
                          <a:spcPts val="1800"/>
                        </a:spcAft>
                      </a:pPr>
                      <a:r>
                        <a:rPr lang="en-US" sz="1200" dirty="0">
                          <a:gradFill>
                            <a:gsLst>
                              <a:gs pos="0">
                                <a:srgbClr val="FFFFFF"/>
                              </a:gs>
                              <a:gs pos="100000">
                                <a:srgbClr val="FFFFFF"/>
                              </a:gs>
                            </a:gsLst>
                            <a:lin ang="5400000" scaled="0"/>
                          </a:gradFill>
                          <a:latin typeface="+mj-lt"/>
                        </a:rPr>
                        <a:t>Extend to the Edge</a:t>
                      </a:r>
                    </a:p>
                  </a:txBody>
                  <a:tcPr marL="0"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buFont typeface="Wingdings" panose="05000000000000000000" pitchFamily="2" charset="2"/>
                        <a:buNone/>
                      </a:pPr>
                      <a:r>
                        <a:rPr lang="en-US" sz="12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Edge/ML/AI scenarios and network data transfer</a:t>
                      </a:r>
                    </a:p>
                    <a:p>
                      <a:pPr marL="0" indent="284163">
                        <a:lnSpc>
                          <a:spcPct val="90000"/>
                        </a:lnSpc>
                        <a:spcAft>
                          <a:spcPts val="1800"/>
                        </a:spcAft>
                        <a:buFont typeface="Wingdings" panose="05000000000000000000" pitchFamily="2" charset="2"/>
                        <a:buNone/>
                      </a:pPr>
                      <a:r>
                        <a:rPr lang="en-US" sz="120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Containers and IoT Edge support</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284163">
                        <a:lnSpc>
                          <a:spcPct val="90000"/>
                        </a:lnSpc>
                        <a:spcAft>
                          <a:spcPts val="1800"/>
                        </a:spcAft>
                        <a:buFont typeface="Wingdings" panose="05000000000000000000" pitchFamily="2" charset="2"/>
                        <a:buNone/>
                      </a:pPr>
                      <a:r>
                        <a:rPr lang="en-US" sz="1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Primarily network data transfer</a:t>
                      </a:r>
                    </a:p>
                    <a:p>
                      <a:pPr marL="0" indent="284163">
                        <a:lnSpc>
                          <a:spcPct val="90000"/>
                        </a:lnSpc>
                        <a:spcAft>
                          <a:spcPts val="1800"/>
                        </a:spcAft>
                        <a:buFont typeface="Wingdings" panose="05000000000000000000" pitchFamily="2" charset="2"/>
                        <a:buNone/>
                      </a:pPr>
                      <a:r>
                        <a:rPr lang="en-US" sz="12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rPr>
                        <a:t>No containers or IoT support</a:t>
                      </a:r>
                    </a:p>
                  </a:txBody>
                  <a:tcPr marT="137160" marB="137160">
                    <a:lnL w="12700" cmpd="sng">
                      <a:noFill/>
                    </a:lnL>
                    <a:lnR w="12700" cmpd="sng">
                      <a:noFill/>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6897339"/>
                  </a:ext>
                </a:extLst>
              </a:tr>
            </a:tbl>
          </a:graphicData>
        </a:graphic>
      </p:graphicFrame>
      <p:grpSp>
        <p:nvGrpSpPr>
          <p:cNvPr id="93" name="Group 92">
            <a:extLst>
              <a:ext uri="{FF2B5EF4-FFF2-40B4-BE49-F238E27FC236}">
                <a16:creationId xmlns:a16="http://schemas.microsoft.com/office/drawing/2014/main" id="{55A8F8E4-0D78-478C-83A5-F815055C9908}"/>
              </a:ext>
            </a:extLst>
          </p:cNvPr>
          <p:cNvGrpSpPr/>
          <p:nvPr/>
        </p:nvGrpSpPr>
        <p:grpSpPr>
          <a:xfrm>
            <a:off x="3616325" y="1551092"/>
            <a:ext cx="4591844" cy="4597202"/>
            <a:chOff x="3616325" y="1551092"/>
            <a:chExt cx="4591844" cy="4597202"/>
          </a:xfrm>
        </p:grpSpPr>
        <p:sp>
          <p:nvSpPr>
            <p:cNvPr id="19" name="Oval 18">
              <a:extLst>
                <a:ext uri="{FF2B5EF4-FFF2-40B4-BE49-F238E27FC236}">
                  <a16:creationId xmlns:a16="http://schemas.microsoft.com/office/drawing/2014/main" id="{3E7CF69B-32A6-41A0-9E5B-52E122AD2FAD}"/>
                </a:ext>
              </a:extLst>
            </p:cNvPr>
            <p:cNvSpPr>
              <a:spLocks noChangeAspect="1"/>
            </p:cNvSpPr>
            <p:nvPr/>
          </p:nvSpPr>
          <p:spPr bwMode="auto">
            <a:xfrm>
              <a:off x="3616897" y="2199942"/>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D6F93C5F-D504-447F-AC4E-F97A4A33C27E}"/>
                </a:ext>
              </a:extLst>
            </p:cNvPr>
            <p:cNvSpPr>
              <a:spLocks noChangeAspect="1"/>
            </p:cNvSpPr>
            <p:nvPr/>
          </p:nvSpPr>
          <p:spPr bwMode="auto">
            <a:xfrm>
              <a:off x="3616897" y="2728029"/>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CD3B5564-318D-4CEB-B797-76F0C245E203}"/>
                </a:ext>
              </a:extLst>
            </p:cNvPr>
            <p:cNvSpPr>
              <a:spLocks noChangeAspect="1"/>
            </p:cNvSpPr>
            <p:nvPr/>
          </p:nvSpPr>
          <p:spPr bwMode="auto">
            <a:xfrm>
              <a:off x="3616897" y="3122597"/>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 name="Group 19">
              <a:extLst>
                <a:ext uri="{FF2B5EF4-FFF2-40B4-BE49-F238E27FC236}">
                  <a16:creationId xmlns:a16="http://schemas.microsoft.com/office/drawing/2014/main" id="{AEC35A60-F159-4C8A-A6F7-C3A5021FF401}"/>
                </a:ext>
              </a:extLst>
            </p:cNvPr>
            <p:cNvGrpSpPr/>
            <p:nvPr/>
          </p:nvGrpSpPr>
          <p:grpSpPr>
            <a:xfrm>
              <a:off x="3616897" y="3578689"/>
              <a:ext cx="170122" cy="173736"/>
              <a:chOff x="3616897" y="3436921"/>
              <a:chExt cx="170122" cy="173736"/>
            </a:xfrm>
          </p:grpSpPr>
          <p:sp>
            <p:nvSpPr>
              <p:cNvPr id="46" name="Oval 45">
                <a:extLst>
                  <a:ext uri="{FF2B5EF4-FFF2-40B4-BE49-F238E27FC236}">
                    <a16:creationId xmlns:a16="http://schemas.microsoft.com/office/drawing/2014/main" id="{D742B3AF-4762-4B03-A0EE-195635C5E431}"/>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8AB3A11-31F3-4487-BA46-1B0C2FA77DC0}"/>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59C587FD-9B94-41BA-B851-DC234696E5BE}"/>
                </a:ext>
              </a:extLst>
            </p:cNvPr>
            <p:cNvSpPr>
              <a:spLocks noChangeAspect="1"/>
            </p:cNvSpPr>
            <p:nvPr/>
          </p:nvSpPr>
          <p:spPr bwMode="auto">
            <a:xfrm>
              <a:off x="3616897" y="3966777"/>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981F2556-270F-4A77-A451-A47206F2D5C0}"/>
                </a:ext>
              </a:extLst>
            </p:cNvPr>
            <p:cNvSpPr>
              <a:spLocks noChangeAspect="1"/>
            </p:cNvSpPr>
            <p:nvPr/>
          </p:nvSpPr>
          <p:spPr bwMode="auto">
            <a:xfrm>
              <a:off x="3616897" y="4354865"/>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695807D-7010-4517-976B-0CA6F5C671D4}"/>
                </a:ext>
              </a:extLst>
            </p:cNvPr>
            <p:cNvSpPr>
              <a:spLocks noChangeAspect="1"/>
            </p:cNvSpPr>
            <p:nvPr/>
          </p:nvSpPr>
          <p:spPr bwMode="auto">
            <a:xfrm>
              <a:off x="3616897" y="4742953"/>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E0B731E8-D2AE-4136-9B16-5C9F85A1357C}"/>
                </a:ext>
              </a:extLst>
            </p:cNvPr>
            <p:cNvSpPr>
              <a:spLocks noChangeAspect="1"/>
            </p:cNvSpPr>
            <p:nvPr/>
          </p:nvSpPr>
          <p:spPr bwMode="auto">
            <a:xfrm>
              <a:off x="3616897" y="5131042"/>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1EB314AA-9227-452B-9C10-8F99A5019585}"/>
                </a:ext>
              </a:extLst>
            </p:cNvPr>
            <p:cNvSpPr>
              <a:spLocks noChangeAspect="1"/>
            </p:cNvSpPr>
            <p:nvPr/>
          </p:nvSpPr>
          <p:spPr bwMode="auto">
            <a:xfrm>
              <a:off x="3616897" y="5579990"/>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85289A2-61BC-452F-BE63-3FF1C300378F}"/>
                </a:ext>
              </a:extLst>
            </p:cNvPr>
            <p:cNvSpPr>
              <a:spLocks noChangeAspect="1"/>
            </p:cNvSpPr>
            <p:nvPr/>
          </p:nvSpPr>
          <p:spPr bwMode="auto">
            <a:xfrm>
              <a:off x="3616897" y="5974558"/>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FE4ADF0C-0C9A-49F4-B318-42E9690FC848}"/>
                </a:ext>
              </a:extLst>
            </p:cNvPr>
            <p:cNvSpPr>
              <a:spLocks noChangeAspect="1"/>
            </p:cNvSpPr>
            <p:nvPr/>
          </p:nvSpPr>
          <p:spPr bwMode="auto">
            <a:xfrm>
              <a:off x="7756506" y="2199942"/>
              <a:ext cx="170122" cy="173736"/>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AA2F14A5-2C36-4053-9B41-7D074DF5039A}"/>
                </a:ext>
              </a:extLst>
            </p:cNvPr>
            <p:cNvGrpSpPr/>
            <p:nvPr/>
          </p:nvGrpSpPr>
          <p:grpSpPr>
            <a:xfrm>
              <a:off x="7756506" y="2728029"/>
              <a:ext cx="170122" cy="173736"/>
              <a:chOff x="3616897" y="3436921"/>
              <a:chExt cx="170122" cy="173736"/>
            </a:xfrm>
          </p:grpSpPr>
          <p:sp>
            <p:nvSpPr>
              <p:cNvPr id="56" name="Oval 55">
                <a:extLst>
                  <a:ext uri="{FF2B5EF4-FFF2-40B4-BE49-F238E27FC236}">
                    <a16:creationId xmlns:a16="http://schemas.microsoft.com/office/drawing/2014/main" id="{4DD8FE93-C8BC-44D9-AFFB-D72A641A39D8}"/>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46">
                <a:extLst>
                  <a:ext uri="{FF2B5EF4-FFF2-40B4-BE49-F238E27FC236}">
                    <a16:creationId xmlns:a16="http://schemas.microsoft.com/office/drawing/2014/main" id="{8131D133-A5EA-441E-9BCF-D52A16D5348F}"/>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8" name="Oval 57">
              <a:extLst>
                <a:ext uri="{FF2B5EF4-FFF2-40B4-BE49-F238E27FC236}">
                  <a16:creationId xmlns:a16="http://schemas.microsoft.com/office/drawing/2014/main" id="{D9A0C295-884B-4EE5-A36D-8539072ABAF6}"/>
                </a:ext>
              </a:extLst>
            </p:cNvPr>
            <p:cNvSpPr>
              <a:spLocks noChangeAspect="1"/>
            </p:cNvSpPr>
            <p:nvPr/>
          </p:nvSpPr>
          <p:spPr bwMode="auto">
            <a:xfrm>
              <a:off x="7756506" y="3122597"/>
              <a:ext cx="170122" cy="173736"/>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2210FCB4-25E8-45B4-B61F-E06048EDA4E3}"/>
                </a:ext>
              </a:extLst>
            </p:cNvPr>
            <p:cNvGrpSpPr/>
            <p:nvPr/>
          </p:nvGrpSpPr>
          <p:grpSpPr>
            <a:xfrm>
              <a:off x="7756506" y="3578689"/>
              <a:ext cx="170122" cy="173736"/>
              <a:chOff x="3616897" y="3436921"/>
              <a:chExt cx="170122" cy="173736"/>
            </a:xfrm>
          </p:grpSpPr>
          <p:sp>
            <p:nvSpPr>
              <p:cNvPr id="60" name="Oval 59">
                <a:extLst>
                  <a:ext uri="{FF2B5EF4-FFF2-40B4-BE49-F238E27FC236}">
                    <a16:creationId xmlns:a16="http://schemas.microsoft.com/office/drawing/2014/main" id="{EE587AC5-1D8E-47EA-9060-4A5D07E6EF78}"/>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46">
                <a:extLst>
                  <a:ext uri="{FF2B5EF4-FFF2-40B4-BE49-F238E27FC236}">
                    <a16:creationId xmlns:a16="http://schemas.microsoft.com/office/drawing/2014/main" id="{26B46805-75F8-4E26-9304-76B55A5FC140}"/>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2" name="Oval 61">
              <a:extLst>
                <a:ext uri="{FF2B5EF4-FFF2-40B4-BE49-F238E27FC236}">
                  <a16:creationId xmlns:a16="http://schemas.microsoft.com/office/drawing/2014/main" id="{B0203725-279C-4BD8-A015-22E88D617A75}"/>
                </a:ext>
              </a:extLst>
            </p:cNvPr>
            <p:cNvSpPr>
              <a:spLocks noChangeAspect="1"/>
            </p:cNvSpPr>
            <p:nvPr/>
          </p:nvSpPr>
          <p:spPr bwMode="auto">
            <a:xfrm>
              <a:off x="7756506" y="3966777"/>
              <a:ext cx="170122" cy="173736"/>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EB5988EC-8FE6-4295-9C94-396D7C30ADF2}"/>
                </a:ext>
              </a:extLst>
            </p:cNvPr>
            <p:cNvGrpSpPr/>
            <p:nvPr/>
          </p:nvGrpSpPr>
          <p:grpSpPr>
            <a:xfrm>
              <a:off x="7756506" y="4354865"/>
              <a:ext cx="170122" cy="173736"/>
              <a:chOff x="3616897" y="3436921"/>
              <a:chExt cx="170122" cy="173736"/>
            </a:xfrm>
          </p:grpSpPr>
          <p:sp>
            <p:nvSpPr>
              <p:cNvPr id="64" name="Oval 63">
                <a:extLst>
                  <a:ext uri="{FF2B5EF4-FFF2-40B4-BE49-F238E27FC236}">
                    <a16:creationId xmlns:a16="http://schemas.microsoft.com/office/drawing/2014/main" id="{0BD68592-8CB0-4EE6-934D-A3CC138215F4}"/>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46">
                <a:extLst>
                  <a:ext uri="{FF2B5EF4-FFF2-40B4-BE49-F238E27FC236}">
                    <a16:creationId xmlns:a16="http://schemas.microsoft.com/office/drawing/2014/main" id="{C5B8A88F-B3DE-46F0-AD7B-C84F4D649565}"/>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D349DA4C-FF43-4BBD-A542-56589F2E0760}"/>
                </a:ext>
              </a:extLst>
            </p:cNvPr>
            <p:cNvGrpSpPr/>
            <p:nvPr/>
          </p:nvGrpSpPr>
          <p:grpSpPr>
            <a:xfrm>
              <a:off x="7756506" y="4742953"/>
              <a:ext cx="170122" cy="173736"/>
              <a:chOff x="3616897" y="3436921"/>
              <a:chExt cx="170122" cy="173736"/>
            </a:xfrm>
          </p:grpSpPr>
          <p:sp>
            <p:nvSpPr>
              <p:cNvPr id="67" name="Oval 66">
                <a:extLst>
                  <a:ext uri="{FF2B5EF4-FFF2-40B4-BE49-F238E27FC236}">
                    <a16:creationId xmlns:a16="http://schemas.microsoft.com/office/drawing/2014/main" id="{9A4DAFD2-2086-48C9-8721-BE451E0228AD}"/>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46">
                <a:extLst>
                  <a:ext uri="{FF2B5EF4-FFF2-40B4-BE49-F238E27FC236}">
                    <a16:creationId xmlns:a16="http://schemas.microsoft.com/office/drawing/2014/main" id="{03EA6EAB-19E3-4980-9FFC-0E3BEE08B639}"/>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9" name="Oval 68">
              <a:extLst>
                <a:ext uri="{FF2B5EF4-FFF2-40B4-BE49-F238E27FC236}">
                  <a16:creationId xmlns:a16="http://schemas.microsoft.com/office/drawing/2014/main" id="{1DA23D4D-18BA-40F4-A1C5-D117CB02B6EE}"/>
                </a:ext>
              </a:extLst>
            </p:cNvPr>
            <p:cNvSpPr>
              <a:spLocks noChangeAspect="1"/>
            </p:cNvSpPr>
            <p:nvPr/>
          </p:nvSpPr>
          <p:spPr bwMode="auto">
            <a:xfrm>
              <a:off x="7756506" y="5131042"/>
              <a:ext cx="170122" cy="173736"/>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5997F88F-EF84-41B3-90C0-5303DA3BB73E}"/>
                </a:ext>
              </a:extLst>
            </p:cNvPr>
            <p:cNvGrpSpPr/>
            <p:nvPr/>
          </p:nvGrpSpPr>
          <p:grpSpPr>
            <a:xfrm>
              <a:off x="7756506" y="5579990"/>
              <a:ext cx="170122" cy="173736"/>
              <a:chOff x="3616897" y="3436921"/>
              <a:chExt cx="170122" cy="173736"/>
            </a:xfrm>
          </p:grpSpPr>
          <p:sp>
            <p:nvSpPr>
              <p:cNvPr id="71" name="Oval 70">
                <a:extLst>
                  <a:ext uri="{FF2B5EF4-FFF2-40B4-BE49-F238E27FC236}">
                    <a16:creationId xmlns:a16="http://schemas.microsoft.com/office/drawing/2014/main" id="{1DE14E30-9F9C-4FE0-BD33-3E60FD32CD4C}"/>
                  </a:ext>
                </a:extLst>
              </p:cNvPr>
              <p:cNvSpPr>
                <a:spLocks noChangeAspect="1"/>
              </p:cNvSpPr>
              <p:nvPr/>
            </p:nvSpPr>
            <p:spPr bwMode="auto">
              <a:xfrm>
                <a:off x="3616897" y="3436921"/>
                <a:ext cx="170122" cy="173736"/>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Oval 46">
                <a:extLst>
                  <a:ext uri="{FF2B5EF4-FFF2-40B4-BE49-F238E27FC236}">
                    <a16:creationId xmlns:a16="http://schemas.microsoft.com/office/drawing/2014/main" id="{836445BD-DD67-4395-BF92-1D3449621B21}"/>
                  </a:ext>
                </a:extLst>
              </p:cNvPr>
              <p:cNvSpPr>
                <a:spLocks noChangeAspect="1"/>
              </p:cNvSpPr>
              <p:nvPr/>
            </p:nvSpPr>
            <p:spPr bwMode="auto">
              <a:xfrm flipH="1">
                <a:off x="3701958" y="3436921"/>
                <a:ext cx="85061" cy="173736"/>
              </a:xfrm>
              <a:custGeom>
                <a:avLst/>
                <a:gdLst>
                  <a:gd name="connsiteX0" fmla="*/ 0 w 170122"/>
                  <a:gd name="connsiteY0" fmla="*/ 86868 h 173736"/>
                  <a:gd name="connsiteX1" fmla="*/ 85061 w 170122"/>
                  <a:gd name="connsiteY1" fmla="*/ 0 h 173736"/>
                  <a:gd name="connsiteX2" fmla="*/ 170122 w 170122"/>
                  <a:gd name="connsiteY2" fmla="*/ 86868 h 173736"/>
                  <a:gd name="connsiteX3" fmla="*/ 85061 w 170122"/>
                  <a:gd name="connsiteY3" fmla="*/ 173736 h 173736"/>
                  <a:gd name="connsiteX4" fmla="*/ 0 w 170122"/>
                  <a:gd name="connsiteY4" fmla="*/ 86868 h 173736"/>
                  <a:gd name="connsiteX0" fmla="*/ 170122 w 261562"/>
                  <a:gd name="connsiteY0" fmla="*/ 86868 h 178308"/>
                  <a:gd name="connsiteX1" fmla="*/ 85061 w 261562"/>
                  <a:gd name="connsiteY1" fmla="*/ 173736 h 178308"/>
                  <a:gd name="connsiteX2" fmla="*/ 0 w 261562"/>
                  <a:gd name="connsiteY2" fmla="*/ 86868 h 178308"/>
                  <a:gd name="connsiteX3" fmla="*/ 85061 w 261562"/>
                  <a:gd name="connsiteY3" fmla="*/ 0 h 178308"/>
                  <a:gd name="connsiteX4" fmla="*/ 261562 w 261562"/>
                  <a:gd name="connsiteY4" fmla="*/ 178308 h 178308"/>
                  <a:gd name="connsiteX0" fmla="*/ 170122 w 170122"/>
                  <a:gd name="connsiteY0" fmla="*/ 86868 h 173736"/>
                  <a:gd name="connsiteX1" fmla="*/ 85061 w 170122"/>
                  <a:gd name="connsiteY1" fmla="*/ 173736 h 173736"/>
                  <a:gd name="connsiteX2" fmla="*/ 0 w 170122"/>
                  <a:gd name="connsiteY2" fmla="*/ 86868 h 173736"/>
                  <a:gd name="connsiteX3" fmla="*/ 85061 w 170122"/>
                  <a:gd name="connsiteY3" fmla="*/ 0 h 173736"/>
                  <a:gd name="connsiteX0" fmla="*/ 85061 w 85061"/>
                  <a:gd name="connsiteY0" fmla="*/ 173736 h 173736"/>
                  <a:gd name="connsiteX1" fmla="*/ 0 w 85061"/>
                  <a:gd name="connsiteY1" fmla="*/ 86868 h 173736"/>
                  <a:gd name="connsiteX2" fmla="*/ 85061 w 85061"/>
                  <a:gd name="connsiteY2" fmla="*/ 0 h 173736"/>
                </a:gdLst>
                <a:ahLst/>
                <a:cxnLst>
                  <a:cxn ang="0">
                    <a:pos x="connsiteX0" y="connsiteY0"/>
                  </a:cxn>
                  <a:cxn ang="0">
                    <a:pos x="connsiteX1" y="connsiteY1"/>
                  </a:cxn>
                  <a:cxn ang="0">
                    <a:pos x="connsiteX2" y="connsiteY2"/>
                  </a:cxn>
                </a:cxnLst>
                <a:rect l="l" t="t" r="r" b="b"/>
                <a:pathLst>
                  <a:path w="85061" h="173736">
                    <a:moveTo>
                      <a:pt x="85061" y="173736"/>
                    </a:moveTo>
                    <a:cubicBezTo>
                      <a:pt x="38083" y="173736"/>
                      <a:pt x="0" y="134844"/>
                      <a:pt x="0" y="86868"/>
                    </a:cubicBezTo>
                    <a:cubicBezTo>
                      <a:pt x="0" y="38892"/>
                      <a:pt x="38083" y="0"/>
                      <a:pt x="85061" y="0"/>
                    </a:cubicBezTo>
                  </a:path>
                </a:pathLst>
              </a:cu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3" name="Oval 72">
              <a:extLst>
                <a:ext uri="{FF2B5EF4-FFF2-40B4-BE49-F238E27FC236}">
                  <a16:creationId xmlns:a16="http://schemas.microsoft.com/office/drawing/2014/main" id="{D3E6DAFD-16D6-476E-8E45-8C11AABCD2BD}"/>
                </a:ext>
              </a:extLst>
            </p:cNvPr>
            <p:cNvSpPr>
              <a:spLocks noChangeAspect="1"/>
            </p:cNvSpPr>
            <p:nvPr/>
          </p:nvSpPr>
          <p:spPr bwMode="auto">
            <a:xfrm>
              <a:off x="7756506" y="5974558"/>
              <a:ext cx="170122" cy="173736"/>
            </a:xfrm>
            <a:prstGeom prst="ellipse">
              <a:avLst/>
            </a:prstGeom>
            <a:solidFill>
              <a:schemeClr val="bg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92B914D3-5CBF-4CA8-8DF5-548601042AA4}"/>
                </a:ext>
              </a:extLst>
            </p:cNvPr>
            <p:cNvGrpSpPr/>
            <p:nvPr/>
          </p:nvGrpSpPr>
          <p:grpSpPr>
            <a:xfrm>
              <a:off x="3616325" y="1589094"/>
              <a:ext cx="1741488" cy="250826"/>
              <a:chOff x="3616325" y="1622425"/>
              <a:chExt cx="1741488" cy="250826"/>
            </a:xfrm>
          </p:grpSpPr>
          <p:grpSp>
            <p:nvGrpSpPr>
              <p:cNvPr id="86" name="Group 85">
                <a:extLst>
                  <a:ext uri="{FF2B5EF4-FFF2-40B4-BE49-F238E27FC236}">
                    <a16:creationId xmlns:a16="http://schemas.microsoft.com/office/drawing/2014/main" id="{AEFBA22D-CA4D-4A51-BC3C-F38A224C0F29}"/>
                  </a:ext>
                </a:extLst>
              </p:cNvPr>
              <p:cNvGrpSpPr/>
              <p:nvPr/>
            </p:nvGrpSpPr>
            <p:grpSpPr>
              <a:xfrm>
                <a:off x="3938588" y="1662113"/>
                <a:ext cx="1419225" cy="163513"/>
                <a:chOff x="3938588" y="1662113"/>
                <a:chExt cx="1419225" cy="163513"/>
              </a:xfrm>
            </p:grpSpPr>
            <p:sp>
              <p:nvSpPr>
                <p:cNvPr id="76" name="Freeform 5">
                  <a:extLst>
                    <a:ext uri="{FF2B5EF4-FFF2-40B4-BE49-F238E27FC236}">
                      <a16:creationId xmlns:a16="http://schemas.microsoft.com/office/drawing/2014/main" id="{62410B1F-FE8A-48CF-876F-A143FE26A39D}"/>
                    </a:ext>
                  </a:extLst>
                </p:cNvPr>
                <p:cNvSpPr>
                  <a:spLocks noEditPoints="1"/>
                </p:cNvSpPr>
                <p:nvPr/>
              </p:nvSpPr>
              <p:spPr bwMode="auto">
                <a:xfrm>
                  <a:off x="4826000" y="1673225"/>
                  <a:ext cx="141288" cy="149225"/>
                </a:xfrm>
                <a:custGeom>
                  <a:avLst/>
                  <a:gdLst>
                    <a:gd name="T0" fmla="*/ 54 w 89"/>
                    <a:gd name="T1" fmla="*/ 0 h 94"/>
                    <a:gd name="T2" fmla="*/ 89 w 89"/>
                    <a:gd name="T3" fmla="*/ 94 h 94"/>
                    <a:gd name="T4" fmla="*/ 71 w 89"/>
                    <a:gd name="T5" fmla="*/ 94 h 94"/>
                    <a:gd name="T6" fmla="*/ 63 w 89"/>
                    <a:gd name="T7" fmla="*/ 71 h 94"/>
                    <a:gd name="T8" fmla="*/ 26 w 89"/>
                    <a:gd name="T9" fmla="*/ 71 h 94"/>
                    <a:gd name="T10" fmla="*/ 18 w 89"/>
                    <a:gd name="T11" fmla="*/ 94 h 94"/>
                    <a:gd name="T12" fmla="*/ 0 w 89"/>
                    <a:gd name="T13" fmla="*/ 94 h 94"/>
                    <a:gd name="T14" fmla="*/ 36 w 89"/>
                    <a:gd name="T15" fmla="*/ 0 h 94"/>
                    <a:gd name="T16" fmla="*/ 54 w 89"/>
                    <a:gd name="T17" fmla="*/ 0 h 94"/>
                    <a:gd name="T18" fmla="*/ 44 w 89"/>
                    <a:gd name="T19" fmla="*/ 17 h 94"/>
                    <a:gd name="T20" fmla="*/ 30 w 89"/>
                    <a:gd name="T21" fmla="*/ 57 h 94"/>
                    <a:gd name="T22" fmla="*/ 58 w 89"/>
                    <a:gd name="T23" fmla="*/ 57 h 94"/>
                    <a:gd name="T24" fmla="*/ 45 w 89"/>
                    <a:gd name="T25" fmla="*/ 17 h 94"/>
                    <a:gd name="T26" fmla="*/ 44 w 89"/>
                    <a:gd name="T27" fmla="*/ 1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94">
                      <a:moveTo>
                        <a:pt x="54" y="0"/>
                      </a:moveTo>
                      <a:lnTo>
                        <a:pt x="89" y="94"/>
                      </a:lnTo>
                      <a:lnTo>
                        <a:pt x="71" y="94"/>
                      </a:lnTo>
                      <a:lnTo>
                        <a:pt x="63" y="71"/>
                      </a:lnTo>
                      <a:lnTo>
                        <a:pt x="26" y="71"/>
                      </a:lnTo>
                      <a:lnTo>
                        <a:pt x="18" y="94"/>
                      </a:lnTo>
                      <a:lnTo>
                        <a:pt x="0" y="94"/>
                      </a:lnTo>
                      <a:lnTo>
                        <a:pt x="36" y="0"/>
                      </a:lnTo>
                      <a:lnTo>
                        <a:pt x="54" y="0"/>
                      </a:lnTo>
                      <a:close/>
                      <a:moveTo>
                        <a:pt x="44" y="17"/>
                      </a:moveTo>
                      <a:lnTo>
                        <a:pt x="30" y="57"/>
                      </a:lnTo>
                      <a:lnTo>
                        <a:pt x="58" y="57"/>
                      </a:lnTo>
                      <a:lnTo>
                        <a:pt x="45" y="17"/>
                      </a:lnTo>
                      <a:lnTo>
                        <a:pt x="44" y="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6">
                  <a:extLst>
                    <a:ext uri="{FF2B5EF4-FFF2-40B4-BE49-F238E27FC236}">
                      <a16:creationId xmlns:a16="http://schemas.microsoft.com/office/drawing/2014/main" id="{7C44946A-53BC-406C-BE85-A3F199630B21}"/>
                    </a:ext>
                  </a:extLst>
                </p:cNvPr>
                <p:cNvSpPr>
                  <a:spLocks/>
                </p:cNvSpPr>
                <p:nvPr/>
              </p:nvSpPr>
              <p:spPr bwMode="auto">
                <a:xfrm>
                  <a:off x="4976813" y="1714500"/>
                  <a:ext cx="88900" cy="107950"/>
                </a:xfrm>
                <a:custGeom>
                  <a:avLst/>
                  <a:gdLst>
                    <a:gd name="T0" fmla="*/ 2 w 56"/>
                    <a:gd name="T1" fmla="*/ 0 h 68"/>
                    <a:gd name="T2" fmla="*/ 56 w 56"/>
                    <a:gd name="T3" fmla="*/ 0 h 68"/>
                    <a:gd name="T4" fmla="*/ 56 w 56"/>
                    <a:gd name="T5" fmla="*/ 7 h 68"/>
                    <a:gd name="T6" fmla="*/ 20 w 56"/>
                    <a:gd name="T7" fmla="*/ 56 h 68"/>
                    <a:gd name="T8" fmla="*/ 56 w 56"/>
                    <a:gd name="T9" fmla="*/ 56 h 68"/>
                    <a:gd name="T10" fmla="*/ 56 w 56"/>
                    <a:gd name="T11" fmla="*/ 68 h 68"/>
                    <a:gd name="T12" fmla="*/ 0 w 56"/>
                    <a:gd name="T13" fmla="*/ 68 h 68"/>
                    <a:gd name="T14" fmla="*/ 0 w 56"/>
                    <a:gd name="T15" fmla="*/ 61 h 68"/>
                    <a:gd name="T16" fmla="*/ 34 w 56"/>
                    <a:gd name="T17" fmla="*/ 13 h 68"/>
                    <a:gd name="T18" fmla="*/ 2 w 56"/>
                    <a:gd name="T19" fmla="*/ 13 h 68"/>
                    <a:gd name="T20" fmla="*/ 2 w 56"/>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8">
                      <a:moveTo>
                        <a:pt x="2" y="0"/>
                      </a:moveTo>
                      <a:lnTo>
                        <a:pt x="56" y="0"/>
                      </a:lnTo>
                      <a:lnTo>
                        <a:pt x="56" y="7"/>
                      </a:lnTo>
                      <a:lnTo>
                        <a:pt x="20" y="56"/>
                      </a:lnTo>
                      <a:lnTo>
                        <a:pt x="56" y="56"/>
                      </a:lnTo>
                      <a:lnTo>
                        <a:pt x="56" y="68"/>
                      </a:lnTo>
                      <a:lnTo>
                        <a:pt x="0" y="68"/>
                      </a:lnTo>
                      <a:lnTo>
                        <a:pt x="0" y="61"/>
                      </a:lnTo>
                      <a:lnTo>
                        <a:pt x="34" y="13"/>
                      </a:lnTo>
                      <a:lnTo>
                        <a:pt x="2" y="13"/>
                      </a:lnTo>
                      <a:lnTo>
                        <a:pt x="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7">
                  <a:extLst>
                    <a:ext uri="{FF2B5EF4-FFF2-40B4-BE49-F238E27FC236}">
                      <a16:creationId xmlns:a16="http://schemas.microsoft.com/office/drawing/2014/main" id="{15BC367F-AE6B-4F33-BB5D-2002A0F14FCF}"/>
                    </a:ext>
                  </a:extLst>
                </p:cNvPr>
                <p:cNvSpPr>
                  <a:spLocks/>
                </p:cNvSpPr>
                <p:nvPr/>
              </p:nvSpPr>
              <p:spPr bwMode="auto">
                <a:xfrm>
                  <a:off x="5076825" y="1714500"/>
                  <a:ext cx="95250" cy="10953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8">
                  <a:extLst>
                    <a:ext uri="{FF2B5EF4-FFF2-40B4-BE49-F238E27FC236}">
                      <a16:creationId xmlns:a16="http://schemas.microsoft.com/office/drawing/2014/main" id="{128D1184-23D5-40C7-9938-9E809104F751}"/>
                    </a:ext>
                  </a:extLst>
                </p:cNvPr>
                <p:cNvSpPr>
                  <a:spLocks/>
                </p:cNvSpPr>
                <p:nvPr/>
              </p:nvSpPr>
              <p:spPr bwMode="auto">
                <a:xfrm>
                  <a:off x="5195888" y="1712913"/>
                  <a:ext cx="61913" cy="109538"/>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9">
                  <a:extLst>
                    <a:ext uri="{FF2B5EF4-FFF2-40B4-BE49-F238E27FC236}">
                      <a16:creationId xmlns:a16="http://schemas.microsoft.com/office/drawing/2014/main" id="{2658C128-9F9F-4C10-86ED-199F38D57B72}"/>
                    </a:ext>
                  </a:extLst>
                </p:cNvPr>
                <p:cNvSpPr>
                  <a:spLocks noEditPoints="1"/>
                </p:cNvSpPr>
                <p:nvPr/>
              </p:nvSpPr>
              <p:spPr bwMode="auto">
                <a:xfrm>
                  <a:off x="5259388" y="1712913"/>
                  <a:ext cx="98425" cy="11271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10">
                  <a:extLst>
                    <a:ext uri="{FF2B5EF4-FFF2-40B4-BE49-F238E27FC236}">
                      <a16:creationId xmlns:a16="http://schemas.microsoft.com/office/drawing/2014/main" id="{32FCE6AA-3A3A-4CA8-A3A1-9EA96267D224}"/>
                    </a:ext>
                  </a:extLst>
                </p:cNvPr>
                <p:cNvSpPr>
                  <a:spLocks noEditPoints="1"/>
                </p:cNvSpPr>
                <p:nvPr/>
              </p:nvSpPr>
              <p:spPr bwMode="auto">
                <a:xfrm>
                  <a:off x="3938588" y="1662113"/>
                  <a:ext cx="841375" cy="163513"/>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2" name="Rectangle 11">
                <a:extLst>
                  <a:ext uri="{FF2B5EF4-FFF2-40B4-BE49-F238E27FC236}">
                    <a16:creationId xmlns:a16="http://schemas.microsoft.com/office/drawing/2014/main" id="{E2CA11FE-763E-4DD8-BF98-402900D74FE2}"/>
                  </a:ext>
                </a:extLst>
              </p:cNvPr>
              <p:cNvSpPr>
                <a:spLocks noChangeArrowheads="1"/>
              </p:cNvSpPr>
              <p:nvPr/>
            </p:nvSpPr>
            <p:spPr bwMode="auto">
              <a:xfrm>
                <a:off x="3616325" y="1622425"/>
                <a:ext cx="117475" cy="119063"/>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12">
                <a:extLst>
                  <a:ext uri="{FF2B5EF4-FFF2-40B4-BE49-F238E27FC236}">
                    <a16:creationId xmlns:a16="http://schemas.microsoft.com/office/drawing/2014/main" id="{733F5B3F-E02E-46DD-8643-6456173EB41B}"/>
                  </a:ext>
                </a:extLst>
              </p:cNvPr>
              <p:cNvSpPr>
                <a:spLocks noChangeArrowheads="1"/>
              </p:cNvSpPr>
              <p:nvPr/>
            </p:nvSpPr>
            <p:spPr bwMode="auto">
              <a:xfrm>
                <a:off x="3746500" y="1622425"/>
                <a:ext cx="117475" cy="1190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Rectangle 13">
                <a:extLst>
                  <a:ext uri="{FF2B5EF4-FFF2-40B4-BE49-F238E27FC236}">
                    <a16:creationId xmlns:a16="http://schemas.microsoft.com/office/drawing/2014/main" id="{6C25563A-4F5B-4660-B03F-09D5AF504238}"/>
                  </a:ext>
                </a:extLst>
              </p:cNvPr>
              <p:cNvSpPr>
                <a:spLocks noChangeArrowheads="1"/>
              </p:cNvSpPr>
              <p:nvPr/>
            </p:nvSpPr>
            <p:spPr bwMode="auto">
              <a:xfrm>
                <a:off x="3616325" y="1754188"/>
                <a:ext cx="117475" cy="1190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14">
                <a:extLst>
                  <a:ext uri="{FF2B5EF4-FFF2-40B4-BE49-F238E27FC236}">
                    <a16:creationId xmlns:a16="http://schemas.microsoft.com/office/drawing/2014/main" id="{BBB1AD1A-9DD6-4643-9966-8F14A3D01835}"/>
                  </a:ext>
                </a:extLst>
              </p:cNvPr>
              <p:cNvSpPr>
                <a:spLocks noChangeArrowheads="1"/>
              </p:cNvSpPr>
              <p:nvPr/>
            </p:nvSpPr>
            <p:spPr bwMode="auto">
              <a:xfrm>
                <a:off x="3746500" y="1754188"/>
                <a:ext cx="117475" cy="119063"/>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3D01E8A6-2735-46BD-994B-13A6B71BC69A}"/>
                </a:ext>
              </a:extLst>
            </p:cNvPr>
            <p:cNvGrpSpPr/>
            <p:nvPr/>
          </p:nvGrpSpPr>
          <p:grpSpPr>
            <a:xfrm>
              <a:off x="7672882" y="1551092"/>
              <a:ext cx="535287" cy="326831"/>
              <a:chOff x="9495939" y="4248427"/>
              <a:chExt cx="648186" cy="395764"/>
            </a:xfrm>
          </p:grpSpPr>
          <p:pic>
            <p:nvPicPr>
              <p:cNvPr id="88" name="Picture 2" descr="Image result for aws logo png">
                <a:extLst>
                  <a:ext uri="{FF2B5EF4-FFF2-40B4-BE49-F238E27FC236}">
                    <a16:creationId xmlns:a16="http://schemas.microsoft.com/office/drawing/2014/main" id="{91D0D9CB-2D78-48FF-A993-C585A3044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580" t="65567" r="12580"/>
              <a:stretch/>
            </p:blipFill>
            <p:spPr bwMode="auto">
              <a:xfrm>
                <a:off x="9495939" y="4476439"/>
                <a:ext cx="648186" cy="1677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Image result for aws logo png">
                <a:extLst>
                  <a:ext uri="{FF2B5EF4-FFF2-40B4-BE49-F238E27FC236}">
                    <a16:creationId xmlns:a16="http://schemas.microsoft.com/office/drawing/2014/main" id="{58B75549-8149-453C-B5F2-15F4982732D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495939" y="4248427"/>
                <a:ext cx="648186" cy="23783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2" name="Title 1">
            <a:extLst>
              <a:ext uri="{FF2B5EF4-FFF2-40B4-BE49-F238E27FC236}">
                <a16:creationId xmlns:a16="http://schemas.microsoft.com/office/drawing/2014/main" id="{CE67952E-83CC-4BC8-9290-EB0219F5C836}"/>
              </a:ext>
            </a:extLst>
          </p:cNvPr>
          <p:cNvSpPr txBox="1">
            <a:spLocks/>
          </p:cNvSpPr>
          <p:nvPr/>
        </p:nvSpPr>
        <p:spPr>
          <a:xfrm>
            <a:off x="2618109" y="385480"/>
            <a:ext cx="6958828" cy="738664"/>
          </a:xfrm>
          <a:prstGeom prst="rect">
            <a:avLst/>
          </a:prstGeom>
        </p:spPr>
        <p:txBody>
          <a:bodyPr wrap="none"/>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Hybrid comparison</a:t>
            </a:r>
          </a:p>
        </p:txBody>
      </p:sp>
    </p:spTree>
    <p:extLst>
      <p:ext uri="{BB962C8B-B14F-4D97-AF65-F5344CB8AC3E}">
        <p14:creationId xmlns:p14="http://schemas.microsoft.com/office/powerpoint/2010/main" val="2674232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42" presetClass="path" presetSubtype="0" decel="100000" fill="hold" grpId="1" nodeType="withEffect">
                                  <p:stCondLst>
                                    <p:cond delay="0"/>
                                  </p:stCondLst>
                                  <p:childTnLst>
                                    <p:animMotion origin="layout" path="M -2.08333E-7 -3.7037E-6 L -2.08333E-7 0.01899 " pathEditMode="relative" rAng="0" ptsTypes="AA">
                                      <p:cBhvr>
                                        <p:cTn id="9" dur="700" spd="-100000" fill="hold"/>
                                        <p:tgtEl>
                                          <p:spTgt spid="92"/>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par>
                                <p:cTn id="13" presetID="42" presetClass="path" presetSubtype="0" decel="100000" fill="hold" nodeType="withEffect">
                                  <p:stCondLst>
                                    <p:cond delay="100"/>
                                  </p:stCondLst>
                                  <p:childTnLst>
                                    <p:animMotion origin="layout" path="M 4.16667E-6 -2.59259E-6 L 4.16667E-6 0.01898 " pathEditMode="relative" rAng="0" ptsTypes="AA">
                                      <p:cBhvr>
                                        <p:cTn id="14" dur="700" spd="-100000" fill="hold"/>
                                        <p:tgtEl>
                                          <p:spTgt spid="93"/>
                                        </p:tgtEl>
                                        <p:attrNameLst>
                                          <p:attrName>ppt_x</p:attrName>
                                          <p:attrName>ppt_y</p:attrName>
                                        </p:attrNameLst>
                                      </p:cBhvr>
                                      <p:rCtr x="0" y="949"/>
                                    </p:animMotion>
                                  </p:childTnLst>
                                </p:cTn>
                              </p:par>
                              <p:par>
                                <p:cTn id="15" presetID="10" presetClass="entr" presetSubtype="0" fill="hold"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
                                  </p:stCondLst>
                                  <p:childTnLst>
                                    <p:animMotion origin="layout" path="M 0 -4.44444E-6 L 0 0.01899 " pathEditMode="relative" rAng="0" ptsTypes="AA">
                                      <p:cBhvr>
                                        <p:cTn id="19"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Table 6"/>
          <p:cNvGraphicFramePr>
            <a:graphicFrameLocks noGrp="1"/>
          </p:cNvGraphicFramePr>
          <p:nvPr/>
        </p:nvGraphicFramePr>
        <p:xfrm>
          <a:off x="233464" y="1730076"/>
          <a:ext cx="11147897" cy="4364657"/>
        </p:xfrm>
        <a:graphic>
          <a:graphicData uri="http://schemas.openxmlformats.org/drawingml/2006/table">
            <a:tbl>
              <a:tblPr firstRow="1" bandRow="1">
                <a:tableStyleId>{5C22544A-7EE6-4342-B048-85BDC9FD1C3A}</a:tableStyleId>
              </a:tblPr>
              <a:tblGrid>
                <a:gridCol w="6875021">
                  <a:extLst>
                    <a:ext uri="{9D8B030D-6E8A-4147-A177-3AD203B41FA5}">
                      <a16:colId xmlns:a16="http://schemas.microsoft.com/office/drawing/2014/main" val="20001"/>
                    </a:ext>
                  </a:extLst>
                </a:gridCol>
                <a:gridCol w="2136438">
                  <a:extLst>
                    <a:ext uri="{9D8B030D-6E8A-4147-A177-3AD203B41FA5}">
                      <a16:colId xmlns:a16="http://schemas.microsoft.com/office/drawing/2014/main" val="20000"/>
                    </a:ext>
                  </a:extLst>
                </a:gridCol>
                <a:gridCol w="2136438">
                  <a:extLst>
                    <a:ext uri="{9D8B030D-6E8A-4147-A177-3AD203B41FA5}">
                      <a16:colId xmlns:a16="http://schemas.microsoft.com/office/drawing/2014/main" val="599639699"/>
                    </a:ext>
                  </a:extLst>
                </a:gridCol>
              </a:tblGrid>
              <a:tr h="293952">
                <a:tc>
                  <a:txBody>
                    <a:bodyPr/>
                    <a:lstStyle/>
                    <a:p>
                      <a:pPr marL="0" marR="0" lvl="0" indent="0" algn="l" defTabSz="68604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a:ln>
                            <a:noFill/>
                          </a:ln>
                          <a:gradFill>
                            <a:gsLst>
                              <a:gs pos="0">
                                <a:schemeClr val="tx1"/>
                              </a:gs>
                              <a:gs pos="100000">
                                <a:schemeClr val="tx1"/>
                              </a:gs>
                            </a:gsLst>
                            <a:lin ang="18900000" scaled="1"/>
                          </a:gradFill>
                          <a:effectLst/>
                          <a:uLnTx/>
                          <a:uFillTx/>
                          <a:latin typeface="+mn-lt"/>
                          <a:ea typeface="+mn-ea"/>
                          <a:cs typeface="Segoe UI Semibold" panose="020B0702040204020203" pitchFamily="34" charset="0"/>
                        </a:rPr>
                        <a:t>Solution needs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auto" latinLnBrk="0" hangingPunct="1">
                        <a:lnSpc>
                          <a:spcPct val="90000"/>
                        </a:lnSpc>
                        <a:spcBef>
                          <a:spcPts val="0"/>
                        </a:spcBef>
                        <a:spcAft>
                          <a:spcPts val="600"/>
                        </a:spcAft>
                        <a:buFontTx/>
                        <a:buNone/>
                      </a:pPr>
                      <a:r>
                        <a:rPr lang="en-US" sz="1200" b="0" i="0" u="none" strike="noStrike" kern="1200" cap="none" spc="0" normalizeH="0" baseline="0" noProof="0">
                          <a:ln>
                            <a:noFill/>
                          </a:ln>
                          <a:gradFill>
                            <a:gsLst>
                              <a:gs pos="0">
                                <a:schemeClr val="tx1"/>
                              </a:gs>
                              <a:gs pos="100000">
                                <a:schemeClr val="tx1"/>
                              </a:gs>
                            </a:gsLst>
                            <a:lin ang="18900000" scaled="1"/>
                          </a:gradFill>
                          <a:effectLst/>
                          <a:uLnTx/>
                          <a:uFillTx/>
                          <a:latin typeface="Segoe UI Semibold" panose="020B0702040204020203" pitchFamily="34" charset="0"/>
                          <a:ea typeface="+mn-ea"/>
                          <a:cs typeface="Segoe UI Semibold" panose="020B0702040204020203" pitchFamily="34" charset="0"/>
                        </a:rPr>
                        <a:t> </a:t>
                      </a:r>
                      <a:endParaRPr kumimoji="0" lang="en-US" sz="1200" b="0" i="0" u="none" strike="noStrike" kern="1200" cap="none" spc="0" normalizeH="0" baseline="0" noProof="0">
                        <a:ln>
                          <a:noFill/>
                        </a:ln>
                        <a:gradFill>
                          <a:gsLst>
                            <a:gs pos="0">
                              <a:schemeClr val="tx1"/>
                            </a:gs>
                            <a:gs pos="100000">
                              <a:schemeClr val="tx1"/>
                            </a:gs>
                          </a:gsLst>
                          <a:lin ang="18900000" scaled="1"/>
                        </a:gradFill>
                        <a:effectLst/>
                        <a:uLnTx/>
                        <a:uFillTx/>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eaLnBrk="1" fontAlgn="auto" latinLnBrk="0" hangingPunct="1">
                        <a:lnSpc>
                          <a:spcPct val="90000"/>
                        </a:lnSpc>
                        <a:spcBef>
                          <a:spcPts val="0"/>
                        </a:spcBef>
                        <a:spcAft>
                          <a:spcPts val="600"/>
                        </a:spcAft>
                        <a:buFontTx/>
                        <a:buNone/>
                      </a:pPr>
                      <a:endParaRPr kumimoji="0" lang="en-US" sz="1200" b="0" i="0" u="none" strike="noStrike" kern="1200" cap="none" spc="0" normalizeH="0" baseline="0" noProof="0">
                        <a:ln>
                          <a:noFill/>
                        </a:ln>
                        <a:gradFill>
                          <a:gsLst>
                            <a:gs pos="0">
                              <a:schemeClr val="tx1"/>
                            </a:gs>
                            <a:gs pos="100000">
                              <a:schemeClr val="tx1"/>
                            </a:gs>
                          </a:gsLst>
                          <a:lin ang="18900000" scaled="1"/>
                        </a:gradFill>
                        <a:effectLst/>
                        <a:uLnTx/>
                        <a:uFillTx/>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0869366"/>
                  </a:ext>
                </a:extLst>
              </a:tr>
              <a:tr h="577405">
                <a:tc>
                  <a:txBody>
                    <a:bodyPr/>
                    <a:lstStyle/>
                    <a:p>
                      <a:pPr marL="0" marR="0" lvl="0" indent="0" algn="l" rtl="0" eaLnBrk="1" fontAlgn="auto" latinLnBrk="0" hangingPunct="1">
                        <a:lnSpc>
                          <a:spcPct val="90000"/>
                        </a:lnSpc>
                        <a:spcBef>
                          <a:spcPts val="0"/>
                        </a:spcBef>
                        <a:spcAft>
                          <a:spcPts val="0"/>
                        </a:spcAft>
                        <a:buFontTx/>
                        <a:buNone/>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Does your business have security, regulations or other restrictions that require you to operate in environment that isn't connected to the internet? Do you want to block data from being sent to a public cloud?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Hub</a:t>
                      </a:r>
                      <a:b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HCI</a:t>
                      </a:r>
                      <a:b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data services on Azure Arc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18900000" scaled="1"/>
                        </a:gradFill>
                        <a:effectLst/>
                        <a:uLnTx/>
                        <a:uFillTx/>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45379074"/>
                  </a:ext>
                </a:extLst>
              </a:tr>
              <a:tr h="601026">
                <a:tc>
                  <a:txBody>
                    <a:bodyPr/>
                    <a:lstStyle/>
                    <a:p>
                      <a:pPr marL="0" marR="0" lvl="0" indent="0" algn="l" rtl="0" eaLnBrk="1" fontAlgn="auto" latinLnBrk="0" hangingPunct="1">
                        <a:lnSpc>
                          <a:spcPct val="90000"/>
                        </a:lnSpc>
                        <a:spcBef>
                          <a:spcPts val="0"/>
                        </a:spcBef>
                        <a:spcAft>
                          <a:spcPts val="0"/>
                        </a:spcAft>
                        <a:buFontTx/>
                        <a:buNone/>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 you want to run ML models to get quick results that can be acted on before the data is sent to the cloud? Do you want </a:t>
                      </a: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to analyze </a:t>
                      </a: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and react to IoT events at the edge? Do you want to leverage AI-inferencing and hardware acceleration?</a:t>
                      </a: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 </a:t>
                      </a:r>
                      <a:endPar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Edge</a:t>
                      </a:r>
                      <a:b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(SW</a:t>
                      </a:r>
                      <a:r>
                        <a:rPr kumimoji="0" lang="en-US" sz="1000" b="0" i="0" u="none" strike="noStrike" kern="1200" cap="none" spc="0" normalizeH="0" baseline="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t>
                      </a: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IoT Edge)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b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(Software</a:t>
                      </a:r>
                      <a:r>
                        <a:rPr kumimoji="0" lang="en-US" sz="1000" b="0" i="0" u="none" strike="noStrike" kern="1200" cap="none" spc="0" normalizeH="0" baseline="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t>
                      </a: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AWS Greengrass)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5678">
                <a:tc>
                  <a:txBody>
                    <a:bodyPr/>
                    <a:lstStyle/>
                    <a:p>
                      <a:pPr marL="0" marR="0" lvl="0" indent="0" algn="l" rtl="0" eaLnBrk="1" fontAlgn="auto" latinLnBrk="0" hangingPunct="1">
                        <a:lnSpc>
                          <a:spcPct val="90000"/>
                        </a:lnSpc>
                        <a:spcBef>
                          <a:spcPts val="0"/>
                        </a:spcBef>
                        <a:spcAft>
                          <a:spcPts val="0"/>
                        </a:spcAft>
                        <a:buFontTx/>
                        <a:buNone/>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Are you managing a multi-cloud environment with edge resources and services across </a:t>
                      </a:r>
                      <a:b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b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a variety of platforms?</a:t>
                      </a: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  </a:t>
                      </a:r>
                      <a:endPar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Arc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90000"/>
                        </a:lnSpc>
                        <a:spcBef>
                          <a:spcPts val="0"/>
                        </a:spcBef>
                        <a:spcAft>
                          <a:spcPts val="600"/>
                        </a:spcAft>
                        <a:buFontTx/>
                        <a:buNone/>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7405">
                <a:tc>
                  <a:txBody>
                    <a:bodyPr/>
                    <a:lstStyle/>
                    <a:p>
                      <a:pPr marL="0" marR="0" lvl="0" indent="0" algn="l" rtl="0" eaLnBrk="1" fontAlgn="auto" latinLnBrk="0" hangingPunct="1">
                        <a:lnSpc>
                          <a:spcPct val="90000"/>
                        </a:lnSpc>
                        <a:spcBef>
                          <a:spcPts val="0"/>
                        </a:spcBef>
                        <a:spcAft>
                          <a:spcPts val="0"/>
                        </a:spcAft>
                        <a:buFontTx/>
                        <a:buNone/>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 you want the flexibility to deploy up-to-date data capabilities on-premises? Do you see spikes in usage and want the ability to scale seamlessly?</a:t>
                      </a: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 </a:t>
                      </a:r>
                      <a:endPar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data services on Azure Arc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b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RDS on VMware</a:t>
                      </a:r>
                      <a:b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endPar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07967235"/>
                  </a:ext>
                </a:extLst>
              </a:tr>
              <a:tr h="293952">
                <a:tc>
                  <a:txBody>
                    <a:bodyPr/>
                    <a:lstStyle/>
                    <a:p>
                      <a:pPr marL="0" marR="0" lvl="0" indent="0" algn="l" defTabSz="68604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Are you managing Windows and Linux servers across clouds, datacenters and edge?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Arc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90000"/>
                        </a:lnSpc>
                        <a:spcBef>
                          <a:spcPts val="0"/>
                        </a:spcBef>
                        <a:spcAft>
                          <a:spcPts val="600"/>
                        </a:spcAft>
                        <a:buFontTx/>
                        <a:buNone/>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19395963"/>
                  </a:ext>
                </a:extLst>
              </a:tr>
              <a:tr h="435678">
                <a:tc>
                  <a:txBody>
                    <a:bodyPr/>
                    <a:lstStyle/>
                    <a:p>
                      <a:pPr marL="0" marR="0" lvl="0" indent="0" algn="l" defTabSz="68604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 you want to deliver cloud capabilities in the harshest environment conditions supporting scenarios such as tactical edge, humanitarian and emergency response efforts?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Edge rugged series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90000"/>
                        </a:lnSpc>
                        <a:spcBef>
                          <a:spcPts val="0"/>
                        </a:spcBef>
                        <a:spcAft>
                          <a:spcPts val="600"/>
                        </a:spcAft>
                        <a:buFontTx/>
                        <a:buNone/>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8963883"/>
                  </a:ext>
                </a:extLst>
              </a:tr>
              <a:tr h="293952">
                <a:tc>
                  <a:txBody>
                    <a:bodyPr/>
                    <a:lstStyle/>
                    <a:p>
                      <a:pPr marL="0" marR="0" lvl="0" indent="0" algn="l" defTabSz="686047"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 you want a consistent threat detection and security analytics across on-premise and cloud infrastructure?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Sentinel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auto" latinLnBrk="0" hangingPunct="1">
                        <a:lnSpc>
                          <a:spcPct val="90000"/>
                        </a:lnSpc>
                        <a:spcBef>
                          <a:spcPts val="0"/>
                        </a:spcBef>
                        <a:spcAft>
                          <a:spcPts val="600"/>
                        </a:spcAft>
                        <a:buFontTx/>
                        <a:buNone/>
                      </a:pPr>
                      <a:r>
                        <a:rPr kumimoji="0" lang="en-US" sz="1200" b="1" i="0" u="none" strike="noStrike" kern="1200" cap="none" spc="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5382388"/>
                  </a:ext>
                </a:extLst>
              </a:tr>
              <a:tr h="435678">
                <a:tc>
                  <a:txBody>
                    <a:bodyPr/>
                    <a:lstStyle/>
                    <a:p>
                      <a:pPr marL="0" marR="0" lvl="0" indent="0" algn="l" rtl="0" eaLnBrk="1" fontAlgn="auto" latinLnBrk="0" hangingPunct="1">
                        <a:lnSpc>
                          <a:spcPct val="90000"/>
                        </a:lnSpc>
                        <a:spcBef>
                          <a:spcPts val="0"/>
                        </a:spcBef>
                        <a:spcAft>
                          <a:spcPts val="0"/>
                        </a:spcAft>
                        <a:buFontTx/>
                        <a:buNone/>
                      </a:pP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Do you want to consolidate traditional virtual apps to combine storage, compute, and networking </a:t>
                      </a:r>
                      <a:b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br>
                      <a:r>
                        <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into a software-defined system with hyperconverged infrastructure (HCI)?</a:t>
                      </a: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 </a:t>
                      </a:r>
                      <a:endPar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HCI</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VMWare on Outposts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7113989"/>
                  </a:ext>
                </a:extLst>
              </a:tr>
              <a:tr h="419931">
                <a:tc>
                  <a:txBody>
                    <a:bodyPr/>
                    <a:lstStyle/>
                    <a:p>
                      <a:pPr marL="0" lvl="0" indent="0" algn="l">
                        <a:lnSpc>
                          <a:spcPct val="90000"/>
                        </a:lnSpc>
                        <a:spcBef>
                          <a:spcPts val="0"/>
                        </a:spcBef>
                        <a:spcAft>
                          <a:spcPts val="0"/>
                        </a:spcAft>
                        <a:buNone/>
                      </a:pPr>
                      <a:r>
                        <a:rPr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rPr>
                        <a:t>Pay monthly for hardware; cloud billing for on-premises data workloads</a:t>
                      </a:r>
                      <a:endParaRPr kumimoji="0" lang="en-US" sz="1050" b="0" i="0" u="none" strike="noStrike" kern="1200" cap="none" spc="0" normalizeH="0" baseline="0">
                        <a:ln>
                          <a:noFill/>
                        </a:ln>
                        <a:gradFill>
                          <a:gsLst>
                            <a:gs pos="0">
                              <a:schemeClr val="tx1"/>
                            </a:gs>
                            <a:gs pos="100000">
                              <a:schemeClr val="tx1"/>
                            </a:gs>
                          </a:gsLst>
                          <a:lin ang="18900000" scaled="1"/>
                        </a:gradFill>
                        <a:effectLst/>
                        <a:uLnTx/>
                        <a:uFillTx/>
                        <a:latin typeface="+mj-lt"/>
                        <a:ea typeface="+mn-ea"/>
                        <a:cs typeface="Segoe UI"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a:lnSpc>
                          <a:spcPct val="90000"/>
                        </a:lnSpc>
                        <a:spcBef>
                          <a:spcPts val="0"/>
                        </a:spcBef>
                        <a:spcAft>
                          <a:spcPts val="600"/>
                        </a:spcAft>
                        <a:buNone/>
                      </a:pPr>
                      <a: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Stack Edge</a:t>
                      </a:r>
                      <a:b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Azure data services on Azure Arc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defTabSz="914400">
                        <a:lnSpc>
                          <a:spcPct val="90000"/>
                        </a:lnSpc>
                        <a:spcBef>
                          <a:spcPts val="0"/>
                        </a:spcBef>
                        <a:spcAft>
                          <a:spcPts val="600"/>
                        </a:spcAft>
                        <a:buClrTx/>
                        <a:buSzTx/>
                        <a:buNone/>
                        <a:tabLst/>
                        <a:defRPr/>
                      </a:pPr>
                      <a: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AWS Outposts</a:t>
                      </a:r>
                      <a:br>
                        <a:rPr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gradFill>
                            <a:gsLst>
                              <a:gs pos="0">
                                <a:schemeClr val="tx1"/>
                              </a:gs>
                              <a:gs pos="100000">
                                <a:schemeClr val="tx1"/>
                              </a:gs>
                            </a:gsLst>
                            <a:lin ang="18900000" scaled="1"/>
                          </a:gradFill>
                          <a:effectLst/>
                          <a:uLnTx/>
                          <a:uFillTx/>
                          <a:latin typeface="Segoe UI" panose="020B0502040204020203" pitchFamily="34" charset="0"/>
                          <a:ea typeface="+mn-ea"/>
                          <a:cs typeface="Segoe UI" panose="020B0502040204020203" pitchFamily="34" charset="0"/>
                        </a:rPr>
                        <a:t>RDS on VMware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lumOff val="25000"/>
                        </a:schemeClr>
                      </a:solidFill>
                      <a:prstDash val="solid"/>
                      <a:round/>
                      <a:headEnd type="none" w="med" len="med"/>
                      <a:tailEnd type="none" w="med" len="med"/>
                    </a:lnT>
                    <a:lnB w="12700" cap="flat" cmpd="sng" algn="ctr">
                      <a:solidFill>
                        <a:schemeClr val="bg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1952365"/>
                  </a:ext>
                </a:extLst>
              </a:tr>
            </a:tbl>
          </a:graphicData>
        </a:graphic>
      </p:graphicFrame>
      <p:graphicFrame>
        <p:nvGraphicFramePr>
          <p:cNvPr id="99" name="Object 98"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5395" name="think-cell Slide" r:id="rId5" imgW="378" imgH="377" progId="TCLayout.ActiveDocument.1">
                  <p:embed/>
                </p:oleObj>
              </mc:Choice>
              <mc:Fallback>
                <p:oleObj name="think-cell Slide" r:id="rId5" imgW="378" imgH="377" progId="TCLayout.ActiveDocument.1">
                  <p:embed/>
                  <p:pic>
                    <p:nvPicPr>
                      <p:cNvPr id="99" name="Object 98"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6" name="Title 15">
            <a:extLst>
              <a:ext uri="{FF2B5EF4-FFF2-40B4-BE49-F238E27FC236}">
                <a16:creationId xmlns:a16="http://schemas.microsoft.com/office/drawing/2014/main" id="{2484FC6F-4847-489F-BEE0-A5277704A968}"/>
              </a:ext>
            </a:extLst>
          </p:cNvPr>
          <p:cNvSpPr txBox="1">
            <a:spLocks noGrp="1"/>
          </p:cNvSpPr>
          <p:nvPr>
            <p:ph type="title" idx="4294967295"/>
          </p:nvPr>
        </p:nvSpPr>
        <p:spPr>
          <a:xfrm>
            <a:off x="0" y="-1484312"/>
            <a:ext cx="11017250" cy="461962"/>
          </a:xfrm>
          <a:prstGeom prst="rect">
            <a:avLst/>
          </a:prstGeom>
          <a:noFill/>
        </p:spPr>
        <p:txBody>
          <a:bodyPr wrap="square" lIns="0" bIns="9144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Pro Semibold" panose="020B0702040504020203" pitchFamily="34" charset="0"/>
                <a:ea typeface="+mn-ea"/>
                <a:cs typeface="+mn-cs"/>
              </a:rPr>
              <a:t>Guide to evaluating your hybrid cloud solution</a:t>
            </a:r>
            <a:endParaRPr kumimoji="0" lang="en-US" b="0" i="0" u="none" strike="noStrike" kern="1200" cap="none" spc="0" normalizeH="0" baseline="0" noProof="0">
              <a:ln>
                <a:noFill/>
              </a:ln>
              <a:effectLst/>
              <a:uLnTx/>
              <a:uFillTx/>
              <a:latin typeface="Segoe Pro Semibold" panose="020B0702040504020203" pitchFamily="34" charset="0"/>
              <a:ea typeface="+mn-ea"/>
              <a:cs typeface="+mn-cs"/>
            </a:endParaRPr>
          </a:p>
        </p:txBody>
      </p:sp>
      <p:pic>
        <p:nvPicPr>
          <p:cNvPr id="17" name="Picture 16">
            <a:extLst>
              <a:ext uri="{FF2B5EF4-FFF2-40B4-BE49-F238E27FC236}">
                <a16:creationId xmlns:a16="http://schemas.microsoft.com/office/drawing/2014/main" id="{79DF9C46-AA25-4EDF-BB7C-9345638112A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7046" y="7792041"/>
            <a:ext cx="741194" cy="443708"/>
          </a:xfrm>
          <a:prstGeom prst="rect">
            <a:avLst/>
          </a:prstGeom>
        </p:spPr>
      </p:pic>
      <p:pic>
        <p:nvPicPr>
          <p:cNvPr id="18" name="Picture 2" descr="Image result for microsoft transparent logo">
            <a:extLst>
              <a:ext uri="{FF2B5EF4-FFF2-40B4-BE49-F238E27FC236}">
                <a16:creationId xmlns:a16="http://schemas.microsoft.com/office/drawing/2014/main" id="{FB000579-44D6-4454-9122-9B09FEA083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07110" y="7792041"/>
            <a:ext cx="1558709" cy="36471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10526ABA-5D3E-4EF4-95BF-4C3EE4E06BCC}"/>
              </a:ext>
            </a:extLst>
          </p:cNvPr>
          <p:cNvSpPr txBox="1">
            <a:spLocks/>
          </p:cNvSpPr>
          <p:nvPr/>
        </p:nvSpPr>
        <p:spPr>
          <a:xfrm>
            <a:off x="2618109" y="589300"/>
            <a:ext cx="6958828" cy="738664"/>
          </a:xfrm>
          <a:prstGeom prst="rect">
            <a:avLst/>
          </a:prstGeom>
        </p:spPr>
        <p:txBody>
          <a:bodyPr wrap="none"/>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Guide to evaluating your hybrid cloud solution</a:t>
            </a:r>
          </a:p>
        </p:txBody>
      </p:sp>
      <p:grpSp>
        <p:nvGrpSpPr>
          <p:cNvPr id="11" name="Group 10">
            <a:extLst>
              <a:ext uri="{FF2B5EF4-FFF2-40B4-BE49-F238E27FC236}">
                <a16:creationId xmlns:a16="http://schemas.microsoft.com/office/drawing/2014/main" id="{F027CB4C-2EFC-44E3-8C69-A5CF1C7DB754}"/>
              </a:ext>
            </a:extLst>
          </p:cNvPr>
          <p:cNvGrpSpPr/>
          <p:nvPr/>
        </p:nvGrpSpPr>
        <p:grpSpPr>
          <a:xfrm>
            <a:off x="7671161" y="1757812"/>
            <a:ext cx="1206183" cy="173726"/>
            <a:chOff x="3616325" y="1622425"/>
            <a:chExt cx="1741488" cy="250826"/>
          </a:xfrm>
        </p:grpSpPr>
        <p:grpSp>
          <p:nvGrpSpPr>
            <p:cNvPr id="57" name="Group 56">
              <a:extLst>
                <a:ext uri="{FF2B5EF4-FFF2-40B4-BE49-F238E27FC236}">
                  <a16:creationId xmlns:a16="http://schemas.microsoft.com/office/drawing/2014/main" id="{CD33805C-9614-4B65-B679-90E1F1580307}"/>
                </a:ext>
              </a:extLst>
            </p:cNvPr>
            <p:cNvGrpSpPr/>
            <p:nvPr/>
          </p:nvGrpSpPr>
          <p:grpSpPr>
            <a:xfrm>
              <a:off x="3938588" y="1662113"/>
              <a:ext cx="1419225" cy="163513"/>
              <a:chOff x="3938588" y="1662113"/>
              <a:chExt cx="1419225" cy="163513"/>
            </a:xfrm>
          </p:grpSpPr>
          <p:sp>
            <p:nvSpPr>
              <p:cNvPr id="62" name="Freeform 5">
                <a:extLst>
                  <a:ext uri="{FF2B5EF4-FFF2-40B4-BE49-F238E27FC236}">
                    <a16:creationId xmlns:a16="http://schemas.microsoft.com/office/drawing/2014/main" id="{0F85FAFA-9E0F-4FD9-9273-7FB682016113}"/>
                  </a:ext>
                </a:extLst>
              </p:cNvPr>
              <p:cNvSpPr>
                <a:spLocks noEditPoints="1"/>
              </p:cNvSpPr>
              <p:nvPr/>
            </p:nvSpPr>
            <p:spPr bwMode="auto">
              <a:xfrm>
                <a:off x="4826000" y="1673225"/>
                <a:ext cx="141288" cy="149225"/>
              </a:xfrm>
              <a:custGeom>
                <a:avLst/>
                <a:gdLst>
                  <a:gd name="T0" fmla="*/ 54 w 89"/>
                  <a:gd name="T1" fmla="*/ 0 h 94"/>
                  <a:gd name="T2" fmla="*/ 89 w 89"/>
                  <a:gd name="T3" fmla="*/ 94 h 94"/>
                  <a:gd name="T4" fmla="*/ 71 w 89"/>
                  <a:gd name="T5" fmla="*/ 94 h 94"/>
                  <a:gd name="T6" fmla="*/ 63 w 89"/>
                  <a:gd name="T7" fmla="*/ 71 h 94"/>
                  <a:gd name="T8" fmla="*/ 26 w 89"/>
                  <a:gd name="T9" fmla="*/ 71 h 94"/>
                  <a:gd name="T10" fmla="*/ 18 w 89"/>
                  <a:gd name="T11" fmla="*/ 94 h 94"/>
                  <a:gd name="T12" fmla="*/ 0 w 89"/>
                  <a:gd name="T13" fmla="*/ 94 h 94"/>
                  <a:gd name="T14" fmla="*/ 36 w 89"/>
                  <a:gd name="T15" fmla="*/ 0 h 94"/>
                  <a:gd name="T16" fmla="*/ 54 w 89"/>
                  <a:gd name="T17" fmla="*/ 0 h 94"/>
                  <a:gd name="T18" fmla="*/ 44 w 89"/>
                  <a:gd name="T19" fmla="*/ 17 h 94"/>
                  <a:gd name="T20" fmla="*/ 30 w 89"/>
                  <a:gd name="T21" fmla="*/ 57 h 94"/>
                  <a:gd name="T22" fmla="*/ 58 w 89"/>
                  <a:gd name="T23" fmla="*/ 57 h 94"/>
                  <a:gd name="T24" fmla="*/ 45 w 89"/>
                  <a:gd name="T25" fmla="*/ 17 h 94"/>
                  <a:gd name="T26" fmla="*/ 44 w 89"/>
                  <a:gd name="T27" fmla="*/ 1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94">
                    <a:moveTo>
                      <a:pt x="54" y="0"/>
                    </a:moveTo>
                    <a:lnTo>
                      <a:pt x="89" y="94"/>
                    </a:lnTo>
                    <a:lnTo>
                      <a:pt x="71" y="94"/>
                    </a:lnTo>
                    <a:lnTo>
                      <a:pt x="63" y="71"/>
                    </a:lnTo>
                    <a:lnTo>
                      <a:pt x="26" y="71"/>
                    </a:lnTo>
                    <a:lnTo>
                      <a:pt x="18" y="94"/>
                    </a:lnTo>
                    <a:lnTo>
                      <a:pt x="0" y="94"/>
                    </a:lnTo>
                    <a:lnTo>
                      <a:pt x="36" y="0"/>
                    </a:lnTo>
                    <a:lnTo>
                      <a:pt x="54" y="0"/>
                    </a:lnTo>
                    <a:close/>
                    <a:moveTo>
                      <a:pt x="44" y="17"/>
                    </a:moveTo>
                    <a:lnTo>
                      <a:pt x="30" y="57"/>
                    </a:lnTo>
                    <a:lnTo>
                      <a:pt x="58" y="57"/>
                    </a:lnTo>
                    <a:lnTo>
                      <a:pt x="45" y="17"/>
                    </a:lnTo>
                    <a:lnTo>
                      <a:pt x="44" y="1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834E417A-35CB-4CF8-9261-9929643AE55C}"/>
                  </a:ext>
                </a:extLst>
              </p:cNvPr>
              <p:cNvSpPr>
                <a:spLocks/>
              </p:cNvSpPr>
              <p:nvPr/>
            </p:nvSpPr>
            <p:spPr bwMode="auto">
              <a:xfrm>
                <a:off x="4976813" y="1714500"/>
                <a:ext cx="88900" cy="107950"/>
              </a:xfrm>
              <a:custGeom>
                <a:avLst/>
                <a:gdLst>
                  <a:gd name="T0" fmla="*/ 2 w 56"/>
                  <a:gd name="T1" fmla="*/ 0 h 68"/>
                  <a:gd name="T2" fmla="*/ 56 w 56"/>
                  <a:gd name="T3" fmla="*/ 0 h 68"/>
                  <a:gd name="T4" fmla="*/ 56 w 56"/>
                  <a:gd name="T5" fmla="*/ 7 h 68"/>
                  <a:gd name="T6" fmla="*/ 20 w 56"/>
                  <a:gd name="T7" fmla="*/ 56 h 68"/>
                  <a:gd name="T8" fmla="*/ 56 w 56"/>
                  <a:gd name="T9" fmla="*/ 56 h 68"/>
                  <a:gd name="T10" fmla="*/ 56 w 56"/>
                  <a:gd name="T11" fmla="*/ 68 h 68"/>
                  <a:gd name="T12" fmla="*/ 0 w 56"/>
                  <a:gd name="T13" fmla="*/ 68 h 68"/>
                  <a:gd name="T14" fmla="*/ 0 w 56"/>
                  <a:gd name="T15" fmla="*/ 61 h 68"/>
                  <a:gd name="T16" fmla="*/ 34 w 56"/>
                  <a:gd name="T17" fmla="*/ 13 h 68"/>
                  <a:gd name="T18" fmla="*/ 2 w 56"/>
                  <a:gd name="T19" fmla="*/ 13 h 68"/>
                  <a:gd name="T20" fmla="*/ 2 w 56"/>
                  <a:gd name="T2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8">
                    <a:moveTo>
                      <a:pt x="2" y="0"/>
                    </a:moveTo>
                    <a:lnTo>
                      <a:pt x="56" y="0"/>
                    </a:lnTo>
                    <a:lnTo>
                      <a:pt x="56" y="7"/>
                    </a:lnTo>
                    <a:lnTo>
                      <a:pt x="20" y="56"/>
                    </a:lnTo>
                    <a:lnTo>
                      <a:pt x="56" y="56"/>
                    </a:lnTo>
                    <a:lnTo>
                      <a:pt x="56" y="68"/>
                    </a:lnTo>
                    <a:lnTo>
                      <a:pt x="0" y="68"/>
                    </a:lnTo>
                    <a:lnTo>
                      <a:pt x="0" y="61"/>
                    </a:lnTo>
                    <a:lnTo>
                      <a:pt x="34" y="13"/>
                    </a:lnTo>
                    <a:lnTo>
                      <a:pt x="2" y="13"/>
                    </a:lnTo>
                    <a:lnTo>
                      <a:pt x="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7">
                <a:extLst>
                  <a:ext uri="{FF2B5EF4-FFF2-40B4-BE49-F238E27FC236}">
                    <a16:creationId xmlns:a16="http://schemas.microsoft.com/office/drawing/2014/main" id="{2C49E16F-4582-43C7-AB35-322D4226989E}"/>
                  </a:ext>
                </a:extLst>
              </p:cNvPr>
              <p:cNvSpPr>
                <a:spLocks/>
              </p:cNvSpPr>
              <p:nvPr/>
            </p:nvSpPr>
            <p:spPr bwMode="auto">
              <a:xfrm>
                <a:off x="5076825" y="1714500"/>
                <a:ext cx="95250" cy="10953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8">
                <a:extLst>
                  <a:ext uri="{FF2B5EF4-FFF2-40B4-BE49-F238E27FC236}">
                    <a16:creationId xmlns:a16="http://schemas.microsoft.com/office/drawing/2014/main" id="{6E622F76-E57C-4F2D-8C94-C1A41D0CC6D4}"/>
                  </a:ext>
                </a:extLst>
              </p:cNvPr>
              <p:cNvSpPr>
                <a:spLocks/>
              </p:cNvSpPr>
              <p:nvPr/>
            </p:nvSpPr>
            <p:spPr bwMode="auto">
              <a:xfrm>
                <a:off x="5195888" y="1712913"/>
                <a:ext cx="61913" cy="109538"/>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9">
                <a:extLst>
                  <a:ext uri="{FF2B5EF4-FFF2-40B4-BE49-F238E27FC236}">
                    <a16:creationId xmlns:a16="http://schemas.microsoft.com/office/drawing/2014/main" id="{D4B17BB4-941D-4288-BF34-603216B400F2}"/>
                  </a:ext>
                </a:extLst>
              </p:cNvPr>
              <p:cNvSpPr>
                <a:spLocks noEditPoints="1"/>
              </p:cNvSpPr>
              <p:nvPr/>
            </p:nvSpPr>
            <p:spPr bwMode="auto">
              <a:xfrm>
                <a:off x="5259388" y="1712913"/>
                <a:ext cx="98425" cy="11271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0">
                <a:extLst>
                  <a:ext uri="{FF2B5EF4-FFF2-40B4-BE49-F238E27FC236}">
                    <a16:creationId xmlns:a16="http://schemas.microsoft.com/office/drawing/2014/main" id="{CB19340A-67AA-4325-979D-4E8165907983}"/>
                  </a:ext>
                </a:extLst>
              </p:cNvPr>
              <p:cNvSpPr>
                <a:spLocks noEditPoints="1"/>
              </p:cNvSpPr>
              <p:nvPr/>
            </p:nvSpPr>
            <p:spPr bwMode="auto">
              <a:xfrm>
                <a:off x="3938588" y="1662113"/>
                <a:ext cx="841375" cy="163513"/>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8" name="Rectangle 11">
              <a:extLst>
                <a:ext uri="{FF2B5EF4-FFF2-40B4-BE49-F238E27FC236}">
                  <a16:creationId xmlns:a16="http://schemas.microsoft.com/office/drawing/2014/main" id="{65033382-9DA2-44D3-8634-8CC7EB028381}"/>
                </a:ext>
              </a:extLst>
            </p:cNvPr>
            <p:cNvSpPr>
              <a:spLocks noChangeArrowheads="1"/>
            </p:cNvSpPr>
            <p:nvPr/>
          </p:nvSpPr>
          <p:spPr bwMode="auto">
            <a:xfrm>
              <a:off x="3616325" y="1622425"/>
              <a:ext cx="117475" cy="119063"/>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12">
              <a:extLst>
                <a:ext uri="{FF2B5EF4-FFF2-40B4-BE49-F238E27FC236}">
                  <a16:creationId xmlns:a16="http://schemas.microsoft.com/office/drawing/2014/main" id="{A71DCFE5-81A6-423C-9CB6-CE5BE52CCB55}"/>
                </a:ext>
              </a:extLst>
            </p:cNvPr>
            <p:cNvSpPr>
              <a:spLocks noChangeArrowheads="1"/>
            </p:cNvSpPr>
            <p:nvPr/>
          </p:nvSpPr>
          <p:spPr bwMode="auto">
            <a:xfrm>
              <a:off x="3746500" y="1622425"/>
              <a:ext cx="117475" cy="119063"/>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13">
              <a:extLst>
                <a:ext uri="{FF2B5EF4-FFF2-40B4-BE49-F238E27FC236}">
                  <a16:creationId xmlns:a16="http://schemas.microsoft.com/office/drawing/2014/main" id="{8D9F1699-2D4C-4167-AF34-03D999898AD1}"/>
                </a:ext>
              </a:extLst>
            </p:cNvPr>
            <p:cNvSpPr>
              <a:spLocks noChangeArrowheads="1"/>
            </p:cNvSpPr>
            <p:nvPr/>
          </p:nvSpPr>
          <p:spPr bwMode="auto">
            <a:xfrm>
              <a:off x="3616325" y="1754188"/>
              <a:ext cx="117475" cy="119063"/>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14">
              <a:extLst>
                <a:ext uri="{FF2B5EF4-FFF2-40B4-BE49-F238E27FC236}">
                  <a16:creationId xmlns:a16="http://schemas.microsoft.com/office/drawing/2014/main" id="{DFA7329F-5564-4C45-A3E7-BDAA5B638806}"/>
                </a:ext>
              </a:extLst>
            </p:cNvPr>
            <p:cNvSpPr>
              <a:spLocks noChangeArrowheads="1"/>
            </p:cNvSpPr>
            <p:nvPr/>
          </p:nvSpPr>
          <p:spPr bwMode="auto">
            <a:xfrm>
              <a:off x="3746500" y="1754188"/>
              <a:ext cx="117475" cy="119063"/>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E1FE97E2-3D25-41A5-B394-1AD25AB298A6}"/>
              </a:ext>
            </a:extLst>
          </p:cNvPr>
          <p:cNvGrpSpPr/>
          <p:nvPr/>
        </p:nvGrpSpPr>
        <p:grpSpPr>
          <a:xfrm>
            <a:off x="10206062" y="1730076"/>
            <a:ext cx="370748" cy="226368"/>
            <a:chOff x="9495939" y="4248427"/>
            <a:chExt cx="648186" cy="395764"/>
          </a:xfrm>
        </p:grpSpPr>
        <p:pic>
          <p:nvPicPr>
            <p:cNvPr id="55" name="Picture 2" descr="Image result for aws logo png">
              <a:extLst>
                <a:ext uri="{FF2B5EF4-FFF2-40B4-BE49-F238E27FC236}">
                  <a16:creationId xmlns:a16="http://schemas.microsoft.com/office/drawing/2014/main" id="{BC62454B-2474-42C1-A046-C3DDE116E8B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80" t="65567" r="12580"/>
            <a:stretch/>
          </p:blipFill>
          <p:spPr bwMode="auto">
            <a:xfrm>
              <a:off x="9495939" y="4476439"/>
              <a:ext cx="648186" cy="1677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Image result for aws logo png">
              <a:extLst>
                <a:ext uri="{FF2B5EF4-FFF2-40B4-BE49-F238E27FC236}">
                  <a16:creationId xmlns:a16="http://schemas.microsoft.com/office/drawing/2014/main" id="{A4B9FD74-0B0A-4A19-8DE6-926334C45720}"/>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l="12580" t="18764" r="12580" b="32417"/>
            <a:stretch/>
          </p:blipFill>
          <p:spPr bwMode="auto">
            <a:xfrm>
              <a:off x="9495939" y="4248427"/>
              <a:ext cx="648186" cy="2378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783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7 -4.81481E-6 L -2.08333E-7 0.01899 " pathEditMode="relative" rAng="0" ptsTypes="AA">
                                      <p:cBhvr>
                                        <p:cTn id="9" dur="700" spd="-100000" fill="hold"/>
                                        <p:tgtEl>
                                          <p:spTgt spid="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8595B3E1-1E35-4DD8-A4C7-073A4A4C25F8}"/>
              </a:ext>
            </a:extLst>
          </p:cNvPr>
          <p:cNvSpPr>
            <a:spLocks noGrp="1"/>
          </p:cNvSpPr>
          <p:nvPr>
            <p:ph type="title"/>
          </p:nvPr>
        </p:nvSpPr>
        <p:spPr/>
        <p:txBody>
          <a:bodyPr/>
          <a:lstStyle/>
          <a:p>
            <a:r>
              <a:rPr lang="en-US" dirty="0"/>
              <a:t>Get started</a:t>
            </a:r>
          </a:p>
        </p:txBody>
      </p:sp>
      <p:sp>
        <p:nvSpPr>
          <p:cNvPr id="29" name="Text Placeholder 28">
            <a:extLst>
              <a:ext uri="{FF2B5EF4-FFF2-40B4-BE49-F238E27FC236}">
                <a16:creationId xmlns:a16="http://schemas.microsoft.com/office/drawing/2014/main" id="{7B2B1D31-E3B7-4CF0-896D-E830C8AE3602}"/>
              </a:ext>
            </a:extLst>
          </p:cNvPr>
          <p:cNvSpPr>
            <a:spLocks noGrp="1"/>
          </p:cNvSpPr>
          <p:nvPr>
            <p:ph type="body" sz="quarter" idx="10"/>
          </p:nvPr>
        </p:nvSpPr>
        <p:spPr>
          <a:xfrm>
            <a:off x="586390" y="1434370"/>
            <a:ext cx="6307896" cy="4124206"/>
          </a:xfrm>
        </p:spPr>
        <p:txBody>
          <a:bodyPr>
            <a:spAutoFit/>
          </a:bodyPr>
          <a:lstStyle/>
          <a:p>
            <a:pPr>
              <a:spcBef>
                <a:spcPts val="2400"/>
              </a:spcBef>
            </a:pPr>
            <a:r>
              <a:rPr lang="en-US" dirty="0"/>
              <a:t>Sign up for Data Services and Kubernetes on Azure Arc</a:t>
            </a:r>
          </a:p>
          <a:p>
            <a:r>
              <a:rPr lang="en-US" sz="2000" dirty="0">
                <a:hlinkClick r:id="rId3"/>
              </a:rPr>
              <a:t>https://aka.ms/AzureArc</a:t>
            </a:r>
            <a:endParaRPr lang="en-US" sz="2000" dirty="0"/>
          </a:p>
          <a:p>
            <a:pPr>
              <a:spcBef>
                <a:spcPts val="2400"/>
              </a:spcBef>
            </a:pPr>
            <a:r>
              <a:rPr lang="en-US" dirty="0"/>
              <a:t>Read more</a:t>
            </a:r>
          </a:p>
          <a:p>
            <a:r>
              <a:rPr lang="en-US" sz="2000" dirty="0">
                <a:hlinkClick r:id="rId4"/>
              </a:rPr>
              <a:t>https://aka.ms/Azure-Arc-Info</a:t>
            </a:r>
            <a:endParaRPr lang="en-US" sz="2000" dirty="0"/>
          </a:p>
          <a:p>
            <a:r>
              <a:rPr lang="en-US" sz="2000" dirty="0">
                <a:hlinkClick r:id="rId5"/>
              </a:rPr>
              <a:t>https://azure.microsoft.com/en-us/blog/azure-arc-extending-azure-management-to-any-infrastructure/</a:t>
            </a:r>
            <a:endParaRPr lang="en-US" sz="2000" dirty="0"/>
          </a:p>
          <a:p>
            <a:pPr>
              <a:spcBef>
                <a:spcPts val="2400"/>
              </a:spcBef>
            </a:pPr>
            <a:r>
              <a:rPr lang="en-US" dirty="0"/>
              <a:t>Start managing servers today!</a:t>
            </a:r>
          </a:p>
          <a:p>
            <a:r>
              <a:rPr lang="en-US" sz="2000" dirty="0">
                <a:hlinkClick r:id="rId6"/>
              </a:rPr>
              <a:t>https://Aka.ms/hybridmgmt</a:t>
            </a:r>
            <a:r>
              <a:rPr lang="en-US" sz="2000" dirty="0"/>
              <a:t> </a:t>
            </a:r>
          </a:p>
        </p:txBody>
      </p:sp>
      <p:grpSp>
        <p:nvGrpSpPr>
          <p:cNvPr id="53" name="Group 52">
            <a:extLst>
              <a:ext uri="{FF2B5EF4-FFF2-40B4-BE49-F238E27FC236}">
                <a16:creationId xmlns:a16="http://schemas.microsoft.com/office/drawing/2014/main" id="{91D15E46-8B4C-4EC4-8743-B08367BB61D0}"/>
              </a:ext>
            </a:extLst>
          </p:cNvPr>
          <p:cNvGrpSpPr/>
          <p:nvPr/>
        </p:nvGrpSpPr>
        <p:grpSpPr>
          <a:xfrm>
            <a:off x="7315200" y="1440738"/>
            <a:ext cx="4290410" cy="3711833"/>
            <a:chOff x="7315200" y="1440738"/>
            <a:chExt cx="4290410" cy="3711833"/>
          </a:xfrm>
        </p:grpSpPr>
        <p:sp>
          <p:nvSpPr>
            <p:cNvPr id="38" name="Rectangle 37">
              <a:extLst>
                <a:ext uri="{FF2B5EF4-FFF2-40B4-BE49-F238E27FC236}">
                  <a16:creationId xmlns:a16="http://schemas.microsoft.com/office/drawing/2014/main" id="{64FB3E12-9B11-4487-86CB-921AB38826FD}"/>
                </a:ext>
              </a:extLst>
            </p:cNvPr>
            <p:cNvSpPr/>
            <p:nvPr/>
          </p:nvSpPr>
          <p:spPr bwMode="auto">
            <a:xfrm>
              <a:off x="8344172" y="2220550"/>
              <a:ext cx="2232466" cy="2644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A0DD75A-D244-4939-B824-89C5B3B59C1C}"/>
                </a:ext>
              </a:extLst>
            </p:cNvPr>
            <p:cNvSpPr/>
            <p:nvPr/>
          </p:nvSpPr>
          <p:spPr bwMode="auto">
            <a:xfrm>
              <a:off x="7315200" y="3414688"/>
              <a:ext cx="4290410" cy="1737883"/>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latin typeface="+mj-lt"/>
                  <a:cs typeface="Segoe UI" pitchFamily="34" charset="0"/>
                </a:rPr>
                <a:t>Azure Arc</a:t>
              </a:r>
            </a:p>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cs typeface="Segoe UI" pitchFamily="34" charset="0"/>
                </a:rPr>
                <a:t>Any datacenter, any cloud</a:t>
              </a:r>
            </a:p>
          </p:txBody>
        </p:sp>
        <p:grpSp>
          <p:nvGrpSpPr>
            <p:cNvPr id="43" name="Group 42">
              <a:extLst>
                <a:ext uri="{FF2B5EF4-FFF2-40B4-BE49-F238E27FC236}">
                  <a16:creationId xmlns:a16="http://schemas.microsoft.com/office/drawing/2014/main" id="{F6E4BD10-C789-474C-A587-B476427D758A}"/>
                </a:ext>
              </a:extLst>
            </p:cNvPr>
            <p:cNvGrpSpPr/>
            <p:nvPr/>
          </p:nvGrpSpPr>
          <p:grpSpPr>
            <a:xfrm>
              <a:off x="7786323" y="4334550"/>
              <a:ext cx="3348164" cy="568501"/>
              <a:chOff x="4655038" y="4318269"/>
              <a:chExt cx="2881925" cy="489336"/>
            </a:xfrm>
          </p:grpSpPr>
          <p:pic>
            <p:nvPicPr>
              <p:cNvPr id="44" name="Graphic 43">
                <a:extLst>
                  <a:ext uri="{FF2B5EF4-FFF2-40B4-BE49-F238E27FC236}">
                    <a16:creationId xmlns:a16="http://schemas.microsoft.com/office/drawing/2014/main" id="{76A533F7-8197-418B-8CA9-4DB2A6ED7C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55038" y="4349471"/>
                <a:ext cx="427959" cy="427958"/>
              </a:xfrm>
              <a:prstGeom prst="rect">
                <a:avLst/>
              </a:prstGeom>
            </p:spPr>
          </p:pic>
          <p:pic>
            <p:nvPicPr>
              <p:cNvPr id="45" name="Graphic 32">
                <a:extLst>
                  <a:ext uri="{FF2B5EF4-FFF2-40B4-BE49-F238E27FC236}">
                    <a16:creationId xmlns:a16="http://schemas.microsoft.com/office/drawing/2014/main" id="{5F70BD41-DBF5-4484-B333-0B7AE0481EBA}"/>
                  </a:ext>
                </a:extLst>
              </p:cNvPr>
              <p:cNvPicPr>
                <a:picLocks noChangeAspect="1"/>
              </p:cNvPicPr>
              <p:nvPr/>
            </p:nvPicPr>
            <p:blipFill>
              <a:blip r:embed="rId9"/>
              <a:srcRect/>
              <a:stretch/>
            </p:blipFill>
            <p:spPr>
              <a:xfrm>
                <a:off x="6222487" y="4319297"/>
                <a:ext cx="488308" cy="488308"/>
              </a:xfrm>
              <a:prstGeom prst="rect">
                <a:avLst/>
              </a:prstGeom>
            </p:spPr>
          </p:pic>
          <p:pic>
            <p:nvPicPr>
              <p:cNvPr id="46" name="Graphic 45">
                <a:extLst>
                  <a:ext uri="{FF2B5EF4-FFF2-40B4-BE49-F238E27FC236}">
                    <a16:creationId xmlns:a16="http://schemas.microsoft.com/office/drawing/2014/main" id="{8B5DDE85-7C95-44F2-B791-AB59C309A00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48655" y="4319297"/>
                <a:ext cx="488308" cy="488308"/>
              </a:xfrm>
              <a:prstGeom prst="rect">
                <a:avLst/>
              </a:prstGeom>
            </p:spPr>
          </p:pic>
          <p:pic>
            <p:nvPicPr>
              <p:cNvPr id="47" name="Kubernetes" descr="Kubernetes">
                <a:extLst>
                  <a:ext uri="{FF2B5EF4-FFF2-40B4-BE49-F238E27FC236}">
                    <a16:creationId xmlns:a16="http://schemas.microsoft.com/office/drawing/2014/main" id="{6B97008C-9CD7-4463-AF6E-FCB62CFD733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27077" y="4318269"/>
                <a:ext cx="457550" cy="457550"/>
              </a:xfrm>
              <a:prstGeom prst="rect">
                <a:avLst/>
              </a:prstGeom>
            </p:spPr>
          </p:pic>
        </p:grpSp>
        <p:grpSp>
          <p:nvGrpSpPr>
            <p:cNvPr id="49" name="Group 48">
              <a:extLst>
                <a:ext uri="{FF2B5EF4-FFF2-40B4-BE49-F238E27FC236}">
                  <a16:creationId xmlns:a16="http://schemas.microsoft.com/office/drawing/2014/main" id="{7C5FA6CC-B996-4419-A2CB-7D295CC26D8F}"/>
                </a:ext>
              </a:extLst>
            </p:cNvPr>
            <p:cNvGrpSpPr/>
            <p:nvPr/>
          </p:nvGrpSpPr>
          <p:grpSpPr>
            <a:xfrm>
              <a:off x="8045786" y="1440738"/>
              <a:ext cx="2829239" cy="1559623"/>
              <a:chOff x="4947558" y="1945763"/>
              <a:chExt cx="2100942" cy="1158148"/>
            </a:xfrm>
          </p:grpSpPr>
          <p:sp>
            <p:nvSpPr>
              <p:cNvPr id="50" name="cloud 4" descr="cloud">
                <a:extLst>
                  <a:ext uri="{FF2B5EF4-FFF2-40B4-BE49-F238E27FC236}">
                    <a16:creationId xmlns:a16="http://schemas.microsoft.com/office/drawing/2014/main" id="{1AF49D15-5A0B-44E2-B45D-8FFCD4C85CC8}"/>
                  </a:ext>
                </a:extLst>
              </p:cNvPr>
              <p:cNvSpPr>
                <a:spLocks noChangeAspect="1"/>
              </p:cNvSpPr>
              <p:nvPr/>
            </p:nvSpPr>
            <p:spPr bwMode="auto">
              <a:xfrm flipV="1">
                <a:off x="4947558" y="1945763"/>
                <a:ext cx="2100942" cy="11581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51" name="TextBox 50">
                <a:extLst>
                  <a:ext uri="{FF2B5EF4-FFF2-40B4-BE49-F238E27FC236}">
                    <a16:creationId xmlns:a16="http://schemas.microsoft.com/office/drawing/2014/main" id="{9BC9B03A-A6DF-4154-B364-FD27943380B5}"/>
                  </a:ext>
                </a:extLst>
              </p:cNvPr>
              <p:cNvSpPr txBox="1"/>
              <p:nvPr/>
            </p:nvSpPr>
            <p:spPr>
              <a:xfrm>
                <a:off x="5263881" y="2501203"/>
                <a:ext cx="1664238" cy="246221"/>
              </a:xfrm>
              <a:prstGeom prst="rect">
                <a:avLst/>
              </a:prstGeom>
              <a:noFill/>
            </p:spPr>
            <p:txBody>
              <a:bodyPr wrap="none" lIns="91440" tIns="0" rIns="9144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Microsoft Azure</a:t>
                </a:r>
              </a:p>
            </p:txBody>
          </p:sp>
        </p:grpSp>
      </p:grpSp>
    </p:spTree>
    <p:extLst>
      <p:ext uri="{BB962C8B-B14F-4D97-AF65-F5344CB8AC3E}">
        <p14:creationId xmlns:p14="http://schemas.microsoft.com/office/powerpoint/2010/main" val="3249496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nodeType="withEffect">
                                  <p:stCondLst>
                                    <p:cond delay="0"/>
                                  </p:stCondLst>
                                  <p:childTnLst>
                                    <p:animMotion origin="layout" path="M 2.91667E-6 2.59259E-6 L 2.91667E-6 0.01898 " pathEditMode="relative" rAng="0" ptsTypes="AA">
                                      <p:cBhvr>
                                        <p:cTn id="9" dur="700" spd="-100000" fill="hold"/>
                                        <p:tgtEl>
                                          <p:spTgt spid="5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7">
            <a:extLst>
              <a:ext uri="{FF2B5EF4-FFF2-40B4-BE49-F238E27FC236}">
                <a16:creationId xmlns:a16="http://schemas.microsoft.com/office/drawing/2014/main" id="{39DB2CDC-B1DF-4565-8709-44C0EADDF427}"/>
              </a:ext>
            </a:extLst>
          </p:cNvPr>
          <p:cNvSpPr txBox="1">
            <a:spLocks/>
          </p:cNvSpPr>
          <p:nvPr/>
        </p:nvSpPr>
        <p:spPr>
          <a:xfrm>
            <a:off x="587375" y="990600"/>
            <a:ext cx="11017250" cy="554038"/>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Azure Arc</a:t>
            </a:r>
          </a:p>
          <a:p>
            <a:pPr algn="ctr"/>
            <a:r>
              <a:rPr lang="en-US" sz="2000" spc="0" dirty="0">
                <a:ln>
                  <a:noFill/>
                </a:ln>
                <a:latin typeface="Segoe UI"/>
              </a:rPr>
              <a:t>use cases</a:t>
            </a:r>
          </a:p>
        </p:txBody>
      </p:sp>
      <p:grpSp>
        <p:nvGrpSpPr>
          <p:cNvPr id="110" name="Group 109">
            <a:extLst>
              <a:ext uri="{FF2B5EF4-FFF2-40B4-BE49-F238E27FC236}">
                <a16:creationId xmlns:a16="http://schemas.microsoft.com/office/drawing/2014/main" id="{32D88BC5-F96C-482B-B148-5EE959AB4EFB}"/>
              </a:ext>
            </a:extLst>
          </p:cNvPr>
          <p:cNvGrpSpPr/>
          <p:nvPr/>
        </p:nvGrpSpPr>
        <p:grpSpPr>
          <a:xfrm>
            <a:off x="4287363" y="2437252"/>
            <a:ext cx="3621336" cy="3968932"/>
            <a:chOff x="4287363" y="2437252"/>
            <a:chExt cx="3621336" cy="3968932"/>
          </a:xfrm>
        </p:grpSpPr>
        <p:sp>
          <p:nvSpPr>
            <p:cNvPr id="111" name="Rectangle 110">
              <a:extLst>
                <a:ext uri="{FF2B5EF4-FFF2-40B4-BE49-F238E27FC236}">
                  <a16:creationId xmlns:a16="http://schemas.microsoft.com/office/drawing/2014/main" id="{FFBE0998-1C14-4203-8B68-29201678C278}"/>
                </a:ext>
              </a:extLst>
            </p:cNvPr>
            <p:cNvSpPr/>
            <p:nvPr/>
          </p:nvSpPr>
          <p:spPr bwMode="auto">
            <a:xfrm>
              <a:off x="4287363"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Deploy and manage Kubernetes applications at scale across environments using DevOps techniques. Ensure </a:t>
              </a:r>
              <a:b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that applications are deployed </a:t>
              </a:r>
              <a:b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and configured consistently from </a:t>
              </a:r>
              <a:b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source control, at scale.</a:t>
              </a:r>
            </a:p>
          </p:txBody>
        </p:sp>
        <p:sp>
          <p:nvSpPr>
            <p:cNvPr id="112" name="Rectangle 111">
              <a:extLst>
                <a:ext uri="{FF2B5EF4-FFF2-40B4-BE49-F238E27FC236}">
                  <a16:creationId xmlns:a16="http://schemas.microsoft.com/office/drawing/2014/main" id="{D13AAC95-8442-4C7C-A177-F5A1CA7B1FC7}"/>
                </a:ext>
              </a:extLst>
            </p:cNvPr>
            <p:cNvSpPr/>
            <p:nvPr/>
          </p:nvSpPr>
          <p:spPr bwMode="auto">
            <a:xfrm>
              <a:off x="4287363"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rPr>
                <a:t>At-scale Kubernetes </a:t>
              </a:r>
              <a:br>
                <a:rPr kumimoji="0" lang="en-US" sz="1800" b="0" i="0" u="none" strike="noStrike" kern="1200" cap="none" spc="0" normalizeH="0" baseline="0" noProof="0">
                  <a:ln>
                    <a:noFill/>
                  </a:ln>
                  <a:solidFill>
                    <a:schemeClr val="tx1"/>
                  </a:solidFill>
                  <a:effectLst/>
                  <a:uLnTx/>
                  <a:uFillTx/>
                  <a:latin typeface="Segoe UI Semibold"/>
                  <a:ea typeface="+mn-ea"/>
                </a:rPr>
              </a:br>
              <a:r>
                <a:rPr kumimoji="0" lang="en-US" sz="1800" b="0" i="0" u="none" strike="noStrike" kern="1200" cap="none" spc="0" normalizeH="0" baseline="0" noProof="0">
                  <a:ln>
                    <a:noFill/>
                  </a:ln>
                  <a:solidFill>
                    <a:schemeClr val="tx1"/>
                  </a:solidFill>
                  <a:effectLst/>
                  <a:uLnTx/>
                  <a:uFillTx/>
                  <a:latin typeface="Segoe UI Semibold"/>
                  <a:ea typeface="+mn-ea"/>
                </a:rPr>
                <a:t>app management</a:t>
              </a:r>
              <a:endPar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nvGrpSpPr>
            <p:cNvPr id="120" name="Group 119">
              <a:extLst>
                <a:ext uri="{FF2B5EF4-FFF2-40B4-BE49-F238E27FC236}">
                  <a16:creationId xmlns:a16="http://schemas.microsoft.com/office/drawing/2014/main" id="{54B43760-D5D9-46BD-BAA7-3B3468262049}"/>
                </a:ext>
              </a:extLst>
            </p:cNvPr>
            <p:cNvGrpSpPr/>
            <p:nvPr/>
          </p:nvGrpSpPr>
          <p:grpSpPr>
            <a:xfrm>
              <a:off x="4916899" y="2437252"/>
              <a:ext cx="2362264" cy="721537"/>
              <a:chOff x="4607560" y="2803716"/>
              <a:chExt cx="1880033" cy="574244"/>
            </a:xfrm>
          </p:grpSpPr>
          <p:grpSp>
            <p:nvGrpSpPr>
              <p:cNvPr id="121" name="Group 120">
                <a:extLst>
                  <a:ext uri="{FF2B5EF4-FFF2-40B4-BE49-F238E27FC236}">
                    <a16:creationId xmlns:a16="http://schemas.microsoft.com/office/drawing/2014/main" id="{AC0D27D2-151A-4898-AA16-A07E2002E3AE}"/>
                  </a:ext>
                </a:extLst>
              </p:cNvPr>
              <p:cNvGrpSpPr/>
              <p:nvPr/>
            </p:nvGrpSpPr>
            <p:grpSpPr>
              <a:xfrm>
                <a:off x="4836485" y="3049171"/>
                <a:ext cx="1267691" cy="83127"/>
                <a:chOff x="1558636" y="2758787"/>
                <a:chExt cx="1267691" cy="83127"/>
              </a:xfrm>
            </p:grpSpPr>
            <p:cxnSp>
              <p:nvCxnSpPr>
                <p:cNvPr id="180" name="Straight Connector 179">
                  <a:extLst>
                    <a:ext uri="{FF2B5EF4-FFF2-40B4-BE49-F238E27FC236}">
                      <a16:creationId xmlns:a16="http://schemas.microsoft.com/office/drawing/2014/main" id="{DE0212B2-BC2A-4A69-ABDD-1E19FEC686FD}"/>
                    </a:ext>
                  </a:extLst>
                </p:cNvPr>
                <p:cNvCxnSpPr>
                  <a:cxnSpLocks/>
                </p:cNvCxnSpPr>
                <p:nvPr/>
              </p:nvCxnSpPr>
              <p:spPr>
                <a:xfrm>
                  <a:off x="1558636" y="2800350"/>
                  <a:ext cx="1267691" cy="0"/>
                </a:xfrm>
                <a:prstGeom prst="lin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1" name="Rectangle 40">
                  <a:extLst>
                    <a:ext uri="{FF2B5EF4-FFF2-40B4-BE49-F238E27FC236}">
                      <a16:creationId xmlns:a16="http://schemas.microsoft.com/office/drawing/2014/main" id="{B6DB8E61-EC68-4A7A-9084-F5083A389450}"/>
                    </a:ext>
                  </a:extLst>
                </p:cNvPr>
                <p:cNvSpPr/>
                <p:nvPr/>
              </p:nvSpPr>
              <p:spPr bwMode="auto">
                <a:xfrm rot="8100000">
                  <a:off x="2729346" y="2758787"/>
                  <a:ext cx="83127" cy="83127"/>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5875">
                  <a:solidFill>
                    <a:schemeClr val="bg1">
                      <a:lumMod val="8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grpSp>
          <p:sp useBgFill="1">
            <p:nvSpPr>
              <p:cNvPr id="123" name="Oval 122">
                <a:extLst>
                  <a:ext uri="{FF2B5EF4-FFF2-40B4-BE49-F238E27FC236}">
                    <a16:creationId xmlns:a16="http://schemas.microsoft.com/office/drawing/2014/main" id="{C66BED23-3004-4114-AA46-F388BEC67906}"/>
                  </a:ext>
                </a:extLst>
              </p:cNvPr>
              <p:cNvSpPr/>
              <p:nvPr/>
            </p:nvSpPr>
            <p:spPr bwMode="auto">
              <a:xfrm>
                <a:off x="5308848" y="2844800"/>
                <a:ext cx="533160" cy="5331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42" name="spreadsheet" descr="spreadsheet, data, paper, list">
                <a:extLst>
                  <a:ext uri="{FF2B5EF4-FFF2-40B4-BE49-F238E27FC236}">
                    <a16:creationId xmlns:a16="http://schemas.microsoft.com/office/drawing/2014/main" id="{97CDBFB2-99F1-4545-9D97-16FB7081ED55}"/>
                  </a:ext>
                </a:extLst>
              </p:cNvPr>
              <p:cNvGrpSpPr/>
              <p:nvPr/>
            </p:nvGrpSpPr>
            <p:grpSpPr>
              <a:xfrm>
                <a:off x="6223458" y="2922863"/>
                <a:ext cx="264135" cy="333644"/>
                <a:chOff x="6392789" y="3964742"/>
                <a:chExt cx="297505" cy="375795"/>
              </a:xfrm>
            </p:grpSpPr>
            <p:sp>
              <p:nvSpPr>
                <p:cNvPr id="172" name="Freeform: Shape 171">
                  <a:extLst>
                    <a:ext uri="{FF2B5EF4-FFF2-40B4-BE49-F238E27FC236}">
                      <a16:creationId xmlns:a16="http://schemas.microsoft.com/office/drawing/2014/main" id="{678E66A9-E11B-41D0-A19F-DFDFF849B7C4}"/>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Freeform: Shape 172">
                  <a:extLst>
                    <a:ext uri="{FF2B5EF4-FFF2-40B4-BE49-F238E27FC236}">
                      <a16:creationId xmlns:a16="http://schemas.microsoft.com/office/drawing/2014/main" id="{05B56C14-3EE5-497C-B983-CE7A482D4E2A}"/>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C43B558-E716-41CE-932D-5AE71465F7D8}"/>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5" name="Freeform: Shape 174">
                  <a:extLst>
                    <a:ext uri="{FF2B5EF4-FFF2-40B4-BE49-F238E27FC236}">
                      <a16:creationId xmlns:a16="http://schemas.microsoft.com/office/drawing/2014/main" id="{7763825F-175F-4F4B-AC4F-CDC882693E06}"/>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6" name="Freeform: Shape 175">
                  <a:extLst>
                    <a:ext uri="{FF2B5EF4-FFF2-40B4-BE49-F238E27FC236}">
                      <a16:creationId xmlns:a16="http://schemas.microsoft.com/office/drawing/2014/main" id="{AA7B5A52-EC97-400D-98BD-D0D04413A400}"/>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76A4A83-1153-4F29-A7A3-73E83DC749C3}"/>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8" name="Freeform: Shape 177">
                  <a:extLst>
                    <a:ext uri="{FF2B5EF4-FFF2-40B4-BE49-F238E27FC236}">
                      <a16:creationId xmlns:a16="http://schemas.microsoft.com/office/drawing/2014/main" id="{09DB3AA7-597D-4FB5-8104-F26C24C553FF}"/>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9" name="Freeform: Shape 178">
                  <a:extLst>
                    <a:ext uri="{FF2B5EF4-FFF2-40B4-BE49-F238E27FC236}">
                      <a16:creationId xmlns:a16="http://schemas.microsoft.com/office/drawing/2014/main" id="{5874133A-7482-419A-BB07-CA3DFB3BA690}"/>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44" name="code samples" descr="code samples">
                <a:extLst>
                  <a:ext uri="{FF2B5EF4-FFF2-40B4-BE49-F238E27FC236}">
                    <a16:creationId xmlns:a16="http://schemas.microsoft.com/office/drawing/2014/main" id="{A92A8B33-B8B2-4C8A-A155-C1472ED7ABD4}"/>
                  </a:ext>
                </a:extLst>
              </p:cNvPr>
              <p:cNvGrpSpPr/>
              <p:nvPr/>
            </p:nvGrpSpPr>
            <p:grpSpPr>
              <a:xfrm>
                <a:off x="5379789" y="3013129"/>
                <a:ext cx="393190" cy="198902"/>
                <a:chOff x="2548477" y="4015530"/>
                <a:chExt cx="500554" cy="253214"/>
              </a:xfrm>
            </p:grpSpPr>
            <p:sp>
              <p:nvSpPr>
                <p:cNvPr id="165" name="Freeform: Shape 164">
                  <a:extLst>
                    <a:ext uri="{FF2B5EF4-FFF2-40B4-BE49-F238E27FC236}">
                      <a16:creationId xmlns:a16="http://schemas.microsoft.com/office/drawing/2014/main" id="{EF871BB8-0E7B-46A0-9A8A-39CE6D329B80}"/>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6" name="Freeform: Shape 165">
                  <a:extLst>
                    <a:ext uri="{FF2B5EF4-FFF2-40B4-BE49-F238E27FC236}">
                      <a16:creationId xmlns:a16="http://schemas.microsoft.com/office/drawing/2014/main" id="{E0166213-7BE8-4D61-8892-1E6E7118B0D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9" name="Freeform: Shape 168">
                  <a:extLst>
                    <a:ext uri="{FF2B5EF4-FFF2-40B4-BE49-F238E27FC236}">
                      <a16:creationId xmlns:a16="http://schemas.microsoft.com/office/drawing/2014/main" id="{8193F27A-4864-4085-B8EC-CAA37C4C530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0" name="Freeform: Shape 169">
                  <a:extLst>
                    <a:ext uri="{FF2B5EF4-FFF2-40B4-BE49-F238E27FC236}">
                      <a16:creationId xmlns:a16="http://schemas.microsoft.com/office/drawing/2014/main" id="{234C7D95-3772-440F-8700-5D9389BA2179}"/>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330F014-4415-4CF7-A41D-52BC303F894B}"/>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46" name="globe" descr="globe, earth">
                <a:extLst>
                  <a:ext uri="{FF2B5EF4-FFF2-40B4-BE49-F238E27FC236}">
                    <a16:creationId xmlns:a16="http://schemas.microsoft.com/office/drawing/2014/main" id="{534C97D9-157D-4879-9EEE-2D0956B61AC2}"/>
                  </a:ext>
                </a:extLst>
              </p:cNvPr>
              <p:cNvGrpSpPr/>
              <p:nvPr/>
            </p:nvGrpSpPr>
            <p:grpSpPr>
              <a:xfrm>
                <a:off x="4607560" y="2803716"/>
                <a:ext cx="574039" cy="574036"/>
                <a:chOff x="8617745" y="2840833"/>
                <a:chExt cx="896938" cy="896934"/>
              </a:xfrm>
            </p:grpSpPr>
            <p:sp>
              <p:nvSpPr>
                <p:cNvPr id="151" name="Oval 150">
                  <a:extLst>
                    <a:ext uri="{FF2B5EF4-FFF2-40B4-BE49-F238E27FC236}">
                      <a16:creationId xmlns:a16="http://schemas.microsoft.com/office/drawing/2014/main" id="{55011279-D42F-4120-B883-D3816E28F633}"/>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61" name="Group 4">
                  <a:extLst>
                    <a:ext uri="{FF2B5EF4-FFF2-40B4-BE49-F238E27FC236}">
                      <a16:creationId xmlns:a16="http://schemas.microsoft.com/office/drawing/2014/main" id="{B665FF6C-4D6E-46DB-94E8-F5CE26209553}"/>
                    </a:ext>
                  </a:extLst>
                </p:cNvPr>
                <p:cNvGrpSpPr>
                  <a:grpSpLocks noChangeAspect="1"/>
                </p:cNvGrpSpPr>
                <p:nvPr/>
              </p:nvGrpSpPr>
              <p:grpSpPr bwMode="auto">
                <a:xfrm>
                  <a:off x="8617745" y="2840833"/>
                  <a:ext cx="896938" cy="896934"/>
                  <a:chOff x="2177" y="498"/>
                  <a:chExt cx="3324" cy="3324"/>
                </a:xfrm>
                <a:solidFill>
                  <a:srgbClr val="243A5E"/>
                </a:solidFill>
              </p:grpSpPr>
              <p:sp>
                <p:nvSpPr>
                  <p:cNvPr id="162" name="Freeform 5">
                    <a:extLst>
                      <a:ext uri="{FF2B5EF4-FFF2-40B4-BE49-F238E27FC236}">
                        <a16:creationId xmlns:a16="http://schemas.microsoft.com/office/drawing/2014/main" id="{5377BB35-1703-4381-9759-3F3757C7B64A}"/>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3" name="Freeform 6">
                    <a:extLst>
                      <a:ext uri="{FF2B5EF4-FFF2-40B4-BE49-F238E27FC236}">
                        <a16:creationId xmlns:a16="http://schemas.microsoft.com/office/drawing/2014/main" id="{E6BB22BA-F6DB-40B7-B57F-1645A9F4D998}"/>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4" name="Freeform 7">
                    <a:extLst>
                      <a:ext uri="{FF2B5EF4-FFF2-40B4-BE49-F238E27FC236}">
                        <a16:creationId xmlns:a16="http://schemas.microsoft.com/office/drawing/2014/main" id="{534C790C-0D9E-47AA-95BE-6E3BA9BA05EB}"/>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grpSp>
      <p:grpSp>
        <p:nvGrpSpPr>
          <p:cNvPr id="182" name="Group 181">
            <a:extLst>
              <a:ext uri="{FF2B5EF4-FFF2-40B4-BE49-F238E27FC236}">
                <a16:creationId xmlns:a16="http://schemas.microsoft.com/office/drawing/2014/main" id="{5C9B81C4-B458-425C-8B5D-DD5A223D9D1D}"/>
              </a:ext>
            </a:extLst>
          </p:cNvPr>
          <p:cNvGrpSpPr/>
          <p:nvPr/>
        </p:nvGrpSpPr>
        <p:grpSpPr>
          <a:xfrm>
            <a:off x="7990527" y="2051721"/>
            <a:ext cx="3621336" cy="4354463"/>
            <a:chOff x="7990527" y="2051721"/>
            <a:chExt cx="3621336" cy="4354463"/>
          </a:xfrm>
        </p:grpSpPr>
        <p:sp>
          <p:nvSpPr>
            <p:cNvPr id="183" name="Rectangle 182">
              <a:extLst>
                <a:ext uri="{FF2B5EF4-FFF2-40B4-BE49-F238E27FC236}">
                  <a16:creationId xmlns:a16="http://schemas.microsoft.com/office/drawing/2014/main" id="{E2831848-0321-457F-991A-53DB31CEAD56}"/>
                </a:ext>
              </a:extLst>
            </p:cNvPr>
            <p:cNvSpPr/>
            <p:nvPr/>
          </p:nvSpPr>
          <p:spPr bwMode="auto">
            <a:xfrm>
              <a:off x="7990527"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a:rPr>
                <a:t>Deploy and manage data services where you need it for latency or compliance reasons. Always use the most current technology and seamlessly manage </a:t>
              </a:r>
              <a:br>
                <a:rPr kumimoji="0" lang="en-US" sz="1400" b="0" i="0" u="none" strike="noStrike" kern="1200" cap="none" spc="0" normalizeH="0" baseline="0" noProof="0">
                  <a:ln>
                    <a:noFill/>
                  </a:ln>
                  <a:solidFill>
                    <a:schemeClr val="tx1"/>
                  </a:solidFill>
                  <a:effectLst/>
                  <a:uLnTx/>
                  <a:uFillTx/>
                  <a:latin typeface="Segoe UI"/>
                  <a:ea typeface="+mn-ea"/>
                  <a:cs typeface="Segoe UI"/>
                </a:rPr>
              </a:br>
              <a:r>
                <a:rPr kumimoji="0" lang="en-US" sz="1400" b="0" i="0" u="none" strike="noStrike" kern="1200" cap="none" spc="0" normalizeH="0" baseline="0" noProof="0">
                  <a:ln>
                    <a:noFill/>
                  </a:ln>
                  <a:solidFill>
                    <a:schemeClr val="tx1"/>
                  </a:solidFill>
                  <a:effectLst/>
                  <a:uLnTx/>
                  <a:uFillTx/>
                  <a:latin typeface="Segoe UI"/>
                  <a:ea typeface="+mn-ea"/>
                  <a:cs typeface="Segoe UI"/>
                </a:rPr>
                <a:t>and secure your data assets across </a:t>
              </a:r>
              <a:br>
                <a:rPr kumimoji="0" lang="en-US" sz="1400" b="0" i="0" u="none" strike="noStrike" kern="1200" cap="none" spc="0" normalizeH="0" baseline="0" noProof="0">
                  <a:ln>
                    <a:noFill/>
                  </a:ln>
                  <a:solidFill>
                    <a:schemeClr val="tx1"/>
                  </a:solidFill>
                  <a:effectLst/>
                  <a:uLnTx/>
                  <a:uFillTx/>
                  <a:latin typeface="Segoe UI"/>
                  <a:ea typeface="+mn-ea"/>
                  <a:cs typeface="Segoe UI"/>
                </a:rPr>
              </a:br>
              <a:r>
                <a:rPr kumimoji="0" lang="en-US" sz="1400" b="0" i="0" u="none" strike="noStrike" kern="1200" cap="none" spc="0" normalizeH="0" baseline="0" noProof="0">
                  <a:ln>
                    <a:noFill/>
                  </a:ln>
                  <a:solidFill>
                    <a:schemeClr val="tx1"/>
                  </a:solidFill>
                  <a:effectLst/>
                  <a:uLnTx/>
                  <a:uFillTx/>
                  <a:latin typeface="Segoe UI"/>
                  <a:ea typeface="+mn-ea"/>
                  <a:cs typeface="Segoe UI"/>
                </a:rPr>
                <a:t>on-premises, clouds and edge.</a:t>
              </a:r>
            </a:p>
            <a:p>
              <a:pPr marL="0" marR="0" lvl="0" indent="0" algn="l" defTabSz="932472" rtl="0" eaLnBrk="1" fontAlgn="base"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379DA39E-7B4D-48C6-A13C-EE3CD77518EB}"/>
                </a:ext>
              </a:extLst>
            </p:cNvPr>
            <p:cNvSpPr/>
            <p:nvPr/>
          </p:nvSpPr>
          <p:spPr bwMode="auto">
            <a:xfrm>
              <a:off x="7990527"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mn-cs"/>
                </a:rPr>
                <a:t>Run data services</a:t>
              </a:r>
              <a:br>
                <a:rPr kumimoji="0" lang="en-US" sz="1800" b="0" i="0" u="none" strike="noStrike" kern="1200" cap="none" spc="0" normalizeH="0" baseline="0" noProof="0">
                  <a:ln>
                    <a:noFill/>
                  </a:ln>
                  <a:solidFill>
                    <a:schemeClr val="tx1"/>
                  </a:solidFill>
                  <a:effectLst/>
                  <a:uLnTx/>
                  <a:uFillTx/>
                  <a:latin typeface="Segoe UI Semibold"/>
                  <a:ea typeface="+mn-ea"/>
                  <a:cs typeface="+mn-cs"/>
                </a:rPr>
              </a:br>
              <a:r>
                <a:rPr kumimoji="0" lang="en-US" sz="1800" b="0" i="0" u="none" strike="noStrike" kern="1200" cap="none" spc="0" normalizeH="0" baseline="0" noProof="0">
                  <a:ln>
                    <a:noFill/>
                  </a:ln>
                  <a:solidFill>
                    <a:schemeClr val="tx1"/>
                  </a:solidFill>
                  <a:effectLst/>
                  <a:uLnTx/>
                  <a:uFillTx/>
                  <a:latin typeface="Segoe UI Semibold"/>
                  <a:ea typeface="+mn-ea"/>
                  <a:cs typeface="+mn-cs"/>
                </a:rPr>
                <a:t>anywhere</a:t>
              </a:r>
            </a:p>
          </p:txBody>
        </p:sp>
        <p:grpSp>
          <p:nvGrpSpPr>
            <p:cNvPr id="185" name="Group 184">
              <a:extLst>
                <a:ext uri="{FF2B5EF4-FFF2-40B4-BE49-F238E27FC236}">
                  <a16:creationId xmlns:a16="http://schemas.microsoft.com/office/drawing/2014/main" id="{6025DAEC-E25B-43DC-95C5-06E93C865742}"/>
                </a:ext>
              </a:extLst>
            </p:cNvPr>
            <p:cNvGrpSpPr/>
            <p:nvPr/>
          </p:nvGrpSpPr>
          <p:grpSpPr>
            <a:xfrm>
              <a:off x="8983603" y="2051721"/>
              <a:ext cx="1635184" cy="1492599"/>
              <a:chOff x="9007415" y="2060024"/>
              <a:chExt cx="1635184" cy="1492599"/>
            </a:xfrm>
          </p:grpSpPr>
          <p:sp>
            <p:nvSpPr>
              <p:cNvPr id="186" name="Oval 185">
                <a:extLst>
                  <a:ext uri="{FF2B5EF4-FFF2-40B4-BE49-F238E27FC236}">
                    <a16:creationId xmlns:a16="http://schemas.microsoft.com/office/drawing/2014/main" id="{F4F826A8-C3DC-4CEF-AB4B-04ABE0A0CFF3}"/>
                  </a:ext>
                </a:extLst>
              </p:cNvPr>
              <p:cNvSpPr/>
              <p:nvPr/>
            </p:nvSpPr>
            <p:spPr bwMode="auto">
              <a:xfrm>
                <a:off x="9120158" y="2184168"/>
                <a:ext cx="1362075" cy="1362075"/>
              </a:xfrm>
              <a:prstGeom prst="ellipse">
                <a:avLst/>
              </a:prstGeom>
              <a:noFill/>
              <a:ln w="15875">
                <a:solidFill>
                  <a:schemeClr val="tx1">
                    <a:alpha val="3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sp useBgFill="1">
            <p:nvSpPr>
              <p:cNvPr id="187" name="Oval 186">
                <a:extLst>
                  <a:ext uri="{FF2B5EF4-FFF2-40B4-BE49-F238E27FC236}">
                    <a16:creationId xmlns:a16="http://schemas.microsoft.com/office/drawing/2014/main" id="{7E97F46D-FA89-4767-8CC7-B6246C17D512}"/>
                  </a:ext>
                </a:extLst>
              </p:cNvPr>
              <p:cNvSpPr/>
              <p:nvPr/>
            </p:nvSpPr>
            <p:spPr bwMode="auto">
              <a:xfrm>
                <a:off x="9642415" y="2060024"/>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useBgFill="1">
            <p:nvSpPr>
              <p:cNvPr id="188" name="Oval 187">
                <a:extLst>
                  <a:ext uri="{FF2B5EF4-FFF2-40B4-BE49-F238E27FC236}">
                    <a16:creationId xmlns:a16="http://schemas.microsoft.com/office/drawing/2014/main" id="{FA14F3ED-8494-40D0-AF97-877B684ECC40}"/>
                  </a:ext>
                </a:extLst>
              </p:cNvPr>
              <p:cNvSpPr/>
              <p:nvPr/>
            </p:nvSpPr>
            <p:spPr bwMode="auto">
              <a:xfrm>
                <a:off x="10325039" y="2533099"/>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DE9704C7-2F80-490A-AEC9-F49D4B6ADB69}"/>
                  </a:ext>
                </a:extLst>
              </p:cNvPr>
              <p:cNvGrpSpPr/>
              <p:nvPr/>
            </p:nvGrpSpPr>
            <p:grpSpPr>
              <a:xfrm>
                <a:off x="9519856" y="2528151"/>
                <a:ext cx="562678" cy="674109"/>
                <a:chOff x="9542399" y="2520950"/>
                <a:chExt cx="562678" cy="674109"/>
              </a:xfrm>
            </p:grpSpPr>
            <p:grpSp>
              <p:nvGrpSpPr>
                <p:cNvPr id="201" name="Group 200">
                  <a:extLst>
                    <a:ext uri="{FF2B5EF4-FFF2-40B4-BE49-F238E27FC236}">
                      <a16:creationId xmlns:a16="http://schemas.microsoft.com/office/drawing/2014/main" id="{3C4FBFFC-A490-417F-AC79-0E56E54144F5}"/>
                    </a:ext>
                  </a:extLst>
                </p:cNvPr>
                <p:cNvGrpSpPr/>
                <p:nvPr/>
              </p:nvGrpSpPr>
              <p:grpSpPr>
                <a:xfrm>
                  <a:off x="9542399" y="2520950"/>
                  <a:ext cx="562678" cy="283442"/>
                  <a:chOff x="1419697" y="2812532"/>
                  <a:chExt cx="1091633" cy="549900"/>
                </a:xfrm>
              </p:grpSpPr>
              <p:sp>
                <p:nvSpPr>
                  <p:cNvPr id="217" name="cloud 4" descr="cloud">
                    <a:extLst>
                      <a:ext uri="{FF2B5EF4-FFF2-40B4-BE49-F238E27FC236}">
                        <a16:creationId xmlns:a16="http://schemas.microsoft.com/office/drawing/2014/main" id="{8795D560-7840-4185-A9EF-6832E7EC24F8}"/>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18" name="cloud 4" descr="cloud">
                    <a:extLst>
                      <a:ext uri="{FF2B5EF4-FFF2-40B4-BE49-F238E27FC236}">
                        <a16:creationId xmlns:a16="http://schemas.microsoft.com/office/drawing/2014/main" id="{7F0D417E-946C-45DE-8153-94D9A1B155F9}"/>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19" name="cloud 4" descr="cloud">
                    <a:extLst>
                      <a:ext uri="{FF2B5EF4-FFF2-40B4-BE49-F238E27FC236}">
                        <a16:creationId xmlns:a16="http://schemas.microsoft.com/office/drawing/2014/main" id="{4B17D593-501F-4E1F-8DB5-B5F59FC17E5B}"/>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E158C256-D42E-4595-9E0B-EE5BC2EF09A8}"/>
                    </a:ext>
                  </a:extLst>
                </p:cNvPr>
                <p:cNvGrpSpPr/>
                <p:nvPr/>
              </p:nvGrpSpPr>
              <p:grpSpPr>
                <a:xfrm>
                  <a:off x="9562077" y="2746782"/>
                  <a:ext cx="423298" cy="448277"/>
                  <a:chOff x="6510727" y="4347819"/>
                  <a:chExt cx="499674" cy="529160"/>
                </a:xfrm>
              </p:grpSpPr>
              <p:sp>
                <p:nvSpPr>
                  <p:cNvPr id="203" name="Freeform: Shape 202">
                    <a:extLst>
                      <a:ext uri="{FF2B5EF4-FFF2-40B4-BE49-F238E27FC236}">
                        <a16:creationId xmlns:a16="http://schemas.microsoft.com/office/drawing/2014/main" id="{DD6C4273-7473-44BA-9CF7-EEACA1C8FAC3}"/>
                      </a:ext>
                    </a:extLst>
                  </p:cNvPr>
                  <p:cNvSpPr/>
                  <p:nvPr/>
                </p:nvSpPr>
                <p:spPr bwMode="auto">
                  <a:xfrm>
                    <a:off x="6510727" y="4347819"/>
                    <a:ext cx="378013" cy="529160"/>
                  </a:xfrm>
                  <a:custGeom>
                    <a:avLst/>
                    <a:gdLst>
                      <a:gd name="connsiteX0" fmla="*/ 112487 w 800100"/>
                      <a:gd name="connsiteY0" fmla="*/ 0 h 1120016"/>
                      <a:gd name="connsiteX1" fmla="*/ 687614 w 800100"/>
                      <a:gd name="connsiteY1" fmla="*/ 0 h 1120016"/>
                      <a:gd name="connsiteX2" fmla="*/ 687614 w 800100"/>
                      <a:gd name="connsiteY2" fmla="*/ 110366 h 1120016"/>
                      <a:gd name="connsiteX3" fmla="*/ 800100 w 800100"/>
                      <a:gd name="connsiteY3" fmla="*/ 110366 h 1120016"/>
                      <a:gd name="connsiteX4" fmla="*/ 800100 w 800100"/>
                      <a:gd name="connsiteY4" fmla="*/ 1120016 h 1120016"/>
                      <a:gd name="connsiteX5" fmla="*/ 530283 w 800100"/>
                      <a:gd name="connsiteY5" fmla="*/ 1120016 h 1120016"/>
                      <a:gd name="connsiteX6" fmla="*/ 530283 w 800100"/>
                      <a:gd name="connsiteY6" fmla="*/ 791269 h 1120016"/>
                      <a:gd name="connsiteX7" fmla="*/ 269817 w 800100"/>
                      <a:gd name="connsiteY7" fmla="*/ 791269 h 1120016"/>
                      <a:gd name="connsiteX8" fmla="*/ 269817 w 800100"/>
                      <a:gd name="connsiteY8" fmla="*/ 1120016 h 1120016"/>
                      <a:gd name="connsiteX9" fmla="*/ 0 w 800100"/>
                      <a:gd name="connsiteY9" fmla="*/ 1120016 h 1120016"/>
                      <a:gd name="connsiteX10" fmla="*/ 0 w 800100"/>
                      <a:gd name="connsiteY10" fmla="*/ 110366 h 1120016"/>
                      <a:gd name="connsiteX11" fmla="*/ 112487 w 800100"/>
                      <a:gd name="connsiteY11" fmla="*/ 110366 h 112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0100" h="1120016">
                        <a:moveTo>
                          <a:pt x="112487" y="0"/>
                        </a:moveTo>
                        <a:lnTo>
                          <a:pt x="687614" y="0"/>
                        </a:lnTo>
                        <a:lnTo>
                          <a:pt x="687614" y="110366"/>
                        </a:lnTo>
                        <a:lnTo>
                          <a:pt x="800100" y="110366"/>
                        </a:lnTo>
                        <a:lnTo>
                          <a:pt x="800100" y="1120016"/>
                        </a:lnTo>
                        <a:lnTo>
                          <a:pt x="530283" y="1120016"/>
                        </a:lnTo>
                        <a:lnTo>
                          <a:pt x="530283" y="791269"/>
                        </a:lnTo>
                        <a:lnTo>
                          <a:pt x="269817" y="791269"/>
                        </a:lnTo>
                        <a:lnTo>
                          <a:pt x="269817" y="1120016"/>
                        </a:lnTo>
                        <a:lnTo>
                          <a:pt x="0" y="1120016"/>
                        </a:lnTo>
                        <a:lnTo>
                          <a:pt x="0" y="110366"/>
                        </a:lnTo>
                        <a:lnTo>
                          <a:pt x="112487" y="110366"/>
                        </a:lnTo>
                        <a:close/>
                      </a:path>
                    </a:pathLst>
                  </a:custGeom>
                  <a:solidFill>
                    <a:srgbClr val="0078D4"/>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grpSp>
                <p:nvGrpSpPr>
                  <p:cNvPr id="204" name="Group 203">
                    <a:extLst>
                      <a:ext uri="{FF2B5EF4-FFF2-40B4-BE49-F238E27FC236}">
                        <a16:creationId xmlns:a16="http://schemas.microsoft.com/office/drawing/2014/main" id="{A4498D86-BC49-412A-BBB7-5AE617743F06}"/>
                      </a:ext>
                    </a:extLst>
                  </p:cNvPr>
                  <p:cNvGrpSpPr/>
                  <p:nvPr/>
                </p:nvGrpSpPr>
                <p:grpSpPr>
                  <a:xfrm>
                    <a:off x="6558486" y="4441365"/>
                    <a:ext cx="282496" cy="101334"/>
                    <a:chOff x="3292936" y="2556427"/>
                    <a:chExt cx="597929" cy="214484"/>
                  </a:xfrm>
                  <a:solidFill>
                    <a:schemeClr val="bg1"/>
                  </a:solidFill>
                </p:grpSpPr>
                <p:sp useBgFill="1">
                  <p:nvSpPr>
                    <p:cNvPr id="213" name="Rectangle 212">
                      <a:extLst>
                        <a:ext uri="{FF2B5EF4-FFF2-40B4-BE49-F238E27FC236}">
                          <a16:creationId xmlns:a16="http://schemas.microsoft.com/office/drawing/2014/main" id="{31FE8D15-05C1-46CD-BF79-B3B49EB0616D}"/>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4" name="Rectangle 213">
                      <a:extLst>
                        <a:ext uri="{FF2B5EF4-FFF2-40B4-BE49-F238E27FC236}">
                          <a16:creationId xmlns:a16="http://schemas.microsoft.com/office/drawing/2014/main" id="{5264DF21-DC08-4AB1-B170-EA9D17D0BDBC}"/>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5" name="Rectangle 214">
                      <a:extLst>
                        <a:ext uri="{FF2B5EF4-FFF2-40B4-BE49-F238E27FC236}">
                          <a16:creationId xmlns:a16="http://schemas.microsoft.com/office/drawing/2014/main" id="{0780A707-079A-4C1B-A513-8F1F830FCE2E}"/>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6" name="Rectangle 215">
                      <a:extLst>
                        <a:ext uri="{FF2B5EF4-FFF2-40B4-BE49-F238E27FC236}">
                          <a16:creationId xmlns:a16="http://schemas.microsoft.com/office/drawing/2014/main" id="{604F6A94-AFBA-430D-AA20-BDF622236552}"/>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grpSp>
              <p:grpSp>
                <p:nvGrpSpPr>
                  <p:cNvPr id="205" name="Group 204">
                    <a:extLst>
                      <a:ext uri="{FF2B5EF4-FFF2-40B4-BE49-F238E27FC236}">
                        <a16:creationId xmlns:a16="http://schemas.microsoft.com/office/drawing/2014/main" id="{0C048A30-B2B6-4CCA-BC6B-747D3877A37E}"/>
                      </a:ext>
                    </a:extLst>
                  </p:cNvPr>
                  <p:cNvGrpSpPr/>
                  <p:nvPr/>
                </p:nvGrpSpPr>
                <p:grpSpPr>
                  <a:xfrm>
                    <a:off x="6558486" y="4576276"/>
                    <a:ext cx="282496" cy="101334"/>
                    <a:chOff x="3292936" y="2556427"/>
                    <a:chExt cx="597929" cy="214484"/>
                  </a:xfrm>
                  <a:solidFill>
                    <a:schemeClr val="bg1"/>
                  </a:solidFill>
                </p:grpSpPr>
                <p:sp useBgFill="1">
                  <p:nvSpPr>
                    <p:cNvPr id="209" name="Rectangle 208">
                      <a:extLst>
                        <a:ext uri="{FF2B5EF4-FFF2-40B4-BE49-F238E27FC236}">
                          <a16:creationId xmlns:a16="http://schemas.microsoft.com/office/drawing/2014/main" id="{74A72D23-BC5F-4DB3-B4C6-81BF1B7B3033}"/>
                        </a:ext>
                      </a:extLst>
                    </p:cNvPr>
                    <p:cNvSpPr/>
                    <p:nvPr/>
                  </p:nvSpPr>
                  <p:spPr bwMode="auto">
                    <a:xfrm>
                      <a:off x="329293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0" name="Rectangle 209">
                      <a:extLst>
                        <a:ext uri="{FF2B5EF4-FFF2-40B4-BE49-F238E27FC236}">
                          <a16:creationId xmlns:a16="http://schemas.microsoft.com/office/drawing/2014/main" id="{B76168DF-33AC-41CA-A714-1701591B4819}"/>
                        </a:ext>
                      </a:extLst>
                    </p:cNvPr>
                    <p:cNvSpPr/>
                    <p:nvPr/>
                  </p:nvSpPr>
                  <p:spPr bwMode="auto">
                    <a:xfrm>
                      <a:off x="3451971"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1" name="Rectangle 210">
                      <a:extLst>
                        <a:ext uri="{FF2B5EF4-FFF2-40B4-BE49-F238E27FC236}">
                          <a16:creationId xmlns:a16="http://schemas.microsoft.com/office/drawing/2014/main" id="{F51452B2-C872-49C8-AEC0-CCB5273BC2A7}"/>
                        </a:ext>
                      </a:extLst>
                    </p:cNvPr>
                    <p:cNvSpPr/>
                    <p:nvPr/>
                  </p:nvSpPr>
                  <p:spPr bwMode="auto">
                    <a:xfrm>
                      <a:off x="3611006"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12" name="Rectangle 211">
                      <a:extLst>
                        <a:ext uri="{FF2B5EF4-FFF2-40B4-BE49-F238E27FC236}">
                          <a16:creationId xmlns:a16="http://schemas.microsoft.com/office/drawing/2014/main" id="{BD2CD303-251F-4863-A4B1-F5D6F41DCB5D}"/>
                        </a:ext>
                      </a:extLst>
                    </p:cNvPr>
                    <p:cNvSpPr/>
                    <p:nvPr/>
                  </p:nvSpPr>
                  <p:spPr bwMode="auto">
                    <a:xfrm>
                      <a:off x="3770042" y="2556427"/>
                      <a:ext cx="120823" cy="214484"/>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grpSp>
              <p:sp>
                <p:nvSpPr>
                  <p:cNvPr id="206" name="Rectangle 205">
                    <a:extLst>
                      <a:ext uri="{FF2B5EF4-FFF2-40B4-BE49-F238E27FC236}">
                        <a16:creationId xmlns:a16="http://schemas.microsoft.com/office/drawing/2014/main" id="{E46BC0E5-4F39-4544-B6C1-49715E011F43}"/>
                      </a:ext>
                    </a:extLst>
                  </p:cNvPr>
                  <p:cNvSpPr/>
                  <p:nvPr/>
                </p:nvSpPr>
                <p:spPr bwMode="auto">
                  <a:xfrm>
                    <a:off x="6888741" y="4519134"/>
                    <a:ext cx="121660" cy="357845"/>
                  </a:xfrm>
                  <a:prstGeom prst="rect">
                    <a:avLst/>
                  </a:prstGeom>
                  <a:solidFill>
                    <a:srgbClr val="50E6FF"/>
                  </a:solidFill>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07" name="Rectangle 206">
                    <a:extLst>
                      <a:ext uri="{FF2B5EF4-FFF2-40B4-BE49-F238E27FC236}">
                        <a16:creationId xmlns:a16="http://schemas.microsoft.com/office/drawing/2014/main" id="{763A37C5-E88B-45C1-81DA-480E1851C25D}"/>
                      </a:ext>
                    </a:extLst>
                  </p:cNvPr>
                  <p:cNvSpPr/>
                  <p:nvPr/>
                </p:nvSpPr>
                <p:spPr bwMode="auto">
                  <a:xfrm>
                    <a:off x="6924294" y="456973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sp useBgFill="1">
                <p:nvSpPr>
                  <p:cNvPr id="208" name="Rectangle 207">
                    <a:extLst>
                      <a:ext uri="{FF2B5EF4-FFF2-40B4-BE49-F238E27FC236}">
                        <a16:creationId xmlns:a16="http://schemas.microsoft.com/office/drawing/2014/main" id="{DBB5A20F-6D39-47EC-8498-BCC27EB93EC5}"/>
                      </a:ext>
                    </a:extLst>
                  </p:cNvPr>
                  <p:cNvSpPr/>
                  <p:nvPr/>
                </p:nvSpPr>
                <p:spPr bwMode="auto">
                  <a:xfrm>
                    <a:off x="6924294" y="4707190"/>
                    <a:ext cx="50555" cy="101335"/>
                  </a:xfrm>
                  <a:prstGeom prst="rect">
                    <a:avLst/>
                  </a:prstGeom>
                  <a:ln w="15875" cap="rnd">
                    <a:noFill/>
                    <a:prstDash val="solid"/>
                    <a:miter lim="800000"/>
                    <a:headEnd/>
                    <a:tailEnd/>
                  </a:ln>
                </p:spPr>
                <p:txBody>
                  <a:bodyPr vert="horz" wrap="square" lIns="61103" tIns="30552" rIns="61103" bIns="30552" numCol="1" anchor="t" anchorCtr="0" compatLnSpc="1">
                    <a:prstTxWarp prst="textNoShape">
                      <a:avLst/>
                    </a:prstTxWarp>
                  </a:bodyPr>
                  <a:lstStyle/>
                  <a:p>
                    <a:pPr marL="0" marR="0" lvl="0" indent="0" algn="l" defTabSz="623233" rtl="0" eaLnBrk="1" fontAlgn="auto" latinLnBrk="0" hangingPunct="1">
                      <a:lnSpc>
                        <a:spcPct val="100000"/>
                      </a:lnSpc>
                      <a:spcBef>
                        <a:spcPts val="0"/>
                      </a:spcBef>
                      <a:spcAft>
                        <a:spcPts val="0"/>
                      </a:spcAft>
                      <a:buClrTx/>
                      <a:buSzTx/>
                      <a:buFontTx/>
                      <a:buNone/>
                      <a:tabLst/>
                      <a:defRPr/>
                    </a:pPr>
                    <a:endParaRPr kumimoji="0" lang="en-US" sz="1203" b="0" i="0" u="none" strike="noStrike" kern="1200" cap="none" spc="0" normalizeH="0" baseline="0" noProof="0" err="1">
                      <a:ln>
                        <a:noFill/>
                      </a:ln>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614F06C2-22A8-4099-9EB5-F9EEE46885E1}"/>
                  </a:ext>
                </a:extLst>
              </p:cNvPr>
              <p:cNvGrpSpPr/>
              <p:nvPr/>
            </p:nvGrpSpPr>
            <p:grpSpPr>
              <a:xfrm>
                <a:off x="10124438" y="3235063"/>
                <a:ext cx="317560" cy="317560"/>
                <a:chOff x="9978965" y="3311263"/>
                <a:chExt cx="317560" cy="317560"/>
              </a:xfrm>
            </p:grpSpPr>
            <p:sp useBgFill="1">
              <p:nvSpPr>
                <p:cNvPr id="199" name="Oval 198">
                  <a:extLst>
                    <a:ext uri="{FF2B5EF4-FFF2-40B4-BE49-F238E27FC236}">
                      <a16:creationId xmlns:a16="http://schemas.microsoft.com/office/drawing/2014/main" id="{E0AD317E-7FB0-4C9A-B58A-764861E48A64}"/>
                    </a:ext>
                  </a:extLst>
                </p:cNvPr>
                <p:cNvSpPr/>
                <p:nvPr/>
              </p:nvSpPr>
              <p:spPr bwMode="auto">
                <a:xfrm>
                  <a:off x="9978965" y="33112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20F93ED3-4509-456E-86B3-D7845B5C3F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26141" y="3370345"/>
                  <a:ext cx="204159" cy="204159"/>
                </a:xfrm>
                <a:prstGeom prst="rect">
                  <a:avLst/>
                </a:prstGeom>
              </p:spPr>
            </p:pic>
          </p:grpSp>
          <p:grpSp>
            <p:nvGrpSpPr>
              <p:cNvPr id="191" name="Group 190">
                <a:extLst>
                  <a:ext uri="{FF2B5EF4-FFF2-40B4-BE49-F238E27FC236}">
                    <a16:creationId xmlns:a16="http://schemas.microsoft.com/office/drawing/2014/main" id="{7EB7087D-DAE2-49FE-B469-428022573652}"/>
                  </a:ext>
                </a:extLst>
              </p:cNvPr>
              <p:cNvGrpSpPr/>
              <p:nvPr/>
            </p:nvGrpSpPr>
            <p:grpSpPr>
              <a:xfrm>
                <a:off x="9007415" y="2533099"/>
                <a:ext cx="317560" cy="317560"/>
                <a:chOff x="9109015" y="2269863"/>
                <a:chExt cx="317560" cy="317560"/>
              </a:xfrm>
            </p:grpSpPr>
            <p:sp useBgFill="1">
              <p:nvSpPr>
                <p:cNvPr id="197" name="Oval 196">
                  <a:extLst>
                    <a:ext uri="{FF2B5EF4-FFF2-40B4-BE49-F238E27FC236}">
                      <a16:creationId xmlns:a16="http://schemas.microsoft.com/office/drawing/2014/main" id="{6A4B598B-13AF-4BBD-8E6D-2ECC6AB4A725}"/>
                    </a:ext>
                  </a:extLst>
                </p:cNvPr>
                <p:cNvSpPr/>
                <p:nvPr/>
              </p:nvSpPr>
              <p:spPr bwMode="auto">
                <a:xfrm>
                  <a:off x="9109015" y="2269863"/>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8" name="Graphic 197">
                  <a:extLst>
                    <a:ext uri="{FF2B5EF4-FFF2-40B4-BE49-F238E27FC236}">
                      <a16:creationId xmlns:a16="http://schemas.microsoft.com/office/drawing/2014/main" id="{2FCF4D6D-9E15-4F68-84F0-BD3A74D363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48702" y="2309550"/>
                  <a:ext cx="238186" cy="238186"/>
                </a:xfrm>
                <a:prstGeom prst="rect">
                  <a:avLst/>
                </a:prstGeom>
              </p:spPr>
            </p:pic>
          </p:grpSp>
          <p:grpSp>
            <p:nvGrpSpPr>
              <p:cNvPr id="192" name="Group 191">
                <a:extLst>
                  <a:ext uri="{FF2B5EF4-FFF2-40B4-BE49-F238E27FC236}">
                    <a16:creationId xmlns:a16="http://schemas.microsoft.com/office/drawing/2014/main" id="{663ADDA1-96CF-4594-944F-C580D6A179B6}"/>
                  </a:ext>
                </a:extLst>
              </p:cNvPr>
              <p:cNvGrpSpPr/>
              <p:nvPr/>
            </p:nvGrpSpPr>
            <p:grpSpPr>
              <a:xfrm>
                <a:off x="9211192" y="3235063"/>
                <a:ext cx="317560" cy="317560"/>
                <a:chOff x="8975665" y="2882638"/>
                <a:chExt cx="317560" cy="317560"/>
              </a:xfrm>
            </p:grpSpPr>
            <p:sp useBgFill="1">
              <p:nvSpPr>
                <p:cNvPr id="195" name="Oval 194">
                  <a:extLst>
                    <a:ext uri="{FF2B5EF4-FFF2-40B4-BE49-F238E27FC236}">
                      <a16:creationId xmlns:a16="http://schemas.microsoft.com/office/drawing/2014/main" id="{872A14AC-B77B-4BEE-A5B0-708E143B3B1F}"/>
                    </a:ext>
                  </a:extLst>
                </p:cNvPr>
                <p:cNvSpPr/>
                <p:nvPr/>
              </p:nvSpPr>
              <p:spPr bwMode="auto">
                <a:xfrm>
                  <a:off x="8975665" y="2882638"/>
                  <a:ext cx="317560" cy="317560"/>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196" name="Graphic 195">
                  <a:extLst>
                    <a:ext uri="{FF2B5EF4-FFF2-40B4-BE49-F238E27FC236}">
                      <a16:creationId xmlns:a16="http://schemas.microsoft.com/office/drawing/2014/main" id="{D893DFC9-2648-4EAE-A3A7-2075D8A470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12971" y="2919944"/>
                  <a:ext cx="242948" cy="242948"/>
                </a:xfrm>
                <a:prstGeom prst="rect">
                  <a:avLst/>
                </a:prstGeom>
              </p:spPr>
            </p:pic>
          </p:grpSp>
          <p:pic>
            <p:nvPicPr>
              <p:cNvPr id="193" name="Graphic 192">
                <a:extLst>
                  <a:ext uri="{FF2B5EF4-FFF2-40B4-BE49-F238E27FC236}">
                    <a16:creationId xmlns:a16="http://schemas.microsoft.com/office/drawing/2014/main" id="{363AADBC-C143-47A0-9F90-EA36684A2E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75510" y="2093119"/>
                <a:ext cx="251370" cy="251370"/>
              </a:xfrm>
              <a:prstGeom prst="rect">
                <a:avLst/>
              </a:prstGeom>
            </p:spPr>
          </p:pic>
          <p:pic>
            <p:nvPicPr>
              <p:cNvPr id="194" name="Kubernetes" descr="Kubernetes">
                <a:extLst>
                  <a:ext uri="{FF2B5EF4-FFF2-40B4-BE49-F238E27FC236}">
                    <a16:creationId xmlns:a16="http://schemas.microsoft.com/office/drawing/2014/main" id="{CE815409-C311-4980-8C26-DF7BCFA0AC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56819" y="2564879"/>
                <a:ext cx="254000" cy="254000"/>
              </a:xfrm>
              <a:prstGeom prst="rect">
                <a:avLst/>
              </a:prstGeom>
            </p:spPr>
          </p:pic>
        </p:grpSp>
      </p:grpSp>
      <p:grpSp>
        <p:nvGrpSpPr>
          <p:cNvPr id="220" name="Group 219">
            <a:extLst>
              <a:ext uri="{FF2B5EF4-FFF2-40B4-BE49-F238E27FC236}">
                <a16:creationId xmlns:a16="http://schemas.microsoft.com/office/drawing/2014/main" id="{F2124695-0249-4D83-B386-38BA350D5BFE}"/>
              </a:ext>
            </a:extLst>
          </p:cNvPr>
          <p:cNvGrpSpPr/>
          <p:nvPr/>
        </p:nvGrpSpPr>
        <p:grpSpPr>
          <a:xfrm>
            <a:off x="584199" y="1839789"/>
            <a:ext cx="3621336" cy="4566395"/>
            <a:chOff x="584199" y="1839789"/>
            <a:chExt cx="3621336" cy="4566395"/>
          </a:xfrm>
        </p:grpSpPr>
        <p:sp>
          <p:nvSpPr>
            <p:cNvPr id="221" name="Rectangle 220">
              <a:extLst>
                <a:ext uri="{FF2B5EF4-FFF2-40B4-BE49-F238E27FC236}">
                  <a16:creationId xmlns:a16="http://schemas.microsoft.com/office/drawing/2014/main" id="{21397C9C-7719-488E-85E4-C23B9C75616F}"/>
                </a:ext>
              </a:extLst>
            </p:cNvPr>
            <p:cNvSpPr/>
            <p:nvPr/>
          </p:nvSpPr>
          <p:spPr bwMode="auto">
            <a:xfrm>
              <a:off x="584199" y="4377359"/>
              <a:ext cx="3621336" cy="20288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Get Kubernetes clusters and servers that are sprawling across clouds, datacenters and edge under control by centrally organizing and governing from </a:t>
              </a:r>
              <a:b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 single place. </a:t>
              </a:r>
            </a:p>
          </p:txBody>
        </p:sp>
        <p:grpSp>
          <p:nvGrpSpPr>
            <p:cNvPr id="222" name="Group 221">
              <a:extLst>
                <a:ext uri="{FF2B5EF4-FFF2-40B4-BE49-F238E27FC236}">
                  <a16:creationId xmlns:a16="http://schemas.microsoft.com/office/drawing/2014/main" id="{6F64BC2E-EC25-47E7-BF9A-B98C3F98FFF4}"/>
                </a:ext>
              </a:extLst>
            </p:cNvPr>
            <p:cNvGrpSpPr/>
            <p:nvPr/>
          </p:nvGrpSpPr>
          <p:grpSpPr>
            <a:xfrm>
              <a:off x="584199" y="1839789"/>
              <a:ext cx="3621336" cy="2594720"/>
              <a:chOff x="584199" y="1839789"/>
              <a:chExt cx="3621336" cy="2594720"/>
            </a:xfrm>
          </p:grpSpPr>
          <p:sp>
            <p:nvSpPr>
              <p:cNvPr id="223" name="Rectangle 222">
                <a:extLst>
                  <a:ext uri="{FF2B5EF4-FFF2-40B4-BE49-F238E27FC236}">
                    <a16:creationId xmlns:a16="http://schemas.microsoft.com/office/drawing/2014/main" id="{3F0F7642-A71B-4E21-8E2F-2086C67233EA}"/>
                  </a:ext>
                </a:extLst>
              </p:cNvPr>
              <p:cNvSpPr/>
              <p:nvPr/>
            </p:nvSpPr>
            <p:spPr bwMode="auto">
              <a:xfrm>
                <a:off x="584199" y="3662984"/>
                <a:ext cx="362133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rPr>
                  <a:t>Organize and govern</a:t>
                </a:r>
                <a:br>
                  <a:rPr kumimoji="0" lang="en-US" sz="1800" b="0" i="0" u="none" strike="noStrike" kern="1200" cap="none" spc="0" normalizeH="0" baseline="0" noProof="0" dirty="0">
                    <a:ln>
                      <a:noFill/>
                    </a:ln>
                    <a:solidFill>
                      <a:schemeClr val="tx1"/>
                    </a:solidFill>
                    <a:effectLst/>
                    <a:uLnTx/>
                    <a:uFillTx/>
                    <a:latin typeface="Segoe UI Semibold"/>
                    <a:ea typeface="+mn-ea"/>
                  </a:rPr>
                </a:br>
                <a:r>
                  <a:rPr kumimoji="0" lang="en-US" sz="1800" b="0" i="0" u="none" strike="noStrike" kern="1200" cap="none" spc="0" normalizeH="0" baseline="0" noProof="0" dirty="0">
                    <a:ln>
                      <a:noFill/>
                    </a:ln>
                    <a:solidFill>
                      <a:schemeClr val="tx1"/>
                    </a:solidFill>
                    <a:effectLst/>
                    <a:uLnTx/>
                    <a:uFillTx/>
                    <a:latin typeface="Segoe UI Semibold"/>
                    <a:ea typeface="+mn-ea"/>
                  </a:rPr>
                  <a:t>across environments</a:t>
                </a:r>
                <a:endPar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nvGrpSpPr>
              <p:cNvPr id="224" name="Group 223">
                <a:extLst>
                  <a:ext uri="{FF2B5EF4-FFF2-40B4-BE49-F238E27FC236}">
                    <a16:creationId xmlns:a16="http://schemas.microsoft.com/office/drawing/2014/main" id="{CF3D5511-A8B1-430F-8ABF-A5F15ECAF32F}"/>
                  </a:ext>
                </a:extLst>
              </p:cNvPr>
              <p:cNvGrpSpPr/>
              <p:nvPr/>
            </p:nvGrpSpPr>
            <p:grpSpPr>
              <a:xfrm>
                <a:off x="1147337" y="2025650"/>
                <a:ext cx="2495060" cy="1431844"/>
                <a:chOff x="1147337" y="2070101"/>
                <a:chExt cx="2495060" cy="1342941"/>
              </a:xfrm>
            </p:grpSpPr>
            <p:sp>
              <p:nvSpPr>
                <p:cNvPr id="249" name="Rectangle 248">
                  <a:extLst>
                    <a:ext uri="{FF2B5EF4-FFF2-40B4-BE49-F238E27FC236}">
                      <a16:creationId xmlns:a16="http://schemas.microsoft.com/office/drawing/2014/main" id="{3891E953-271C-4E78-A80A-3380364A152E}"/>
                    </a:ext>
                  </a:extLst>
                </p:cNvPr>
                <p:cNvSpPr/>
                <p:nvPr/>
              </p:nvSpPr>
              <p:spPr bwMode="auto">
                <a:xfrm>
                  <a:off x="1147337" y="2070101"/>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50" name="Rectangle 249">
                  <a:extLst>
                    <a:ext uri="{FF2B5EF4-FFF2-40B4-BE49-F238E27FC236}">
                      <a16:creationId xmlns:a16="http://schemas.microsoft.com/office/drawing/2014/main" id="{EC451DF2-20FC-4164-956B-25DFBD01B01C}"/>
                    </a:ext>
                  </a:extLst>
                </p:cNvPr>
                <p:cNvSpPr/>
                <p:nvPr/>
              </p:nvSpPr>
              <p:spPr bwMode="auto">
                <a:xfrm>
                  <a:off x="1147337" y="2823546"/>
                  <a:ext cx="2495060" cy="589496"/>
                </a:xfrm>
                <a:prstGeom prst="rect">
                  <a:avLst/>
                </a:prstGeom>
                <a:noFill/>
                <a:ln w="15875">
                  <a:solidFill>
                    <a:schemeClr val="tx1">
                      <a:alpha val="30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useBgFill="1">
            <p:nvSpPr>
              <p:cNvPr id="225" name="TextBox 224">
                <a:extLst>
                  <a:ext uri="{FF2B5EF4-FFF2-40B4-BE49-F238E27FC236}">
                    <a16:creationId xmlns:a16="http://schemas.microsoft.com/office/drawing/2014/main" id="{946AF234-CD10-4545-A3F4-D8477A9A961A}"/>
                  </a:ext>
                </a:extLst>
              </p:cNvPr>
              <p:cNvSpPr txBox="1"/>
              <p:nvPr/>
            </p:nvSpPr>
            <p:spPr>
              <a:xfrm>
                <a:off x="2259785" y="1856732"/>
                <a:ext cx="867545"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Multi-cloud</a:t>
                </a:r>
              </a:p>
            </p:txBody>
          </p:sp>
          <p:sp useBgFill="1">
            <p:nvSpPr>
              <p:cNvPr id="226" name="TextBox 225">
                <a:extLst>
                  <a:ext uri="{FF2B5EF4-FFF2-40B4-BE49-F238E27FC236}">
                    <a16:creationId xmlns:a16="http://schemas.microsoft.com/office/drawing/2014/main" id="{4BD3E358-3304-48C5-ADAD-2E90BB5FF390}"/>
                  </a:ext>
                </a:extLst>
              </p:cNvPr>
              <p:cNvSpPr txBox="1"/>
              <p:nvPr/>
            </p:nvSpPr>
            <p:spPr>
              <a:xfrm>
                <a:off x="2132785" y="3291832"/>
                <a:ext cx="1386918" cy="338554"/>
              </a:xfrm>
              <a:prstGeom prst="rect">
                <a:avLst/>
              </a:prstGeom>
            </p:spPr>
            <p:txBody>
              <a:bodyPr wrap="non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a:ea typeface="+mn-ea"/>
                    <a:cs typeface="+mn-cs"/>
                  </a:rPr>
                  <a:t>Datacenter &amp; hosted</a:t>
                </a:r>
              </a:p>
            </p:txBody>
          </p:sp>
          <p:grpSp>
            <p:nvGrpSpPr>
              <p:cNvPr id="227" name="Group 226">
                <a:extLst>
                  <a:ext uri="{FF2B5EF4-FFF2-40B4-BE49-F238E27FC236}">
                    <a16:creationId xmlns:a16="http://schemas.microsoft.com/office/drawing/2014/main" id="{44198970-1101-4921-8FDE-DA18D8F40A54}"/>
                  </a:ext>
                </a:extLst>
              </p:cNvPr>
              <p:cNvGrpSpPr/>
              <p:nvPr/>
            </p:nvGrpSpPr>
            <p:grpSpPr>
              <a:xfrm>
                <a:off x="1700394" y="2337586"/>
                <a:ext cx="1388947" cy="807973"/>
                <a:chOff x="1700394" y="2341905"/>
                <a:chExt cx="1388947" cy="807973"/>
              </a:xfrm>
            </p:grpSpPr>
            <p:pic>
              <p:nvPicPr>
                <p:cNvPr id="233" name="Graphic 232">
                  <a:extLst>
                    <a:ext uri="{FF2B5EF4-FFF2-40B4-BE49-F238E27FC236}">
                      <a16:creationId xmlns:a16="http://schemas.microsoft.com/office/drawing/2014/main" id="{6A7D5012-5D04-4278-A254-59AF2E390F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0394" y="2348857"/>
                  <a:ext cx="247970" cy="247969"/>
                </a:xfrm>
                <a:prstGeom prst="rect">
                  <a:avLst/>
                </a:prstGeom>
              </p:spPr>
            </p:pic>
            <p:grpSp>
              <p:nvGrpSpPr>
                <p:cNvPr id="234" name="storage3" descr="storage">
                  <a:extLst>
                    <a:ext uri="{FF2B5EF4-FFF2-40B4-BE49-F238E27FC236}">
                      <a16:creationId xmlns:a16="http://schemas.microsoft.com/office/drawing/2014/main" id="{DAE9E55E-529B-43DB-B06B-E4FC679971A8}"/>
                    </a:ext>
                  </a:extLst>
                </p:cNvPr>
                <p:cNvGrpSpPr/>
                <p:nvPr/>
              </p:nvGrpSpPr>
              <p:grpSpPr>
                <a:xfrm>
                  <a:off x="2298708" y="2341905"/>
                  <a:ext cx="197136" cy="261873"/>
                  <a:chOff x="19547751" y="2337953"/>
                  <a:chExt cx="652743" cy="867099"/>
                </a:xfrm>
              </p:grpSpPr>
              <p:sp>
                <p:nvSpPr>
                  <p:cNvPr id="246" name="Freeform: Shape 245">
                    <a:extLst>
                      <a:ext uri="{FF2B5EF4-FFF2-40B4-BE49-F238E27FC236}">
                        <a16:creationId xmlns:a16="http://schemas.microsoft.com/office/drawing/2014/main" id="{509588DD-9AD5-4AF9-A05F-5BA711ECF0EF}"/>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7" name="Freeform: Shape 246">
                    <a:extLst>
                      <a:ext uri="{FF2B5EF4-FFF2-40B4-BE49-F238E27FC236}">
                        <a16:creationId xmlns:a16="http://schemas.microsoft.com/office/drawing/2014/main" id="{F160B807-9DCF-4E14-9105-7D8B7999D7D8}"/>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8" name="Freeform: Shape 247">
                    <a:extLst>
                      <a:ext uri="{FF2B5EF4-FFF2-40B4-BE49-F238E27FC236}">
                        <a16:creationId xmlns:a16="http://schemas.microsoft.com/office/drawing/2014/main" id="{5C0D076A-0998-4B2A-9B87-66EB49B65497}"/>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pic>
              <p:nvPicPr>
                <p:cNvPr id="235" name="Kubernetes" descr="Kubernetes">
                  <a:extLst>
                    <a:ext uri="{FF2B5EF4-FFF2-40B4-BE49-F238E27FC236}">
                      <a16:creationId xmlns:a16="http://schemas.microsoft.com/office/drawing/2014/main" id="{E7D2D402-38CD-49F1-ADD2-BED0746BA2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46188" y="2351265"/>
                  <a:ext cx="243153" cy="243153"/>
                </a:xfrm>
                <a:prstGeom prst="rect">
                  <a:avLst/>
                </a:prstGeom>
              </p:spPr>
            </p:pic>
            <p:grpSp>
              <p:nvGrpSpPr>
                <p:cNvPr id="236" name="Group 235">
                  <a:extLst>
                    <a:ext uri="{FF2B5EF4-FFF2-40B4-BE49-F238E27FC236}">
                      <a16:creationId xmlns:a16="http://schemas.microsoft.com/office/drawing/2014/main" id="{A54D0D81-C580-4FDF-AA74-D6FC299EBD05}"/>
                    </a:ext>
                  </a:extLst>
                </p:cNvPr>
                <p:cNvGrpSpPr/>
                <p:nvPr/>
              </p:nvGrpSpPr>
              <p:grpSpPr>
                <a:xfrm>
                  <a:off x="1700394" y="2888005"/>
                  <a:ext cx="1388947" cy="261873"/>
                  <a:chOff x="1721424" y="2341905"/>
                  <a:chExt cx="1388947" cy="261873"/>
                </a:xfrm>
              </p:grpSpPr>
              <p:pic>
                <p:nvPicPr>
                  <p:cNvPr id="240" name="Graphic 239">
                    <a:extLst>
                      <a:ext uri="{FF2B5EF4-FFF2-40B4-BE49-F238E27FC236}">
                        <a16:creationId xmlns:a16="http://schemas.microsoft.com/office/drawing/2014/main" id="{2502E9D8-15E5-49CE-AB34-2FCA9F9642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21424" y="2348857"/>
                    <a:ext cx="247970" cy="247969"/>
                  </a:xfrm>
                  <a:prstGeom prst="rect">
                    <a:avLst/>
                  </a:prstGeom>
                </p:spPr>
              </p:pic>
              <p:grpSp>
                <p:nvGrpSpPr>
                  <p:cNvPr id="241" name="storage3" descr="storage">
                    <a:extLst>
                      <a:ext uri="{FF2B5EF4-FFF2-40B4-BE49-F238E27FC236}">
                        <a16:creationId xmlns:a16="http://schemas.microsoft.com/office/drawing/2014/main" id="{A359A308-D543-4511-96A9-6010C648B94A}"/>
                      </a:ext>
                    </a:extLst>
                  </p:cNvPr>
                  <p:cNvGrpSpPr/>
                  <p:nvPr/>
                </p:nvGrpSpPr>
                <p:grpSpPr>
                  <a:xfrm>
                    <a:off x="2319738" y="2341905"/>
                    <a:ext cx="197136" cy="261873"/>
                    <a:chOff x="19547751" y="2337953"/>
                    <a:chExt cx="652743" cy="867099"/>
                  </a:xfrm>
                </p:grpSpPr>
                <p:sp>
                  <p:nvSpPr>
                    <p:cNvPr id="243" name="Freeform: Shape 242">
                      <a:extLst>
                        <a:ext uri="{FF2B5EF4-FFF2-40B4-BE49-F238E27FC236}">
                          <a16:creationId xmlns:a16="http://schemas.microsoft.com/office/drawing/2014/main" id="{17825E36-A688-4AB6-8226-675A125D89AB}"/>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4" name="Freeform: Shape 243">
                      <a:extLst>
                        <a:ext uri="{FF2B5EF4-FFF2-40B4-BE49-F238E27FC236}">
                          <a16:creationId xmlns:a16="http://schemas.microsoft.com/office/drawing/2014/main" id="{18DA8FFA-3C37-41D3-A7A0-6630A2CB5920}"/>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5" name="Freeform: Shape 244">
                      <a:extLst>
                        <a:ext uri="{FF2B5EF4-FFF2-40B4-BE49-F238E27FC236}">
                          <a16:creationId xmlns:a16="http://schemas.microsoft.com/office/drawing/2014/main" id="{0FD2B890-A2FD-475F-85B7-3E6C6A05557E}"/>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pic>
                <p:nvPicPr>
                  <p:cNvPr id="242" name="Kubernetes" descr="Kubernetes">
                    <a:extLst>
                      <a:ext uri="{FF2B5EF4-FFF2-40B4-BE49-F238E27FC236}">
                        <a16:creationId xmlns:a16="http://schemas.microsoft.com/office/drawing/2014/main" id="{1407F717-3475-4E0D-B3BE-FD340E328F0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7218" y="2351265"/>
                    <a:ext cx="243153" cy="243153"/>
                  </a:xfrm>
                  <a:prstGeom prst="rect">
                    <a:avLst/>
                  </a:prstGeom>
                </p:spPr>
              </p:pic>
            </p:grpSp>
            <p:cxnSp>
              <p:nvCxnSpPr>
                <p:cNvPr id="237" name="Straight Connector 236">
                  <a:extLst>
                    <a:ext uri="{FF2B5EF4-FFF2-40B4-BE49-F238E27FC236}">
                      <a16:creationId xmlns:a16="http://schemas.microsoft.com/office/drawing/2014/main" id="{7F9ECC9F-47B5-425D-A069-E60A04A61BC4}"/>
                    </a:ext>
                  </a:extLst>
                </p:cNvPr>
                <p:cNvCxnSpPr>
                  <a:cxnSpLocks/>
                </p:cNvCxnSpPr>
                <p:nvPr/>
              </p:nvCxnSpPr>
              <p:spPr>
                <a:xfrm>
                  <a:off x="1824379"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F1DEE38B-ABC5-4DBD-9942-1EDDCD927BF0}"/>
                    </a:ext>
                  </a:extLst>
                </p:cNvPr>
                <p:cNvCxnSpPr>
                  <a:cxnSpLocks/>
                </p:cNvCxnSpPr>
                <p:nvPr/>
              </p:nvCxnSpPr>
              <p:spPr>
                <a:xfrm>
                  <a:off x="2397276"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F6719BB-91C4-4B73-861F-33402C751EA8}"/>
                    </a:ext>
                  </a:extLst>
                </p:cNvPr>
                <p:cNvCxnSpPr>
                  <a:cxnSpLocks/>
                </p:cNvCxnSpPr>
                <p:nvPr/>
              </p:nvCxnSpPr>
              <p:spPr>
                <a:xfrm>
                  <a:off x="2967764" y="2615416"/>
                  <a:ext cx="0" cy="254000"/>
                </a:xfrm>
                <a:prstGeom prst="line">
                  <a:avLst/>
                </a:prstGeom>
                <a:ln w="15875"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28" name="Picture 227">
                <a:extLst>
                  <a:ext uri="{FF2B5EF4-FFF2-40B4-BE49-F238E27FC236}">
                    <a16:creationId xmlns:a16="http://schemas.microsoft.com/office/drawing/2014/main" id="{F463F2E7-7F6E-4468-BA17-B1B0160FB7E4}"/>
                  </a:ext>
                </a:extLst>
              </p:cNvPr>
              <p:cNvPicPr>
                <a:picLocks noChangeAspect="1"/>
              </p:cNvPicPr>
              <p:nvPr/>
            </p:nvPicPr>
            <p:blipFill rotWithShape="1">
              <a:blip r:embed="rId12"/>
              <a:srcRect l="7868" t="75623" r="62322" b="1137"/>
              <a:stretch/>
            </p:blipFill>
            <p:spPr>
              <a:xfrm>
                <a:off x="1638300" y="3216680"/>
                <a:ext cx="476250" cy="353606"/>
              </a:xfrm>
              <a:prstGeom prst="rect">
                <a:avLst/>
              </a:prstGeom>
              <a:solidFill>
                <a:schemeClr val="bg1"/>
              </a:solidFill>
            </p:spPr>
          </p:pic>
          <p:grpSp>
            <p:nvGrpSpPr>
              <p:cNvPr id="229" name="Group 228">
                <a:extLst>
                  <a:ext uri="{FF2B5EF4-FFF2-40B4-BE49-F238E27FC236}">
                    <a16:creationId xmlns:a16="http://schemas.microsoft.com/office/drawing/2014/main" id="{2D3BB26F-3777-49A7-9777-A8D87E7627BC}"/>
                  </a:ext>
                </a:extLst>
              </p:cNvPr>
              <p:cNvGrpSpPr/>
              <p:nvPr/>
            </p:nvGrpSpPr>
            <p:grpSpPr>
              <a:xfrm>
                <a:off x="1662404" y="1839789"/>
                <a:ext cx="575953" cy="290130"/>
                <a:chOff x="1419697" y="2812532"/>
                <a:chExt cx="1091633" cy="549900"/>
              </a:xfrm>
            </p:grpSpPr>
            <p:sp>
              <p:nvSpPr>
                <p:cNvPr id="230" name="cloud 4" descr="cloud">
                  <a:extLst>
                    <a:ext uri="{FF2B5EF4-FFF2-40B4-BE49-F238E27FC236}">
                      <a16:creationId xmlns:a16="http://schemas.microsoft.com/office/drawing/2014/main" id="{1E51B15F-217B-4EC0-8B15-50FF8A25AD35}"/>
                    </a:ext>
                  </a:extLst>
                </p:cNvPr>
                <p:cNvSpPr>
                  <a:spLocks noChangeAspect="1"/>
                </p:cNvSpPr>
                <p:nvPr/>
              </p:nvSpPr>
              <p:spPr bwMode="auto">
                <a:xfrm flipV="1">
                  <a:off x="1419697" y="2812532"/>
                  <a:ext cx="558500" cy="30787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1" name="cloud 4" descr="cloud">
                  <a:extLst>
                    <a:ext uri="{FF2B5EF4-FFF2-40B4-BE49-F238E27FC236}">
                      <a16:creationId xmlns:a16="http://schemas.microsoft.com/office/drawing/2014/main" id="{4B20AE6B-608A-4381-92B7-44BDE36A3981}"/>
                    </a:ext>
                  </a:extLst>
                </p:cNvPr>
                <p:cNvSpPr>
                  <a:spLocks noChangeAspect="1"/>
                </p:cNvSpPr>
                <p:nvPr/>
              </p:nvSpPr>
              <p:spPr bwMode="auto">
                <a:xfrm flipV="1">
                  <a:off x="2078600" y="2940282"/>
                  <a:ext cx="432730" cy="23854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2"/>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sp>
              <p:nvSpPr>
                <p:cNvPr id="232" name="cloud 4" descr="cloud">
                  <a:extLst>
                    <a:ext uri="{FF2B5EF4-FFF2-40B4-BE49-F238E27FC236}">
                      <a16:creationId xmlns:a16="http://schemas.microsoft.com/office/drawing/2014/main" id="{4A7CA85B-2EDE-4D94-9AD2-DCB1A3496683}"/>
                    </a:ext>
                  </a:extLst>
                </p:cNvPr>
                <p:cNvSpPr>
                  <a:spLocks noChangeAspect="1"/>
                </p:cNvSpPr>
                <p:nvPr/>
              </p:nvSpPr>
              <p:spPr bwMode="auto">
                <a:xfrm flipV="1">
                  <a:off x="1701950" y="2984384"/>
                  <a:ext cx="685800" cy="3780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Semilight"/>
                    <a:ea typeface="+mn-ea"/>
                    <a:cs typeface="+mn-cs"/>
                  </a:endParaRPr>
                </a:p>
              </p:txBody>
            </p:sp>
          </p:grpSp>
        </p:grpSp>
      </p:grpSp>
    </p:spTree>
    <p:extLst>
      <p:ext uri="{BB962C8B-B14F-4D97-AF65-F5344CB8AC3E}">
        <p14:creationId xmlns:p14="http://schemas.microsoft.com/office/powerpoint/2010/main" val="302752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par>
                                <p:cTn id="8" presetID="42" presetClass="path" presetSubtype="0" decel="100000" fill="hold" grpId="1" nodeType="withEffect">
                                  <p:stCondLst>
                                    <p:cond delay="0"/>
                                  </p:stCondLst>
                                  <p:childTnLst>
                                    <p:animMotion origin="layout" path="M 0 -3.7037E-7 L 0 0.01898 " pathEditMode="relative" rAng="0" ptsTypes="AA">
                                      <p:cBhvr>
                                        <p:cTn id="9" dur="500" spd="-100000" fill="hold"/>
                                        <p:tgtEl>
                                          <p:spTgt spid="103"/>
                                        </p:tgtEl>
                                        <p:attrNameLst>
                                          <p:attrName>ppt_x</p:attrName>
                                          <p:attrName>ppt_y</p:attrName>
                                        </p:attrNameLst>
                                      </p:cBhvr>
                                      <p:rCtr x="0" y="949"/>
                                    </p:animMotion>
                                  </p:childTnLst>
                                </p:cTn>
                              </p:par>
                              <p:par>
                                <p:cTn id="10" presetID="10" presetClass="entr" presetSubtype="0" fill="hold" nodeType="withEffect">
                                  <p:stCondLst>
                                    <p:cond delay="30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par>
                                <p:cTn id="13" presetID="63" presetClass="path" presetSubtype="0" decel="100000" fill="hold" nodeType="withEffect">
                                  <p:stCondLst>
                                    <p:cond delay="300"/>
                                  </p:stCondLst>
                                  <p:childTnLst>
                                    <p:animMotion origin="layout" path="M -2.08333E-7 4.07407E-6 L 0.01719 4.07407E-6 " pathEditMode="relative" rAng="0" ptsTypes="AA">
                                      <p:cBhvr>
                                        <p:cTn id="14" dur="700" spd="-100000" fill="hold"/>
                                        <p:tgtEl>
                                          <p:spTgt spid="110"/>
                                        </p:tgtEl>
                                        <p:attrNameLst>
                                          <p:attrName>ppt_x</p:attrName>
                                          <p:attrName>ppt_y</p:attrName>
                                        </p:attrNameLst>
                                      </p:cBhvr>
                                      <p:rCtr x="859" y="0"/>
                                    </p:animMotion>
                                  </p:childTnLst>
                                </p:cTn>
                              </p:par>
                              <p:par>
                                <p:cTn id="15" presetID="10" presetClass="entr" presetSubtype="0" fill="hold" nodeType="withEffect">
                                  <p:stCondLst>
                                    <p:cond delay="400"/>
                                  </p:stCondLst>
                                  <p:childTnLst>
                                    <p:set>
                                      <p:cBhvr>
                                        <p:cTn id="16" dur="1" fill="hold">
                                          <p:stCondLst>
                                            <p:cond delay="0"/>
                                          </p:stCondLst>
                                        </p:cTn>
                                        <p:tgtEl>
                                          <p:spTgt spid="182"/>
                                        </p:tgtEl>
                                        <p:attrNameLst>
                                          <p:attrName>style.visibility</p:attrName>
                                        </p:attrNameLst>
                                      </p:cBhvr>
                                      <p:to>
                                        <p:strVal val="visible"/>
                                      </p:to>
                                    </p:set>
                                    <p:animEffect transition="in" filter="fade">
                                      <p:cBhvr>
                                        <p:cTn id="17" dur="500"/>
                                        <p:tgtEl>
                                          <p:spTgt spid="182"/>
                                        </p:tgtEl>
                                      </p:cBhvr>
                                    </p:animEffect>
                                  </p:childTnLst>
                                </p:cTn>
                              </p:par>
                              <p:par>
                                <p:cTn id="18" presetID="63" presetClass="path" presetSubtype="0" decel="100000" fill="hold" nodeType="withEffect">
                                  <p:stCondLst>
                                    <p:cond delay="400"/>
                                  </p:stCondLst>
                                  <p:childTnLst>
                                    <p:animMotion origin="layout" path="M 3.75E-6 4.81481E-6 L 0.01718 4.81481E-6 " pathEditMode="relative" rAng="0" ptsTypes="AA">
                                      <p:cBhvr>
                                        <p:cTn id="19" dur="700" spd="-100000" fill="hold"/>
                                        <p:tgtEl>
                                          <p:spTgt spid="182"/>
                                        </p:tgtEl>
                                        <p:attrNameLst>
                                          <p:attrName>ppt_x</p:attrName>
                                          <p:attrName>ppt_y</p:attrName>
                                        </p:attrNameLst>
                                      </p:cBhvr>
                                      <p:rCtr x="859" y="0"/>
                                    </p:animMotion>
                                  </p:childTnLst>
                                </p:cTn>
                              </p:par>
                              <p:par>
                                <p:cTn id="20" presetID="10" presetClass="entr" presetSubtype="0" fill="hold" nodeType="withEffect">
                                  <p:stCondLst>
                                    <p:cond delay="200"/>
                                  </p:stCondLst>
                                  <p:childTnLst>
                                    <p:set>
                                      <p:cBhvr>
                                        <p:cTn id="21" dur="1" fill="hold">
                                          <p:stCondLst>
                                            <p:cond delay="0"/>
                                          </p:stCondLst>
                                        </p:cTn>
                                        <p:tgtEl>
                                          <p:spTgt spid="220"/>
                                        </p:tgtEl>
                                        <p:attrNameLst>
                                          <p:attrName>style.visibility</p:attrName>
                                        </p:attrNameLst>
                                      </p:cBhvr>
                                      <p:to>
                                        <p:strVal val="visible"/>
                                      </p:to>
                                    </p:set>
                                    <p:animEffect transition="in" filter="fade">
                                      <p:cBhvr>
                                        <p:cTn id="22" dur="500"/>
                                        <p:tgtEl>
                                          <p:spTgt spid="220"/>
                                        </p:tgtEl>
                                      </p:cBhvr>
                                    </p:animEffect>
                                  </p:childTnLst>
                                </p:cTn>
                              </p:par>
                              <p:par>
                                <p:cTn id="23" presetID="63" presetClass="path" presetSubtype="0" decel="100000" fill="hold" nodeType="withEffect">
                                  <p:stCondLst>
                                    <p:cond delay="200"/>
                                  </p:stCondLst>
                                  <p:childTnLst>
                                    <p:animMotion origin="layout" path="M -2.08333E-7 4.07407E-6 L 0.01719 4.07407E-6 " pathEditMode="relative" rAng="0" ptsTypes="AA">
                                      <p:cBhvr>
                                        <p:cTn id="24" dur="700" spd="-100000" fill="hold"/>
                                        <p:tgtEl>
                                          <p:spTgt spid="220"/>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3" grpId="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0" name="Group 89">
            <a:extLst>
              <a:ext uri="{FF2B5EF4-FFF2-40B4-BE49-F238E27FC236}">
                <a16:creationId xmlns:a16="http://schemas.microsoft.com/office/drawing/2014/main" id="{DCECABC9-523B-43F6-8E21-1D4926056E1F}"/>
              </a:ext>
            </a:extLst>
          </p:cNvPr>
          <p:cNvGrpSpPr/>
          <p:nvPr/>
        </p:nvGrpSpPr>
        <p:grpSpPr>
          <a:xfrm>
            <a:off x="585868" y="2791379"/>
            <a:ext cx="11046714" cy="2249013"/>
            <a:chOff x="585868" y="2791379"/>
            <a:chExt cx="11046714" cy="2249013"/>
          </a:xfrm>
        </p:grpSpPr>
        <p:sp>
          <p:nvSpPr>
            <p:cNvPr id="92" name="Rectangle 91">
              <a:extLst>
                <a:ext uri="{FF2B5EF4-FFF2-40B4-BE49-F238E27FC236}">
                  <a16:creationId xmlns:a16="http://schemas.microsoft.com/office/drawing/2014/main" id="{E777C520-C19C-4266-8D9B-CB5E42DBD4CC}"/>
                </a:ext>
              </a:extLst>
            </p:cNvPr>
            <p:cNvSpPr/>
            <p:nvPr/>
          </p:nvSpPr>
          <p:spPr bwMode="auto">
            <a:xfrm>
              <a:off x="604918" y="3559964"/>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Always</a:t>
              </a:r>
              <a:br>
                <a:rPr kumimoji="0" lang="en-US" sz="16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current</a:t>
              </a:r>
            </a:p>
          </p:txBody>
        </p:sp>
        <p:sp>
          <p:nvSpPr>
            <p:cNvPr id="93" name="Rectangle 92">
              <a:extLst>
                <a:ext uri="{FF2B5EF4-FFF2-40B4-BE49-F238E27FC236}">
                  <a16:creationId xmlns:a16="http://schemas.microsoft.com/office/drawing/2014/main" id="{87004CCD-FA81-452E-8E5C-3FB6079AE350}"/>
                </a:ext>
              </a:extLst>
            </p:cNvPr>
            <p:cNvSpPr/>
            <p:nvPr/>
          </p:nvSpPr>
          <p:spPr bwMode="auto">
            <a:xfrm>
              <a:off x="2818323" y="3559964"/>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pitchFamily="34" charset="0"/>
                </a:rPr>
                <a:t>Elastic</a:t>
              </a:r>
              <a:br>
                <a:rPr kumimoji="0" lang="en-US" sz="1600" b="0" i="0" u="none" strike="noStrike" kern="1200" cap="none" spc="0" normalizeH="0" baseline="0" noProof="0" dirty="0">
                  <a:ln>
                    <a:noFill/>
                  </a:ln>
                  <a:solidFill>
                    <a:schemeClr val="tx1"/>
                  </a:solidFill>
                  <a:effectLst/>
                  <a:uLnTx/>
                  <a:uFillTx/>
                  <a:latin typeface="Segoe UI Semibold"/>
                  <a:ea typeface="+mn-ea"/>
                  <a:cs typeface="Segoe UI" pitchFamily="34" charset="0"/>
                </a:rPr>
              </a:br>
              <a:r>
                <a:rPr kumimoji="0" lang="en-US" sz="1600" b="0" i="0" u="none" strike="noStrike" kern="1200" cap="none" spc="0" normalizeH="0" baseline="0" noProof="0" dirty="0">
                  <a:ln>
                    <a:noFill/>
                  </a:ln>
                  <a:solidFill>
                    <a:schemeClr val="tx1"/>
                  </a:solidFill>
                  <a:effectLst/>
                  <a:uLnTx/>
                  <a:uFillTx/>
                  <a:latin typeface="Segoe UI Semibold"/>
                  <a:ea typeface="+mn-ea"/>
                  <a:cs typeface="Segoe UI" pitchFamily="34" charset="0"/>
                </a:rPr>
                <a:t>scale</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5406F384-1895-45E8-86F5-D0EF3FC71F2E}"/>
                </a:ext>
              </a:extLst>
            </p:cNvPr>
            <p:cNvSpPr/>
            <p:nvPr/>
          </p:nvSpPr>
          <p:spPr bwMode="auto">
            <a:xfrm>
              <a:off x="5031727" y="3559964"/>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Unified</a:t>
              </a:r>
              <a:b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management</a:t>
              </a:r>
            </a:p>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5" name="Rectangle 94">
              <a:extLst>
                <a:ext uri="{FF2B5EF4-FFF2-40B4-BE49-F238E27FC236}">
                  <a16:creationId xmlns:a16="http://schemas.microsoft.com/office/drawing/2014/main" id="{93CD35FB-9253-4EE3-949E-2899936C0365}"/>
                </a:ext>
              </a:extLst>
            </p:cNvPr>
            <p:cNvSpPr/>
            <p:nvPr/>
          </p:nvSpPr>
          <p:spPr bwMode="auto">
            <a:xfrm>
              <a:off x="7245132" y="3559964"/>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Unmatched </a:t>
              </a:r>
              <a:b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security</a:t>
              </a:r>
            </a:p>
          </p:txBody>
        </p:sp>
        <p:sp>
          <p:nvSpPr>
            <p:cNvPr id="96" name="Rectangle 95">
              <a:extLst>
                <a:ext uri="{FF2B5EF4-FFF2-40B4-BE49-F238E27FC236}">
                  <a16:creationId xmlns:a16="http://schemas.microsoft.com/office/drawing/2014/main" id="{FFE45689-0CF9-4B77-9797-4C226DFCCDE1}"/>
                </a:ext>
              </a:extLst>
            </p:cNvPr>
            <p:cNvSpPr/>
            <p:nvPr/>
          </p:nvSpPr>
          <p:spPr bwMode="auto">
            <a:xfrm>
              <a:off x="9458537" y="3559964"/>
              <a:ext cx="2174045"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Cloud</a:t>
              </a:r>
              <a:b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billing</a:t>
              </a:r>
            </a:p>
          </p:txBody>
        </p:sp>
        <p:sp>
          <p:nvSpPr>
            <p:cNvPr id="97" name="Rectangle 96">
              <a:extLst>
                <a:ext uri="{FF2B5EF4-FFF2-40B4-BE49-F238E27FC236}">
                  <a16:creationId xmlns:a16="http://schemas.microsoft.com/office/drawing/2014/main" id="{0A48FB25-4BE0-4691-ADED-7CD8ED471C18}"/>
                </a:ext>
              </a:extLst>
            </p:cNvPr>
            <p:cNvSpPr/>
            <p:nvPr/>
          </p:nvSpPr>
          <p:spPr bwMode="auto">
            <a:xfrm>
              <a:off x="585868" y="4192667"/>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Automated updates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Evergreen SQL</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Hyperscale on-premises</a:t>
              </a:r>
            </a:p>
          </p:txBody>
        </p:sp>
        <p:sp>
          <p:nvSpPr>
            <p:cNvPr id="98" name="Rectangle 97">
              <a:extLst>
                <a:ext uri="{FF2B5EF4-FFF2-40B4-BE49-F238E27FC236}">
                  <a16:creationId xmlns:a16="http://schemas.microsoft.com/office/drawing/2014/main" id="{A31D7951-E7A8-40AF-B1CC-9300DE0779B2}"/>
                </a:ext>
              </a:extLst>
            </p:cNvPr>
            <p:cNvSpPr/>
            <p:nvPr/>
          </p:nvSpPr>
          <p:spPr bwMode="auto">
            <a:xfrm>
              <a:off x="2799273" y="4192667"/>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Deploy in seconds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Scale up, scale out</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Automation at scale</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endParaRPr>
            </a:p>
          </p:txBody>
        </p:sp>
        <p:sp>
          <p:nvSpPr>
            <p:cNvPr id="99" name="Rectangle 98">
              <a:extLst>
                <a:ext uri="{FF2B5EF4-FFF2-40B4-BE49-F238E27FC236}">
                  <a16:creationId xmlns:a16="http://schemas.microsoft.com/office/drawing/2014/main" id="{C9CAB943-E310-49BB-A3A2-8FC5501F0873}"/>
                </a:ext>
              </a:extLst>
            </p:cNvPr>
            <p:cNvSpPr/>
            <p:nvPr/>
          </p:nvSpPr>
          <p:spPr bwMode="auto">
            <a:xfrm>
              <a:off x="5012677" y="4192667"/>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Single view for </a:t>
              </a:r>
              <a:b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on-premises and clouds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Use familiar tools</a:t>
              </a:r>
            </a:p>
            <a:p>
              <a:pPr marL="0" marR="0" lvl="0" indent="0" algn="ctr" defTabSz="914225" rtl="0" eaLnBrk="1" fontAlgn="auto" latinLnBrk="0" hangingPunct="1">
                <a:lnSpc>
                  <a:spcPct val="90000"/>
                </a:lnSpc>
                <a:spcBef>
                  <a:spcPts val="0"/>
                </a:spcBef>
                <a:spcAft>
                  <a:spcPts val="400"/>
                </a:spcAft>
                <a:buClrTx/>
                <a:buSzTx/>
                <a:buFontTx/>
                <a:buNone/>
                <a:tabLst/>
                <a:defRPr/>
              </a:pPr>
              <a:endParaRPr kumimoji="0" lang="en-US" sz="14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endParaRPr>
            </a:p>
          </p:txBody>
        </p:sp>
        <p:sp>
          <p:nvSpPr>
            <p:cNvPr id="100" name="Rectangle 99">
              <a:extLst>
                <a:ext uri="{FF2B5EF4-FFF2-40B4-BE49-F238E27FC236}">
                  <a16:creationId xmlns:a16="http://schemas.microsoft.com/office/drawing/2014/main" id="{FD20A913-3EFF-488F-AF5D-845BB0AD6F6B}"/>
                </a:ext>
              </a:extLst>
            </p:cNvPr>
            <p:cNvSpPr/>
            <p:nvPr/>
          </p:nvSpPr>
          <p:spPr bwMode="auto">
            <a:xfrm>
              <a:off x="7226082" y="4192667"/>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Advanced Data Security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Azure Policy</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dirty="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Role-based Access Control</a:t>
              </a:r>
            </a:p>
          </p:txBody>
        </p:sp>
        <p:sp>
          <p:nvSpPr>
            <p:cNvPr id="101" name="Rectangle 100">
              <a:extLst>
                <a:ext uri="{FF2B5EF4-FFF2-40B4-BE49-F238E27FC236}">
                  <a16:creationId xmlns:a16="http://schemas.microsoft.com/office/drawing/2014/main" id="{A4F425E5-4519-4FC1-96CF-ABDB444F1702}"/>
                </a:ext>
              </a:extLst>
            </p:cNvPr>
            <p:cNvSpPr/>
            <p:nvPr/>
          </p:nvSpPr>
          <p:spPr bwMode="auto">
            <a:xfrm>
              <a:off x="9439487" y="4192667"/>
              <a:ext cx="2174045" cy="847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Cloud billing on-premises</a:t>
              </a:r>
            </a:p>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schemeClr val="accent2">
                      <a:lumMod val="75000"/>
                    </a:schemeClr>
                  </a:solidFill>
                  <a:effectLst/>
                  <a:uLnTx/>
                  <a:uFillTx/>
                  <a:latin typeface="Segoe UI" panose="020B0502040204020203" pitchFamily="34" charset="0"/>
                  <a:ea typeface="+mn-ea"/>
                  <a:cs typeface="Segoe UI" panose="020B0502040204020203" pitchFamily="34" charset="0"/>
                </a:rPr>
                <a:t>Cost efficiency</a:t>
              </a:r>
            </a:p>
          </p:txBody>
        </p:sp>
        <p:grpSp>
          <p:nvGrpSpPr>
            <p:cNvPr id="102" name="Group 101">
              <a:extLst>
                <a:ext uri="{FF2B5EF4-FFF2-40B4-BE49-F238E27FC236}">
                  <a16:creationId xmlns:a16="http://schemas.microsoft.com/office/drawing/2014/main" id="{1A2FA90E-8EF1-4F1E-B706-D00E16C19E97}"/>
                </a:ext>
              </a:extLst>
            </p:cNvPr>
            <p:cNvGrpSpPr/>
            <p:nvPr/>
          </p:nvGrpSpPr>
          <p:grpSpPr>
            <a:xfrm>
              <a:off x="7973397" y="2819635"/>
              <a:ext cx="717514" cy="560733"/>
              <a:chOff x="7843972" y="2513295"/>
              <a:chExt cx="807612" cy="631144"/>
            </a:xfrm>
          </p:grpSpPr>
          <p:grpSp>
            <p:nvGrpSpPr>
              <p:cNvPr id="151" name="shield 4" descr="shield, lock">
                <a:extLst>
                  <a:ext uri="{FF2B5EF4-FFF2-40B4-BE49-F238E27FC236}">
                    <a16:creationId xmlns:a16="http://schemas.microsoft.com/office/drawing/2014/main" id="{4EBF64F4-890F-4ADF-BD17-5C6A68DCC6CF}"/>
                  </a:ext>
                </a:extLst>
              </p:cNvPr>
              <p:cNvGrpSpPr>
                <a:grpSpLocks noChangeAspect="1"/>
              </p:cNvGrpSpPr>
              <p:nvPr/>
            </p:nvGrpSpPr>
            <p:grpSpPr bwMode="auto">
              <a:xfrm>
                <a:off x="7843972" y="2513295"/>
                <a:ext cx="633277" cy="631144"/>
                <a:chOff x="2224" y="3045"/>
                <a:chExt cx="297" cy="296"/>
              </a:xfrm>
            </p:grpSpPr>
            <p:sp>
              <p:nvSpPr>
                <p:cNvPr id="153" name="AutoShape 124">
                  <a:extLst>
                    <a:ext uri="{FF2B5EF4-FFF2-40B4-BE49-F238E27FC236}">
                      <a16:creationId xmlns:a16="http://schemas.microsoft.com/office/drawing/2014/main" id="{9004FFFE-6F58-4E54-8979-0755DE42068D}"/>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27">
                  <a:extLst>
                    <a:ext uri="{FF2B5EF4-FFF2-40B4-BE49-F238E27FC236}">
                      <a16:creationId xmlns:a16="http://schemas.microsoft.com/office/drawing/2014/main" id="{241A6536-DCB1-40F0-B90A-E55D874FA463}"/>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128">
                  <a:extLst>
                    <a:ext uri="{FF2B5EF4-FFF2-40B4-BE49-F238E27FC236}">
                      <a16:creationId xmlns:a16="http://schemas.microsoft.com/office/drawing/2014/main" id="{46AF757A-CCBD-45CE-91BE-97EECA62401E}"/>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129">
                  <a:extLst>
                    <a:ext uri="{FF2B5EF4-FFF2-40B4-BE49-F238E27FC236}">
                      <a16:creationId xmlns:a16="http://schemas.microsoft.com/office/drawing/2014/main" id="{D5BAA690-89D4-4FEC-A3B4-D7DC2C615C58}"/>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2" name="cloud 4" descr="cloud">
                <a:extLst>
                  <a:ext uri="{FF2B5EF4-FFF2-40B4-BE49-F238E27FC236}">
                    <a16:creationId xmlns:a16="http://schemas.microsoft.com/office/drawing/2014/main" id="{92C7B4DA-4433-4062-A142-6E03F05E34F5}"/>
                  </a:ext>
                </a:extLst>
              </p:cNvPr>
              <p:cNvSpPr>
                <a:spLocks noChangeAspect="1"/>
              </p:cNvSpPr>
              <p:nvPr/>
            </p:nvSpPr>
            <p:spPr bwMode="auto">
              <a:xfrm flipV="1">
                <a:off x="8147048" y="2866314"/>
                <a:ext cx="504536" cy="27812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grpSp>
        <p:grpSp>
          <p:nvGrpSpPr>
            <p:cNvPr id="103" name="Group 102">
              <a:extLst>
                <a:ext uri="{FF2B5EF4-FFF2-40B4-BE49-F238E27FC236}">
                  <a16:creationId xmlns:a16="http://schemas.microsoft.com/office/drawing/2014/main" id="{CCB8F3A4-B720-4DA9-855C-8A71F5B9CE04}"/>
                </a:ext>
              </a:extLst>
            </p:cNvPr>
            <p:cNvGrpSpPr/>
            <p:nvPr/>
          </p:nvGrpSpPr>
          <p:grpSpPr>
            <a:xfrm>
              <a:off x="3615936" y="2870179"/>
              <a:ext cx="578818" cy="510189"/>
              <a:chOff x="8507388" y="2477816"/>
              <a:chExt cx="859591" cy="757673"/>
            </a:xfrm>
          </p:grpSpPr>
          <p:sp>
            <p:nvSpPr>
              <p:cNvPr id="135" name="Freeform: Shape 134">
                <a:extLst>
                  <a:ext uri="{FF2B5EF4-FFF2-40B4-BE49-F238E27FC236}">
                    <a16:creationId xmlns:a16="http://schemas.microsoft.com/office/drawing/2014/main" id="{4970E68A-3669-4BEB-BF80-B658897F72E8}"/>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CD56EDC-3817-401C-9985-01851A8CD999}"/>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334160BC-752D-41EF-AC67-655B20464CFD}"/>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2C9C31-3634-4675-A82F-E92388FCDB50}"/>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E9CE07DA-9A9D-45DF-85B9-332E02994E6F}"/>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2E719FB-5F3B-4DA0-B34B-9B4F1EEE6F16}"/>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EBE64C5C-AC06-4559-81D5-D5A1896F6AED}"/>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5E65AAA-8D03-482D-A0C8-41C988D32F26}"/>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D3D2363-CE06-4958-9577-AB70332F0E65}"/>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BC26A78-1B69-4ACC-AFB8-EFF2C49D4C91}"/>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5" name="quick setup 1" descr="quick setup">
                <a:extLst>
                  <a:ext uri="{FF2B5EF4-FFF2-40B4-BE49-F238E27FC236}">
                    <a16:creationId xmlns:a16="http://schemas.microsoft.com/office/drawing/2014/main" id="{327F9887-B28B-4CF8-B9A5-04FD93F187D3}"/>
                  </a:ext>
                </a:extLst>
              </p:cNvPr>
              <p:cNvGrpSpPr>
                <a:grpSpLocks noChangeAspect="1"/>
              </p:cNvGrpSpPr>
              <p:nvPr/>
            </p:nvGrpSpPr>
            <p:grpSpPr bwMode="auto">
              <a:xfrm>
                <a:off x="8800654" y="2477816"/>
                <a:ext cx="280016" cy="281318"/>
                <a:chOff x="3422" y="784"/>
                <a:chExt cx="215" cy="216"/>
              </a:xfrm>
            </p:grpSpPr>
            <p:sp>
              <p:nvSpPr>
                <p:cNvPr id="146" name="AutoShape 46">
                  <a:extLst>
                    <a:ext uri="{FF2B5EF4-FFF2-40B4-BE49-F238E27FC236}">
                      <a16:creationId xmlns:a16="http://schemas.microsoft.com/office/drawing/2014/main" id="{B0191DF3-4D2C-4290-8D9D-40FC408DBBB9}"/>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48">
                  <a:extLst>
                    <a:ext uri="{FF2B5EF4-FFF2-40B4-BE49-F238E27FC236}">
                      <a16:creationId xmlns:a16="http://schemas.microsoft.com/office/drawing/2014/main" id="{F033A762-4AAC-4FF2-B007-BAEDA845DA38}"/>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49">
                  <a:extLst>
                    <a:ext uri="{FF2B5EF4-FFF2-40B4-BE49-F238E27FC236}">
                      <a16:creationId xmlns:a16="http://schemas.microsoft.com/office/drawing/2014/main" id="{844686F3-E411-42D7-A049-64D4D4A75074}"/>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50">
                  <a:extLst>
                    <a:ext uri="{FF2B5EF4-FFF2-40B4-BE49-F238E27FC236}">
                      <a16:creationId xmlns:a16="http://schemas.microsoft.com/office/drawing/2014/main" id="{22F989DC-93BA-4ACC-B495-D03F157646CD}"/>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51">
                  <a:extLst>
                    <a:ext uri="{FF2B5EF4-FFF2-40B4-BE49-F238E27FC236}">
                      <a16:creationId xmlns:a16="http://schemas.microsoft.com/office/drawing/2014/main" id="{C9D6650A-BC93-4A34-9EF3-194FBFDB0B88}"/>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A8E9E490-5BA0-461B-86B6-50FD645D8C8A}"/>
                </a:ext>
              </a:extLst>
            </p:cNvPr>
            <p:cNvGrpSpPr/>
            <p:nvPr/>
          </p:nvGrpSpPr>
          <p:grpSpPr>
            <a:xfrm>
              <a:off x="1414515" y="2830624"/>
              <a:ext cx="554851" cy="549744"/>
              <a:chOff x="5737913" y="2543671"/>
              <a:chExt cx="705976" cy="699480"/>
            </a:xfrm>
          </p:grpSpPr>
          <p:sp>
            <p:nvSpPr>
              <p:cNvPr id="129" name="Freeform 169">
                <a:extLst>
                  <a:ext uri="{FF2B5EF4-FFF2-40B4-BE49-F238E27FC236}">
                    <a16:creationId xmlns:a16="http://schemas.microsoft.com/office/drawing/2014/main" id="{742FA395-FB2F-42E0-93EF-51F27FCAA6F0}"/>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70">
                <a:extLst>
                  <a:ext uri="{FF2B5EF4-FFF2-40B4-BE49-F238E27FC236}">
                    <a16:creationId xmlns:a16="http://schemas.microsoft.com/office/drawing/2014/main" id="{82B528FF-BE0E-446A-89FE-2933D3C15008}"/>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171">
                <a:extLst>
                  <a:ext uri="{FF2B5EF4-FFF2-40B4-BE49-F238E27FC236}">
                    <a16:creationId xmlns:a16="http://schemas.microsoft.com/office/drawing/2014/main" id="{800B6DB9-5B27-444A-8080-96A93A10662F}"/>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34" name="calendar5" descr="calendar">
                <a:extLst>
                  <a:ext uri="{FF2B5EF4-FFF2-40B4-BE49-F238E27FC236}">
                    <a16:creationId xmlns:a16="http://schemas.microsoft.com/office/drawing/2014/main" id="{8FBFE7A7-AD51-4676-B88A-3ADA8A6695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8166" y="2738511"/>
                <a:ext cx="305472" cy="305470"/>
              </a:xfrm>
              <a:prstGeom prst="rect">
                <a:avLst/>
              </a:prstGeom>
            </p:spPr>
          </p:pic>
        </p:grpSp>
        <p:grpSp>
          <p:nvGrpSpPr>
            <p:cNvPr id="105" name="Group 104">
              <a:extLst>
                <a:ext uri="{FF2B5EF4-FFF2-40B4-BE49-F238E27FC236}">
                  <a16:creationId xmlns:a16="http://schemas.microsoft.com/office/drawing/2014/main" id="{2E05E25E-A06B-4096-9BBC-9E3737E46E9C}"/>
                </a:ext>
              </a:extLst>
            </p:cNvPr>
            <p:cNvGrpSpPr/>
            <p:nvPr/>
          </p:nvGrpSpPr>
          <p:grpSpPr>
            <a:xfrm>
              <a:off x="10247067" y="2846488"/>
              <a:ext cx="610670" cy="533880"/>
              <a:chOff x="7702356" y="2667000"/>
              <a:chExt cx="642574" cy="561773"/>
            </a:xfrm>
          </p:grpSpPr>
          <p:grpSp>
            <p:nvGrpSpPr>
              <p:cNvPr id="121" name="Group 120">
                <a:extLst>
                  <a:ext uri="{FF2B5EF4-FFF2-40B4-BE49-F238E27FC236}">
                    <a16:creationId xmlns:a16="http://schemas.microsoft.com/office/drawing/2014/main" id="{D5005B52-A1D6-4E7B-8756-18C98DCFCF0D}"/>
                  </a:ext>
                </a:extLst>
              </p:cNvPr>
              <p:cNvGrpSpPr/>
              <p:nvPr/>
            </p:nvGrpSpPr>
            <p:grpSpPr>
              <a:xfrm>
                <a:off x="7855199" y="2667000"/>
                <a:ext cx="489731" cy="553947"/>
                <a:chOff x="7855199" y="2667000"/>
                <a:chExt cx="657227" cy="553947"/>
              </a:xfrm>
            </p:grpSpPr>
            <p:sp>
              <p:nvSpPr>
                <p:cNvPr id="124" name="Rectangle 33">
                  <a:extLst>
                    <a:ext uri="{FF2B5EF4-FFF2-40B4-BE49-F238E27FC236}">
                      <a16:creationId xmlns:a16="http://schemas.microsoft.com/office/drawing/2014/main" id="{EF9BD1D4-29AF-42C6-967E-6534B10B0EA6}"/>
                    </a:ext>
                  </a:extLst>
                </p:cNvPr>
                <p:cNvSpPr>
                  <a:spLocks noChangeArrowheads="1"/>
                </p:cNvSpPr>
                <p:nvPr/>
              </p:nvSpPr>
              <p:spPr bwMode="auto">
                <a:xfrm>
                  <a:off x="7855199" y="2840695"/>
                  <a:ext cx="138487" cy="3098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34">
                  <a:extLst>
                    <a:ext uri="{FF2B5EF4-FFF2-40B4-BE49-F238E27FC236}">
                      <a16:creationId xmlns:a16="http://schemas.microsoft.com/office/drawing/2014/main" id="{70CB4A7A-C87B-4E2A-ABF8-00C3E6E84BF1}"/>
                    </a:ext>
                  </a:extLst>
                </p:cNvPr>
                <p:cNvSpPr>
                  <a:spLocks noChangeArrowheads="1"/>
                </p:cNvSpPr>
                <p:nvPr/>
              </p:nvSpPr>
              <p:spPr bwMode="auto">
                <a:xfrm>
                  <a:off x="8028894" y="2737417"/>
                  <a:ext cx="138487" cy="4131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6" name="Freeform 35">
                  <a:extLst>
                    <a:ext uri="{FF2B5EF4-FFF2-40B4-BE49-F238E27FC236}">
                      <a16:creationId xmlns:a16="http://schemas.microsoft.com/office/drawing/2014/main" id="{6510CF67-8FA4-479E-8054-9B9D92EF5928}"/>
                    </a:ext>
                  </a:extLst>
                </p:cNvPr>
                <p:cNvSpPr>
                  <a:spLocks/>
                </p:cNvSpPr>
                <p:nvPr/>
              </p:nvSpPr>
              <p:spPr bwMode="auto">
                <a:xfrm>
                  <a:off x="8200243" y="2667000"/>
                  <a:ext cx="138487" cy="483531"/>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Freeform 36">
                  <a:extLst>
                    <a:ext uri="{FF2B5EF4-FFF2-40B4-BE49-F238E27FC236}">
                      <a16:creationId xmlns:a16="http://schemas.microsoft.com/office/drawing/2014/main" id="{7B2A9120-23B4-4AAB-8CB8-19E3DBE6E0CB}"/>
                    </a:ext>
                  </a:extLst>
                </p:cNvPr>
                <p:cNvSpPr>
                  <a:spLocks/>
                </p:cNvSpPr>
                <p:nvPr/>
              </p:nvSpPr>
              <p:spPr bwMode="auto">
                <a:xfrm>
                  <a:off x="8373939" y="3012044"/>
                  <a:ext cx="138487" cy="138487"/>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Freeform 37">
                  <a:extLst>
                    <a:ext uri="{FF2B5EF4-FFF2-40B4-BE49-F238E27FC236}">
                      <a16:creationId xmlns:a16="http://schemas.microsoft.com/office/drawing/2014/main" id="{76366923-895E-4F5F-802F-37F8C0760311}"/>
                    </a:ext>
                  </a:extLst>
                </p:cNvPr>
                <p:cNvSpPr>
                  <a:spLocks/>
                </p:cNvSpPr>
                <p:nvPr/>
              </p:nvSpPr>
              <p:spPr bwMode="auto">
                <a:xfrm>
                  <a:off x="7963172" y="3185739"/>
                  <a:ext cx="549254" cy="35208"/>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2" name="cloud 4" descr="cloud">
                <a:extLst>
                  <a:ext uri="{FF2B5EF4-FFF2-40B4-BE49-F238E27FC236}">
                    <a16:creationId xmlns:a16="http://schemas.microsoft.com/office/drawing/2014/main" id="{C497C8D1-512A-4EC2-9142-1C95255010F2}"/>
                  </a:ext>
                </a:extLst>
              </p:cNvPr>
              <p:cNvSpPr>
                <a:spLocks noChangeAspect="1"/>
              </p:cNvSpPr>
              <p:nvPr/>
            </p:nvSpPr>
            <p:spPr bwMode="auto">
              <a:xfrm flipV="1">
                <a:off x="7702356" y="2971701"/>
                <a:ext cx="466343" cy="25707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Semilight"/>
                  <a:ea typeface="+mn-ea"/>
                  <a:cs typeface="+mn-cs"/>
                </a:endParaRPr>
              </a:p>
            </p:txBody>
          </p:sp>
          <p:sp>
            <p:nvSpPr>
              <p:cNvPr id="123" name="Freeform 39">
                <a:extLst>
                  <a:ext uri="{FF2B5EF4-FFF2-40B4-BE49-F238E27FC236}">
                    <a16:creationId xmlns:a16="http://schemas.microsoft.com/office/drawing/2014/main" id="{D1EB2A77-5F96-4116-994B-66FF73E7E69A}"/>
                  </a:ext>
                </a:extLst>
              </p:cNvPr>
              <p:cNvSpPr>
                <a:spLocks noEditPoints="1"/>
              </p:cNvSpPr>
              <p:nvPr/>
            </p:nvSpPr>
            <p:spPr bwMode="auto">
              <a:xfrm>
                <a:off x="7883628" y="3022998"/>
                <a:ext cx="98584" cy="187778"/>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ACDC14F0-FDC0-41F9-912F-6A1C598B2B25}"/>
                </a:ext>
              </a:extLst>
            </p:cNvPr>
            <p:cNvGrpSpPr/>
            <p:nvPr/>
          </p:nvGrpSpPr>
          <p:grpSpPr>
            <a:xfrm>
              <a:off x="5854516" y="2791379"/>
              <a:ext cx="528466" cy="588989"/>
              <a:chOff x="1762119" y="2315018"/>
              <a:chExt cx="771532" cy="859892"/>
            </a:xfrm>
          </p:grpSpPr>
          <p:grpSp>
            <p:nvGrpSpPr>
              <p:cNvPr id="107" name="decentralized identity" descr="decentralized identity">
                <a:extLst>
                  <a:ext uri="{FF2B5EF4-FFF2-40B4-BE49-F238E27FC236}">
                    <a16:creationId xmlns:a16="http://schemas.microsoft.com/office/drawing/2014/main" id="{CFD8A073-9636-4BF3-B82D-77962336343B}"/>
                  </a:ext>
                </a:extLst>
              </p:cNvPr>
              <p:cNvGrpSpPr/>
              <p:nvPr/>
            </p:nvGrpSpPr>
            <p:grpSpPr>
              <a:xfrm>
                <a:off x="1762119" y="2315018"/>
                <a:ext cx="771532" cy="859892"/>
                <a:chOff x="7299144" y="3026630"/>
                <a:chExt cx="411707" cy="458859"/>
              </a:xfrm>
            </p:grpSpPr>
            <p:sp>
              <p:nvSpPr>
                <p:cNvPr id="114" name="Freeform: Shape 113">
                  <a:extLst>
                    <a:ext uri="{FF2B5EF4-FFF2-40B4-BE49-F238E27FC236}">
                      <a16:creationId xmlns:a16="http://schemas.microsoft.com/office/drawing/2014/main" id="{FE3B57DD-E1F6-4183-AF7C-A932BD24DC14}"/>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97D725D-7CDB-4468-961C-7B95C7A3DE5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38E5A09C-D7C1-4B84-8211-E4944F51AD0F}"/>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A250FA-FD71-41A5-9470-475E6DF40709}"/>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47BA25B-06D7-4F23-9F22-579ECE0F6A75}"/>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14FE7FC-D8F7-4EE4-B443-C325A32E6F0D}"/>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BED25D2-DF4C-4F54-8C9A-BBA0CEAA4A73}"/>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A42D4E76-60B9-4062-A460-6C1A8041A69D}"/>
                  </a:ext>
                </a:extLst>
              </p:cNvPr>
              <p:cNvGrpSpPr/>
              <p:nvPr/>
            </p:nvGrpSpPr>
            <p:grpSpPr>
              <a:xfrm>
                <a:off x="1937918" y="2671820"/>
                <a:ext cx="419935" cy="146289"/>
                <a:chOff x="1954412" y="2652778"/>
                <a:chExt cx="419935" cy="146289"/>
              </a:xfrm>
            </p:grpSpPr>
            <p:sp>
              <p:nvSpPr>
                <p:cNvPr id="109" name="Freeform: Shape 108">
                  <a:extLst>
                    <a:ext uri="{FF2B5EF4-FFF2-40B4-BE49-F238E27FC236}">
                      <a16:creationId xmlns:a16="http://schemas.microsoft.com/office/drawing/2014/main" id="{0A8B78D6-8B86-4A93-B24C-E625A7533082}"/>
                    </a:ext>
                  </a:extLst>
                </p:cNvPr>
                <p:cNvSpPr/>
                <p:nvPr/>
              </p:nvSpPr>
              <p:spPr>
                <a:xfrm>
                  <a:off x="1954412" y="2652778"/>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699425F3-3602-4171-B88F-71AFBD9301B1}"/>
                    </a:ext>
                  </a:extLst>
                </p:cNvPr>
                <p:cNvGrpSpPr/>
                <p:nvPr/>
              </p:nvGrpSpPr>
              <p:grpSpPr>
                <a:xfrm>
                  <a:off x="2165589" y="2658178"/>
                  <a:ext cx="208758" cy="139791"/>
                  <a:chOff x="2222738" y="2658178"/>
                  <a:chExt cx="391875" cy="262412"/>
                </a:xfrm>
              </p:grpSpPr>
              <p:sp>
                <p:nvSpPr>
                  <p:cNvPr id="111" name="Rectangle 110">
                    <a:extLst>
                      <a:ext uri="{FF2B5EF4-FFF2-40B4-BE49-F238E27FC236}">
                        <a16:creationId xmlns:a16="http://schemas.microsoft.com/office/drawing/2014/main" id="{DAD49B9C-2A6F-4110-A8C1-AD0BC7C4E874}"/>
                      </a:ext>
                    </a:extLst>
                  </p:cNvPr>
                  <p:cNvSpPr/>
                  <p:nvPr/>
                </p:nvSpPr>
                <p:spPr bwMode="auto">
                  <a:xfrm>
                    <a:off x="2222738" y="2658178"/>
                    <a:ext cx="391875" cy="4571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3A9021EF-85F6-42FD-A36B-1F1A0F031F67}"/>
                      </a:ext>
                    </a:extLst>
                  </p:cNvPr>
                  <p:cNvSpPr/>
                  <p:nvPr/>
                </p:nvSpPr>
                <p:spPr bwMode="auto">
                  <a:xfrm>
                    <a:off x="2222738" y="2766525"/>
                    <a:ext cx="391875" cy="4571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CFFF8A1B-B66C-4C6C-A455-F7906C76A4D4}"/>
                      </a:ext>
                    </a:extLst>
                  </p:cNvPr>
                  <p:cNvSpPr/>
                  <p:nvPr/>
                </p:nvSpPr>
                <p:spPr bwMode="auto">
                  <a:xfrm>
                    <a:off x="2222738" y="2874871"/>
                    <a:ext cx="391875" cy="4571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grpSp>
      <p:grpSp>
        <p:nvGrpSpPr>
          <p:cNvPr id="157" name="Group 156">
            <a:extLst>
              <a:ext uri="{FF2B5EF4-FFF2-40B4-BE49-F238E27FC236}">
                <a16:creationId xmlns:a16="http://schemas.microsoft.com/office/drawing/2014/main" id="{D0AAAE33-A31D-42BE-8B4D-F72EF14764DE}"/>
              </a:ext>
            </a:extLst>
          </p:cNvPr>
          <p:cNvGrpSpPr/>
          <p:nvPr/>
        </p:nvGrpSpPr>
        <p:grpSpPr>
          <a:xfrm>
            <a:off x="633908" y="5360757"/>
            <a:ext cx="10904634" cy="521230"/>
            <a:chOff x="633908" y="5360757"/>
            <a:chExt cx="10904634" cy="521230"/>
          </a:xfrm>
        </p:grpSpPr>
        <p:pic>
          <p:nvPicPr>
            <p:cNvPr id="158" name="Kubernetes" descr="Kubernetes">
              <a:extLst>
                <a:ext uri="{FF2B5EF4-FFF2-40B4-BE49-F238E27FC236}">
                  <a16:creationId xmlns:a16="http://schemas.microsoft.com/office/drawing/2014/main" id="{D47A6B82-4E2B-4052-9EC8-49AAD706CC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2858" y="5398531"/>
              <a:ext cx="445684" cy="445682"/>
            </a:xfrm>
            <a:prstGeom prst="rect">
              <a:avLst/>
            </a:prstGeom>
          </p:spPr>
        </p:pic>
        <p:grpSp>
          <p:nvGrpSpPr>
            <p:cNvPr id="159" name="Group 158">
              <a:extLst>
                <a:ext uri="{FF2B5EF4-FFF2-40B4-BE49-F238E27FC236}">
                  <a16:creationId xmlns:a16="http://schemas.microsoft.com/office/drawing/2014/main" id="{887E519D-846D-4D95-A874-B01AE007F661}"/>
                </a:ext>
                <a:ext uri="{C183D7F6-B498-43B3-948B-1728B52AA6E4}">
                  <adec:decorative xmlns:adec="http://schemas.microsoft.com/office/drawing/2017/decorative" val="1"/>
                </a:ext>
              </a:extLst>
            </p:cNvPr>
            <p:cNvGrpSpPr/>
            <p:nvPr/>
          </p:nvGrpSpPr>
          <p:grpSpPr>
            <a:xfrm>
              <a:off x="1272546" y="5569147"/>
              <a:ext cx="9646908" cy="104450"/>
              <a:chOff x="1272546" y="5643725"/>
              <a:chExt cx="9646908" cy="104450"/>
            </a:xfrm>
          </p:grpSpPr>
          <p:cxnSp>
            <p:nvCxnSpPr>
              <p:cNvPr id="177" name="Straight Connector 176">
                <a:extLst>
                  <a:ext uri="{FF2B5EF4-FFF2-40B4-BE49-F238E27FC236}">
                    <a16:creationId xmlns:a16="http://schemas.microsoft.com/office/drawing/2014/main" id="{95835C4A-BDAE-4802-BCC1-A558464DBADB}"/>
                  </a:ext>
                </a:extLst>
              </p:cNvPr>
              <p:cNvCxnSpPr>
                <a:cxnSpLocks/>
              </p:cNvCxnSpPr>
              <p:nvPr/>
            </p:nvCxnSpPr>
            <p:spPr>
              <a:xfrm>
                <a:off x="1272546" y="5695949"/>
                <a:ext cx="9646908" cy="0"/>
              </a:xfrm>
              <a:prstGeom prst="line">
                <a:avLst/>
              </a:pr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79" name="Rectangle 40">
                <a:extLst>
                  <a:ext uri="{FF2B5EF4-FFF2-40B4-BE49-F238E27FC236}">
                    <a16:creationId xmlns:a16="http://schemas.microsoft.com/office/drawing/2014/main" id="{9C502C67-78ED-4FF9-9583-0F72823F938F}"/>
                  </a:ext>
                </a:extLst>
              </p:cNvPr>
              <p:cNvSpPr/>
              <p:nvPr/>
            </p:nvSpPr>
            <p:spPr bwMode="auto">
              <a:xfrm rot="8100000">
                <a:off x="10790342" y="5643725"/>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0" name="Rectangle 40">
                <a:extLst>
                  <a:ext uri="{FF2B5EF4-FFF2-40B4-BE49-F238E27FC236}">
                    <a16:creationId xmlns:a16="http://schemas.microsoft.com/office/drawing/2014/main" id="{C13A5363-630F-4619-BE79-12D8F1682E73}"/>
                  </a:ext>
                </a:extLst>
              </p:cNvPr>
              <p:cNvSpPr/>
              <p:nvPr/>
            </p:nvSpPr>
            <p:spPr bwMode="auto">
              <a:xfrm rot="13500000" flipH="1">
                <a:off x="1294179" y="5643726"/>
                <a:ext cx="104449" cy="104449"/>
              </a:xfrm>
              <a:custGeom>
                <a:avLst/>
                <a:gdLst>
                  <a:gd name="connsiteX0" fmla="*/ 0 w 256310"/>
                  <a:gd name="connsiteY0" fmla="*/ 0 h 256310"/>
                  <a:gd name="connsiteX1" fmla="*/ 256310 w 256310"/>
                  <a:gd name="connsiteY1" fmla="*/ 0 h 256310"/>
                  <a:gd name="connsiteX2" fmla="*/ 256310 w 256310"/>
                  <a:gd name="connsiteY2" fmla="*/ 256310 h 256310"/>
                  <a:gd name="connsiteX3" fmla="*/ 0 w 256310"/>
                  <a:gd name="connsiteY3" fmla="*/ 256310 h 256310"/>
                  <a:gd name="connsiteX4" fmla="*/ 0 w 256310"/>
                  <a:gd name="connsiteY4" fmla="*/ 0 h 256310"/>
                  <a:gd name="connsiteX0" fmla="*/ 256310 w 347750"/>
                  <a:gd name="connsiteY0" fmla="*/ 256310 h 347750"/>
                  <a:gd name="connsiteX1" fmla="*/ 0 w 347750"/>
                  <a:gd name="connsiteY1" fmla="*/ 256310 h 347750"/>
                  <a:gd name="connsiteX2" fmla="*/ 0 w 347750"/>
                  <a:gd name="connsiteY2" fmla="*/ 0 h 347750"/>
                  <a:gd name="connsiteX3" fmla="*/ 256310 w 347750"/>
                  <a:gd name="connsiteY3" fmla="*/ 0 h 347750"/>
                  <a:gd name="connsiteX4" fmla="*/ 347750 w 347750"/>
                  <a:gd name="connsiteY4" fmla="*/ 347750 h 347750"/>
                  <a:gd name="connsiteX0" fmla="*/ 256310 w 256310"/>
                  <a:gd name="connsiteY0" fmla="*/ 256310 h 256310"/>
                  <a:gd name="connsiteX1" fmla="*/ 0 w 256310"/>
                  <a:gd name="connsiteY1" fmla="*/ 256310 h 256310"/>
                  <a:gd name="connsiteX2" fmla="*/ 0 w 256310"/>
                  <a:gd name="connsiteY2" fmla="*/ 0 h 256310"/>
                  <a:gd name="connsiteX3" fmla="*/ 256310 w 256310"/>
                  <a:gd name="connsiteY3" fmla="*/ 0 h 256310"/>
                  <a:gd name="connsiteX0" fmla="*/ 0 w 256310"/>
                  <a:gd name="connsiteY0" fmla="*/ 256310 h 256310"/>
                  <a:gd name="connsiteX1" fmla="*/ 0 w 256310"/>
                  <a:gd name="connsiteY1" fmla="*/ 0 h 256310"/>
                  <a:gd name="connsiteX2" fmla="*/ 256310 w 256310"/>
                  <a:gd name="connsiteY2" fmla="*/ 0 h 256310"/>
                </a:gdLst>
                <a:ahLst/>
                <a:cxnLst>
                  <a:cxn ang="0">
                    <a:pos x="connsiteX0" y="connsiteY0"/>
                  </a:cxn>
                  <a:cxn ang="0">
                    <a:pos x="connsiteX1" y="connsiteY1"/>
                  </a:cxn>
                  <a:cxn ang="0">
                    <a:pos x="connsiteX2" y="connsiteY2"/>
                  </a:cxn>
                </a:cxnLst>
                <a:rect l="l" t="t" r="r" b="b"/>
                <a:pathLst>
                  <a:path w="256310" h="256310">
                    <a:moveTo>
                      <a:pt x="0" y="256310"/>
                    </a:moveTo>
                    <a:lnTo>
                      <a:pt x="0" y="0"/>
                    </a:lnTo>
                    <a:lnTo>
                      <a:pt x="256310" y="0"/>
                    </a:lnTo>
                  </a:path>
                </a:pathLst>
              </a:custGeom>
              <a:noFill/>
              <a:ln w="12700">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160" name="Rectangle 159">
              <a:extLst>
                <a:ext uri="{FF2B5EF4-FFF2-40B4-BE49-F238E27FC236}">
                  <a16:creationId xmlns:a16="http://schemas.microsoft.com/office/drawing/2014/main" id="{3CEA731A-86EB-4ADB-B787-802B9A807CB5}"/>
                </a:ext>
              </a:extLst>
            </p:cNvPr>
            <p:cNvSpPr/>
            <p:nvPr/>
          </p:nvSpPr>
          <p:spPr bwMode="auto">
            <a:xfrm>
              <a:off x="4586612" y="5390540"/>
              <a:ext cx="3018775" cy="4308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pitchFamily="34" charset="0"/>
                </a:rPr>
                <a:t>Any hardware, any Kubernetes</a:t>
              </a:r>
            </a:p>
          </p:txBody>
        </p:sp>
        <p:grpSp>
          <p:nvGrpSpPr>
            <p:cNvPr id="161" name="nodes">
              <a:extLst>
                <a:ext uri="{FF2B5EF4-FFF2-40B4-BE49-F238E27FC236}">
                  <a16:creationId xmlns:a16="http://schemas.microsoft.com/office/drawing/2014/main" id="{4865C9A6-6A18-4FDF-80A9-5DC203E9CE8B}"/>
                </a:ext>
                <a:ext uri="{C183D7F6-B498-43B3-948B-1728B52AA6E4}">
                  <adec:decorative xmlns:adec="http://schemas.microsoft.com/office/drawing/2017/decorative" val="1"/>
                </a:ext>
              </a:extLst>
            </p:cNvPr>
            <p:cNvGrpSpPr>
              <a:grpSpLocks noChangeAspect="1"/>
            </p:cNvGrpSpPr>
            <p:nvPr/>
          </p:nvGrpSpPr>
          <p:grpSpPr bwMode="auto">
            <a:xfrm>
              <a:off x="633908" y="5360757"/>
              <a:ext cx="522884" cy="521230"/>
              <a:chOff x="1018" y="767"/>
              <a:chExt cx="316" cy="315"/>
            </a:xfrm>
          </p:grpSpPr>
          <p:sp>
            <p:nvSpPr>
              <p:cNvPr id="162" name="AutoShape 3">
                <a:extLst>
                  <a:ext uri="{FF2B5EF4-FFF2-40B4-BE49-F238E27FC236}">
                    <a16:creationId xmlns:a16="http://schemas.microsoft.com/office/drawing/2014/main" id="{4149F752-4E9E-4E8D-A3CE-CF7A320B4471}"/>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5">
                <a:extLst>
                  <a:ext uri="{FF2B5EF4-FFF2-40B4-BE49-F238E27FC236}">
                    <a16:creationId xmlns:a16="http://schemas.microsoft.com/office/drawing/2014/main" id="{87597B88-9CA5-42D0-9A1B-0E7EAA21F570}"/>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6">
                <a:extLst>
                  <a:ext uri="{FF2B5EF4-FFF2-40B4-BE49-F238E27FC236}">
                    <a16:creationId xmlns:a16="http://schemas.microsoft.com/office/drawing/2014/main" id="{ED261216-EF8F-4A58-9248-58D9052F960C}"/>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7">
                <a:extLst>
                  <a:ext uri="{FF2B5EF4-FFF2-40B4-BE49-F238E27FC236}">
                    <a16:creationId xmlns:a16="http://schemas.microsoft.com/office/drawing/2014/main" id="{9E390226-110C-44D8-B0C5-0256F33E1E3E}"/>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8">
                <a:extLst>
                  <a:ext uri="{FF2B5EF4-FFF2-40B4-BE49-F238E27FC236}">
                    <a16:creationId xmlns:a16="http://schemas.microsoft.com/office/drawing/2014/main" id="{22825B70-27E7-4D5D-83AA-53AB3D64D2C4}"/>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9">
                <a:extLst>
                  <a:ext uri="{FF2B5EF4-FFF2-40B4-BE49-F238E27FC236}">
                    <a16:creationId xmlns:a16="http://schemas.microsoft.com/office/drawing/2014/main" id="{3D9DEC11-0B4F-4FA8-BC86-08114D2A140A}"/>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10">
                <a:extLst>
                  <a:ext uri="{FF2B5EF4-FFF2-40B4-BE49-F238E27FC236}">
                    <a16:creationId xmlns:a16="http://schemas.microsoft.com/office/drawing/2014/main" id="{424EC161-36EA-437F-BF15-CB1F88EA6524}"/>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11">
                <a:extLst>
                  <a:ext uri="{FF2B5EF4-FFF2-40B4-BE49-F238E27FC236}">
                    <a16:creationId xmlns:a16="http://schemas.microsoft.com/office/drawing/2014/main" id="{3BAA7D16-881C-4B0F-B466-12FA142DB5A3}"/>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12">
                <a:extLst>
                  <a:ext uri="{FF2B5EF4-FFF2-40B4-BE49-F238E27FC236}">
                    <a16:creationId xmlns:a16="http://schemas.microsoft.com/office/drawing/2014/main" id="{86466202-89F8-4E1D-8746-1AAE53E1BBD7}"/>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Oval 13">
                <a:extLst>
                  <a:ext uri="{FF2B5EF4-FFF2-40B4-BE49-F238E27FC236}">
                    <a16:creationId xmlns:a16="http://schemas.microsoft.com/office/drawing/2014/main" id="{9509ADFB-219E-4A24-9099-DDCEE93AF8FD}"/>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14">
                <a:extLst>
                  <a:ext uri="{FF2B5EF4-FFF2-40B4-BE49-F238E27FC236}">
                    <a16:creationId xmlns:a16="http://schemas.microsoft.com/office/drawing/2014/main" id="{0F0D531E-3260-404D-9EE0-AECE61A97999}"/>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15">
                <a:extLst>
                  <a:ext uri="{FF2B5EF4-FFF2-40B4-BE49-F238E27FC236}">
                    <a16:creationId xmlns:a16="http://schemas.microsoft.com/office/drawing/2014/main" id="{B6467488-1F5F-423D-B8F5-C8516AEA5BB3}"/>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16">
                <a:extLst>
                  <a:ext uri="{FF2B5EF4-FFF2-40B4-BE49-F238E27FC236}">
                    <a16:creationId xmlns:a16="http://schemas.microsoft.com/office/drawing/2014/main" id="{50B29BA6-162A-4D0E-AD33-D485A767D337}"/>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17">
                <a:extLst>
                  <a:ext uri="{FF2B5EF4-FFF2-40B4-BE49-F238E27FC236}">
                    <a16:creationId xmlns:a16="http://schemas.microsoft.com/office/drawing/2014/main" id="{62245A47-C0FD-4F87-8456-EC2452F18211}"/>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18">
                <a:extLst>
                  <a:ext uri="{FF2B5EF4-FFF2-40B4-BE49-F238E27FC236}">
                    <a16:creationId xmlns:a16="http://schemas.microsoft.com/office/drawing/2014/main" id="{C62C3DD2-70B3-40D3-BE6D-FA9290B02220}"/>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81" name="TextBox 180">
            <a:extLst>
              <a:ext uri="{FF2B5EF4-FFF2-40B4-BE49-F238E27FC236}">
                <a16:creationId xmlns:a16="http://schemas.microsoft.com/office/drawing/2014/main" id="{50808A13-D70B-4B3E-99EE-A0DE13AD8D0A}"/>
              </a:ext>
            </a:extLst>
          </p:cNvPr>
          <p:cNvSpPr txBox="1"/>
          <p:nvPr/>
        </p:nvSpPr>
        <p:spPr>
          <a:xfrm>
            <a:off x="2063140" y="675323"/>
            <a:ext cx="8065734"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a:ln>
                  <a:noFill/>
                </a:ln>
                <a:gradFill>
                  <a:gsLst>
                    <a:gs pos="2917">
                      <a:srgbClr val="FFFFFF"/>
                    </a:gs>
                    <a:gs pos="30000">
                      <a:srgbClr val="FFFFFF"/>
                    </a:gs>
                  </a:gsLst>
                  <a:lin ang="5400000" scaled="0"/>
                </a:gradFill>
                <a:effectLst/>
                <a:uLnTx/>
                <a:uFillTx/>
                <a:latin typeface="Segoe UI Semibold"/>
                <a:ea typeface="+mn-ea"/>
                <a:cs typeface="+mn-cs"/>
              </a:rPr>
              <a:t>Azure data services anywhere</a:t>
            </a:r>
          </a:p>
        </p:txBody>
      </p:sp>
      <p:sp>
        <p:nvSpPr>
          <p:cNvPr id="182" name="TextBox 181">
            <a:extLst>
              <a:ext uri="{FF2B5EF4-FFF2-40B4-BE49-F238E27FC236}">
                <a16:creationId xmlns:a16="http://schemas.microsoft.com/office/drawing/2014/main" id="{82702F1C-C10F-4D54-BA35-8D6D08E9A2DC}"/>
              </a:ext>
            </a:extLst>
          </p:cNvPr>
          <p:cNvSpPr txBox="1"/>
          <p:nvPr/>
        </p:nvSpPr>
        <p:spPr>
          <a:xfrm>
            <a:off x="2074771" y="1523683"/>
            <a:ext cx="8042458" cy="276999"/>
          </a:xfrm>
          <a:prstGeom prst="rect">
            <a:avLst/>
          </a:prstGeom>
          <a:noFill/>
        </p:spPr>
        <p:txBody>
          <a:bodyPr wrap="none" lIns="0" tIns="0" rIns="0" bIns="0" rtlCol="0">
            <a:spAutoFit/>
          </a:bodyPr>
          <a:lstStyle/>
          <a:p>
            <a:pPr algn="ctr" defTabSz="914367">
              <a:defRPr/>
            </a:pPr>
            <a:r>
              <a:rPr lang="en-US" dirty="0">
                <a:gradFill>
                  <a:gsLst>
                    <a:gs pos="2917">
                      <a:srgbClr val="FFFFFF"/>
                    </a:gs>
                    <a:gs pos="30000">
                      <a:srgbClr val="FFFFFF"/>
                    </a:gs>
                  </a:gsLst>
                  <a:lin ang="5400000" scaled="0"/>
                </a:gradFill>
                <a:latin typeface="Segoe UI"/>
              </a:rPr>
              <a:t>Bring Azure data services to on-premises, multi-cloud, and edge with Azure Arc</a:t>
            </a:r>
          </a:p>
        </p:txBody>
      </p:sp>
    </p:spTree>
    <p:extLst>
      <p:ext uri="{BB962C8B-B14F-4D97-AF65-F5344CB8AC3E}">
        <p14:creationId xmlns:p14="http://schemas.microsoft.com/office/powerpoint/2010/main" val="3086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par>
                                <p:cTn id="8" presetID="42" presetClass="path" presetSubtype="0" decel="100000" fill="hold" nodeType="withEffect">
                                  <p:stCondLst>
                                    <p:cond delay="100"/>
                                  </p:stCondLst>
                                  <p:childTnLst>
                                    <p:animMotion origin="layout" path="M 0 1.48148E-6 L 0 0.01898 " pathEditMode="relative" rAng="0" ptsTypes="AA">
                                      <p:cBhvr>
                                        <p:cTn id="9" dur="700" spd="-100000" fill="hold"/>
                                        <p:tgtEl>
                                          <p:spTgt spid="90"/>
                                        </p:tgtEl>
                                        <p:attrNameLst>
                                          <p:attrName>ppt_x</p:attrName>
                                          <p:attrName>ppt_y</p:attrName>
                                        </p:attrNameLst>
                                      </p:cBhvr>
                                      <p:rCtr x="0" y="949"/>
                                    </p:animMotion>
                                  </p:childTnLst>
                                </p:cTn>
                              </p:par>
                              <p:par>
                                <p:cTn id="10" presetID="10" presetClass="entr" presetSubtype="0" fill="hold" nodeType="withEffect">
                                  <p:stCondLst>
                                    <p:cond delay="20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42" presetClass="path" presetSubtype="0" decel="100000" fill="hold" nodeType="withEffect">
                                  <p:stCondLst>
                                    <p:cond delay="200"/>
                                  </p:stCondLst>
                                  <p:childTnLst>
                                    <p:animMotion origin="layout" path="M 0 1.48148E-6 L 0 0.01898 " pathEditMode="relative" rAng="0" ptsTypes="AA">
                                      <p:cBhvr>
                                        <p:cTn id="14" dur="700" spd="-100000" fill="hold"/>
                                        <p:tgtEl>
                                          <p:spTgt spid="157"/>
                                        </p:tgtEl>
                                        <p:attrNameLst>
                                          <p:attrName>ppt_x</p:attrName>
                                          <p:attrName>ppt_y</p:attrName>
                                        </p:attrNameLst>
                                      </p:cBhvr>
                                      <p:rCtr x="0" y="949"/>
                                    </p:animMotion>
                                  </p:childTnLst>
                                </p:cTn>
                              </p:par>
                              <p:par>
                                <p:cTn id="15" presetID="10" presetClass="entr" presetSubtype="0" fill="hold" grpId="0" nodeType="with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500"/>
                                        <p:tgtEl>
                                          <p:spTgt spid="181"/>
                                        </p:tgtEl>
                                      </p:cBhvr>
                                    </p:animEffect>
                                  </p:childTnLst>
                                </p:cTn>
                              </p:par>
                              <p:par>
                                <p:cTn id="18" presetID="42" presetClass="path" presetSubtype="0" decel="100000" fill="hold" grpId="1" nodeType="withEffect">
                                  <p:stCondLst>
                                    <p:cond delay="0"/>
                                  </p:stCondLst>
                                  <p:childTnLst>
                                    <p:animMotion origin="layout" path="M 0 -4.81481E-6 L 0 0.01899 " pathEditMode="relative" rAng="0" ptsTypes="AA">
                                      <p:cBhvr>
                                        <p:cTn id="19" dur="700" spd="-100000" fill="hold"/>
                                        <p:tgtEl>
                                          <p:spTgt spid="181"/>
                                        </p:tgtEl>
                                        <p:attrNameLst>
                                          <p:attrName>ppt_x</p:attrName>
                                          <p:attrName>ppt_y</p:attrName>
                                        </p:attrNameLst>
                                      </p:cBhvr>
                                      <p:rCtr x="0" y="949"/>
                                    </p:animMotion>
                                  </p:childTnLst>
                                </p:cTn>
                              </p:par>
                              <p:par>
                                <p:cTn id="20" presetID="10" presetClass="entr" presetSubtype="0" fill="hold" grpId="0" nodeType="withEffect">
                                  <p:stCondLst>
                                    <p:cond delay="100"/>
                                  </p:stCondLst>
                                  <p:childTnLst>
                                    <p:set>
                                      <p:cBhvr>
                                        <p:cTn id="21" dur="1" fill="hold">
                                          <p:stCondLst>
                                            <p:cond delay="0"/>
                                          </p:stCondLst>
                                        </p:cTn>
                                        <p:tgtEl>
                                          <p:spTgt spid="182"/>
                                        </p:tgtEl>
                                        <p:attrNameLst>
                                          <p:attrName>style.visibility</p:attrName>
                                        </p:attrNameLst>
                                      </p:cBhvr>
                                      <p:to>
                                        <p:strVal val="visible"/>
                                      </p:to>
                                    </p:set>
                                    <p:animEffect transition="in" filter="fade">
                                      <p:cBhvr>
                                        <p:cTn id="22" dur="500"/>
                                        <p:tgtEl>
                                          <p:spTgt spid="182"/>
                                        </p:tgtEl>
                                      </p:cBhvr>
                                    </p:animEffect>
                                  </p:childTnLst>
                                </p:cTn>
                              </p:par>
                              <p:par>
                                <p:cTn id="23" presetID="42" presetClass="path" presetSubtype="0" decel="100000" fill="hold" grpId="1" nodeType="withEffect">
                                  <p:stCondLst>
                                    <p:cond delay="100"/>
                                  </p:stCondLst>
                                  <p:childTnLst>
                                    <p:animMotion origin="layout" path="M 0 -1.11111E-6 L 0 0.01898 " pathEditMode="relative" rAng="0" ptsTypes="AA">
                                      <p:cBhvr>
                                        <p:cTn id="24" dur="700" spd="-100000" fill="hold"/>
                                        <p:tgtEl>
                                          <p:spTgt spid="182"/>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P spid="181" grpId="1"/>
      <p:bldP spid="182" grpId="0"/>
      <p:bldP spid="18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7246B4-36A3-4BA3-B155-9BF7875D814B}"/>
              </a:ext>
            </a:extLst>
          </p:cNvPr>
          <p:cNvSpPr>
            <a:spLocks noGrp="1"/>
          </p:cNvSpPr>
          <p:nvPr>
            <p:ph type="title"/>
          </p:nvPr>
        </p:nvSpPr>
        <p:spPr>
          <a:xfrm>
            <a:off x="588263" y="457200"/>
            <a:ext cx="11018520" cy="923330"/>
          </a:xfrm>
        </p:spPr>
        <p:txBody>
          <a:bodyPr/>
          <a:lstStyle/>
          <a:p>
            <a:r>
              <a:rPr lang="en-US" dirty="0"/>
              <a:t>Customer scenario</a:t>
            </a:r>
            <a:br>
              <a:rPr lang="en-US" dirty="0"/>
            </a:br>
            <a:r>
              <a:rPr lang="en-US" sz="2400" dirty="0"/>
              <a:t>Organize &amp; govern across environments</a:t>
            </a:r>
          </a:p>
        </p:txBody>
      </p:sp>
      <p:sp>
        <p:nvSpPr>
          <p:cNvPr id="53" name="Rectangle 52">
            <a:extLst>
              <a:ext uri="{FF2B5EF4-FFF2-40B4-BE49-F238E27FC236}">
                <a16:creationId xmlns:a16="http://schemas.microsoft.com/office/drawing/2014/main" id="{A7BA354E-CE90-4A6F-A09D-397B8748A5CD}"/>
              </a:ext>
            </a:extLst>
          </p:cNvPr>
          <p:cNvSpPr/>
          <p:nvPr/>
        </p:nvSpPr>
        <p:spPr>
          <a:xfrm>
            <a:off x="588263" y="2031117"/>
            <a:ext cx="6476833" cy="4293483"/>
          </a:xfrm>
          <a:prstGeom prst="rect">
            <a:avLst/>
          </a:prstGeom>
        </p:spPr>
        <p:txBody>
          <a:bodyPr wrap="square" lIns="0" tIns="45720" rIns="91440" bIns="45720" anchor="t" anchorCtr="0">
            <a:spAutoFit/>
          </a:bodyPr>
          <a:lstStyle/>
          <a:p>
            <a:pPr lvl="0" defTabSz="932472" fontAlgn="base">
              <a:spcBef>
                <a:spcPct val="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Overview</a:t>
            </a:r>
          </a:p>
          <a:p>
            <a:pPr lvl="0" defTabSz="932472" fontAlgn="base">
              <a:spcBef>
                <a:spcPct val="0"/>
              </a:spcBef>
              <a:spcAft>
                <a:spcPts val="600"/>
              </a:spcAft>
              <a:defRPr/>
            </a:pPr>
            <a:r>
              <a:rPr lang="en-US" sz="1400" dirty="0">
                <a:solidFill>
                  <a:prstClr val="white"/>
                </a:solidFill>
                <a:latin typeface="Segoe UI"/>
              </a:rPr>
              <a:t>A large financial institution has sprawling server-based IT systems</a:t>
            </a:r>
            <a:br>
              <a:rPr lang="en-US" sz="1400" dirty="0">
                <a:solidFill>
                  <a:prstClr val="white"/>
                </a:solidFill>
                <a:latin typeface="Segoe UI"/>
              </a:rPr>
            </a:br>
            <a:r>
              <a:rPr lang="en-US" sz="1400" dirty="0">
                <a:solidFill>
                  <a:prstClr val="white"/>
                </a:solidFill>
                <a:latin typeface="Segoe UI"/>
              </a:rPr>
              <a:t>deployed in corporate datacenters, </a:t>
            </a:r>
            <a:r>
              <a:rPr lang="en-US" sz="1400" dirty="0" err="1">
                <a:solidFill>
                  <a:prstClr val="white"/>
                </a:solidFill>
                <a:latin typeface="Segoe UI"/>
              </a:rPr>
              <a:t>hosters</a:t>
            </a:r>
            <a:r>
              <a:rPr lang="en-US" sz="1400" dirty="0">
                <a:solidFill>
                  <a:prstClr val="white"/>
                </a:solidFill>
                <a:latin typeface="Segoe UI"/>
              </a:rPr>
              <a:t>, and cloud</a:t>
            </a:r>
          </a:p>
          <a:p>
            <a:pPr lvl="0" defTabSz="932472" fontAlgn="base">
              <a:spcBef>
                <a:spcPct val="0"/>
              </a:spcBef>
              <a:spcAft>
                <a:spcPts val="600"/>
              </a:spcAft>
              <a:defRPr/>
            </a:pPr>
            <a:r>
              <a:rPr lang="en-US" sz="1400" dirty="0">
                <a:solidFill>
                  <a:prstClr val="white"/>
                </a:solidFill>
                <a:latin typeface="Segoe UI"/>
              </a:rPr>
              <a:t>In addition, new DevOps practices result in an unknown number of servers</a:t>
            </a:r>
            <a:br>
              <a:rPr lang="en-US" sz="1400" dirty="0">
                <a:solidFill>
                  <a:prstClr val="white"/>
                </a:solidFill>
                <a:latin typeface="Segoe UI"/>
              </a:rPr>
            </a:br>
            <a:r>
              <a:rPr lang="en-US" sz="1400" dirty="0">
                <a:solidFill>
                  <a:prstClr val="white"/>
                </a:solidFill>
                <a:latin typeface="Segoe UI"/>
              </a:rPr>
              <a:t>that are connected to the corporate networks but are running outside of</a:t>
            </a:r>
            <a:br>
              <a:rPr lang="en-US" sz="1400" dirty="0">
                <a:solidFill>
                  <a:prstClr val="white"/>
                </a:solidFill>
                <a:latin typeface="Segoe UI"/>
              </a:rPr>
            </a:br>
            <a:r>
              <a:rPr lang="en-US" sz="1400" dirty="0">
                <a:solidFill>
                  <a:prstClr val="white"/>
                </a:solidFill>
                <a:latin typeface="Segoe UI"/>
              </a:rPr>
              <a:t>identity and governance systems</a:t>
            </a:r>
          </a:p>
          <a:p>
            <a:pPr lvl="0" defTabSz="932472" fontAlgn="base">
              <a:spcBef>
                <a:spcPct val="0"/>
              </a:spcBef>
              <a:spcAft>
                <a:spcPts val="600"/>
              </a:spcAft>
              <a:defRPr/>
            </a:pPr>
            <a:r>
              <a:rPr lang="en-US" sz="1400" dirty="0">
                <a:solidFill>
                  <a:prstClr val="white"/>
                </a:solidFill>
                <a:latin typeface="Segoe UI"/>
              </a:rPr>
              <a:t>The sprawl is overwhelming, and it is impossible to apply consistent</a:t>
            </a:r>
            <a:br>
              <a:rPr lang="en-US" sz="1400" dirty="0">
                <a:solidFill>
                  <a:prstClr val="white"/>
                </a:solidFill>
                <a:latin typeface="Segoe UI"/>
              </a:rPr>
            </a:br>
            <a:r>
              <a:rPr lang="en-US" sz="1400" dirty="0">
                <a:solidFill>
                  <a:prstClr val="white"/>
                </a:solidFill>
                <a:latin typeface="Segoe UI"/>
              </a:rPr>
              <a:t>governance across the environment and meet compliance needs</a:t>
            </a:r>
            <a:endParaRPr lang="en-US" sz="1400" dirty="0">
              <a:solidFill>
                <a:srgbClr val="282828"/>
              </a:solidFill>
              <a:latin typeface="Segoe UI" panose="020B0502040204020203" pitchFamily="34" charset="0"/>
              <a:cs typeface="Segoe UI" panose="020B0502040204020203" pitchFamily="34" charset="0"/>
            </a:endParaRPr>
          </a:p>
          <a:p>
            <a:pPr lvl="0" defTabSz="932472" fontAlgn="base">
              <a:spcBef>
                <a:spcPts val="1200"/>
              </a:spcBef>
              <a:spcAft>
                <a:spcPts val="600"/>
              </a:spcAft>
              <a:defRPr/>
            </a:pPr>
            <a:r>
              <a:rPr lang="en-US" dirty="0">
                <a:solidFill>
                  <a:srgbClr val="50E6FF"/>
                </a:solidFill>
                <a:latin typeface="Segoe UI Semibold" panose="020B0702040204020203" pitchFamily="34" charset="0"/>
                <a:cs typeface="Segoe UI Semibold" panose="020B0702040204020203" pitchFamily="34" charset="0"/>
              </a:rPr>
              <a:t>Business requirements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latin typeface="Segoe UI"/>
              </a:rPr>
              <a:t>Manage a mix of bare metal, Windows and Linux servers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latin typeface="Segoe UI"/>
              </a:rPr>
              <a:t>Visibility across locations, OS flavors and disparate systems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latin typeface="Segoe UI"/>
              </a:rPr>
              <a:t>Enable IT to apply at scale governance and security policies across all servers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latin typeface="Segoe UI"/>
              </a:rPr>
              <a:t>Enable application owners to apply and audit to meet their own requirements</a:t>
            </a:r>
          </a:p>
          <a:p>
            <a:pPr marL="177800" lvl="0" indent="-177800" defTabSz="932472" fontAlgn="base">
              <a:spcBef>
                <a:spcPct val="0"/>
              </a:spcBef>
              <a:spcAft>
                <a:spcPts val="600"/>
              </a:spcAft>
              <a:buFont typeface="Arial" panose="020B0604020202020204" pitchFamily="34" charset="0"/>
              <a:buChar char="•"/>
              <a:defRPr/>
            </a:pPr>
            <a:r>
              <a:rPr lang="en-US" sz="1400" dirty="0">
                <a:solidFill>
                  <a:prstClr val="white"/>
                </a:solidFill>
                <a:latin typeface="Segoe UI"/>
              </a:rPr>
              <a:t>Measure and remediate compliance at scale and down to the individual workload/server </a:t>
            </a:r>
          </a:p>
        </p:txBody>
      </p:sp>
      <p:sp>
        <p:nvSpPr>
          <p:cNvPr id="89" name="Rectangle 88">
            <a:extLst>
              <a:ext uri="{FF2B5EF4-FFF2-40B4-BE49-F238E27FC236}">
                <a16:creationId xmlns:a16="http://schemas.microsoft.com/office/drawing/2014/main" id="{B4107397-BD80-4449-BE77-C47FBF561EE2}"/>
              </a:ext>
            </a:extLst>
          </p:cNvPr>
          <p:cNvSpPr/>
          <p:nvPr/>
        </p:nvSpPr>
        <p:spPr>
          <a:xfrm>
            <a:off x="7571254" y="2017713"/>
            <a:ext cx="4032484" cy="2065450"/>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90" name="TextBox 89">
            <a:extLst>
              <a:ext uri="{FF2B5EF4-FFF2-40B4-BE49-F238E27FC236}">
                <a16:creationId xmlns:a16="http://schemas.microsoft.com/office/drawing/2014/main" id="{003914F3-1A93-410A-91FC-B748FB9C83E7}"/>
              </a:ext>
            </a:extLst>
          </p:cNvPr>
          <p:cNvSpPr txBox="1"/>
          <p:nvPr/>
        </p:nvSpPr>
        <p:spPr>
          <a:xfrm>
            <a:off x="10071733" y="2630482"/>
            <a:ext cx="1213795" cy="25853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marL="0" marR="0" lvl="0" indent="0" algn="ctr" defTabSz="932384" rtl="0" eaLnBrk="1" fontAlgn="base" latinLnBrk="0" hangingPunct="1">
              <a:lnSpc>
                <a:spcPct val="90000"/>
              </a:lnSpc>
              <a:spcBef>
                <a:spcPct val="0"/>
              </a:spcBef>
              <a:spcAft>
                <a:spcPct val="0"/>
              </a:spcAft>
              <a:buClrTx/>
              <a:buSzTx/>
              <a:buFontTx/>
              <a:buNone/>
              <a:tabLst/>
              <a:defRPr/>
            </a:pPr>
            <a:r>
              <a:rPr kumimoji="0" lang="en-US" sz="1200" b="0" u="none" strike="noStrike" kern="0" cap="none" spc="150" normalizeH="0" baseline="0" noProof="0" dirty="0">
                <a:ln w="3175">
                  <a:noFill/>
                </a:ln>
                <a:solidFill>
                  <a:schemeClr val="tx1"/>
                </a:solidFill>
                <a:effectLst/>
                <a:uLnTx/>
                <a:uFillTx/>
                <a:latin typeface="Segoe UI Semibold"/>
                <a:ea typeface="+mn-ea"/>
                <a:cs typeface="Segoe UI" pitchFamily="34" charset="0"/>
              </a:rPr>
              <a:t>Multi-cloud</a:t>
            </a:r>
          </a:p>
        </p:txBody>
      </p:sp>
      <p:grpSp>
        <p:nvGrpSpPr>
          <p:cNvPr id="91" name="Group 90">
            <a:extLst>
              <a:ext uri="{FF2B5EF4-FFF2-40B4-BE49-F238E27FC236}">
                <a16:creationId xmlns:a16="http://schemas.microsoft.com/office/drawing/2014/main" id="{333CA252-B599-4509-9EB9-C25114C8A3D4}"/>
              </a:ext>
            </a:extLst>
          </p:cNvPr>
          <p:cNvGrpSpPr/>
          <p:nvPr/>
        </p:nvGrpSpPr>
        <p:grpSpPr>
          <a:xfrm>
            <a:off x="7833358" y="2203851"/>
            <a:ext cx="2042473" cy="835502"/>
            <a:chOff x="4832703" y="5211480"/>
            <a:chExt cx="1892851" cy="774297"/>
          </a:xfrm>
        </p:grpSpPr>
        <p:sp>
          <p:nvSpPr>
            <p:cNvPr id="92" name="Freeform 21">
              <a:extLst>
                <a:ext uri="{FF2B5EF4-FFF2-40B4-BE49-F238E27FC236}">
                  <a16:creationId xmlns:a16="http://schemas.microsoft.com/office/drawing/2014/main" id="{E3EE79CF-6478-4C39-8759-4AB060FCF7AA}"/>
                </a:ext>
              </a:extLst>
            </p:cNvPr>
            <p:cNvSpPr>
              <a:spLocks/>
            </p:cNvSpPr>
            <p:nvPr/>
          </p:nvSpPr>
          <p:spPr bwMode="auto">
            <a:xfrm>
              <a:off x="4832703" y="5211480"/>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9900">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mn-ea"/>
                <a:cs typeface="+mn-cs"/>
              </a:endParaRPr>
            </a:p>
          </p:txBody>
        </p:sp>
        <p:sp>
          <p:nvSpPr>
            <p:cNvPr id="93" name="Freeform 21">
              <a:extLst>
                <a:ext uri="{FF2B5EF4-FFF2-40B4-BE49-F238E27FC236}">
                  <a16:creationId xmlns:a16="http://schemas.microsoft.com/office/drawing/2014/main" id="{49552B20-D0E4-4DCB-8AF7-154D90ABDE59}"/>
                </a:ext>
              </a:extLst>
            </p:cNvPr>
            <p:cNvSpPr>
              <a:spLocks/>
            </p:cNvSpPr>
            <p:nvPr/>
          </p:nvSpPr>
          <p:spPr bwMode="auto">
            <a:xfrm>
              <a:off x="5288668" y="5292273"/>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chemeClr val="bg1">
                <a:alpha val="10000"/>
              </a:schemeClr>
            </a:solidFill>
            <a:ln w="1905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sp>
          <p:nvSpPr>
            <p:cNvPr id="94" name="Freeform 21">
              <a:extLst>
                <a:ext uri="{FF2B5EF4-FFF2-40B4-BE49-F238E27FC236}">
                  <a16:creationId xmlns:a16="http://schemas.microsoft.com/office/drawing/2014/main" id="{DC204DFE-76AA-45F5-9BCF-9EF3B590F63B}"/>
                </a:ext>
              </a:extLst>
            </p:cNvPr>
            <p:cNvSpPr>
              <a:spLocks/>
            </p:cNvSpPr>
            <p:nvPr/>
          </p:nvSpPr>
          <p:spPr bwMode="auto">
            <a:xfrm>
              <a:off x="5719806" y="5403876"/>
              <a:ext cx="1005748" cy="581901"/>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0078D7">
                <a:alpha val="4902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23" rIns="0" bIns="4662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Semilight"/>
                <a:ea typeface="+mn-ea"/>
                <a:cs typeface="+mn-cs"/>
              </a:endParaRPr>
            </a:p>
          </p:txBody>
        </p:sp>
      </p:grpSp>
      <p:sp>
        <p:nvSpPr>
          <p:cNvPr id="56" name="Rectangle 55">
            <a:extLst>
              <a:ext uri="{FF2B5EF4-FFF2-40B4-BE49-F238E27FC236}">
                <a16:creationId xmlns:a16="http://schemas.microsoft.com/office/drawing/2014/main" id="{CF4EF9F1-7DA2-4B46-BBF2-91E3731A0919}"/>
              </a:ext>
            </a:extLst>
          </p:cNvPr>
          <p:cNvSpPr/>
          <p:nvPr/>
        </p:nvSpPr>
        <p:spPr>
          <a:xfrm>
            <a:off x="7571254" y="4203589"/>
            <a:ext cx="4032484" cy="2065449"/>
          </a:xfrm>
          <a:prstGeom prst="rect">
            <a:avLst/>
          </a:prstGeom>
          <a:solidFill>
            <a:schemeClr val="tx1">
              <a:alpha val="10000"/>
            </a:schemeClr>
          </a:solidFill>
          <a:ln>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b="1">
              <a:gradFill>
                <a:gsLst>
                  <a:gs pos="0">
                    <a:srgbClr val="FFFFFF"/>
                  </a:gs>
                  <a:gs pos="100000">
                    <a:srgbClr val="FFFFFF"/>
                  </a:gs>
                </a:gsLst>
                <a:lin ang="5400000" scaled="0"/>
              </a:gradFill>
              <a:latin typeface="Segoe UI"/>
              <a:cs typeface="Segoe UI" pitchFamily="34" charset="0"/>
            </a:endParaRPr>
          </a:p>
        </p:txBody>
      </p:sp>
      <p:grpSp>
        <p:nvGrpSpPr>
          <p:cNvPr id="57" name="Graphic 12">
            <a:extLst>
              <a:ext uri="{FF2B5EF4-FFF2-40B4-BE49-F238E27FC236}">
                <a16:creationId xmlns:a16="http://schemas.microsoft.com/office/drawing/2014/main" id="{2391F3CD-97F7-49F3-8020-8F5B3B744825}"/>
              </a:ext>
            </a:extLst>
          </p:cNvPr>
          <p:cNvGrpSpPr/>
          <p:nvPr/>
        </p:nvGrpSpPr>
        <p:grpSpPr>
          <a:xfrm>
            <a:off x="8899910" y="5227572"/>
            <a:ext cx="739844" cy="853850"/>
            <a:chOff x="7122675" y="2465323"/>
            <a:chExt cx="375597" cy="429708"/>
          </a:xfrm>
          <a:solidFill>
            <a:srgbClr val="50E6FF"/>
          </a:solidFill>
        </p:grpSpPr>
        <p:sp>
          <p:nvSpPr>
            <p:cNvPr id="78" name="Freeform: Shape 77">
              <a:extLst>
                <a:ext uri="{FF2B5EF4-FFF2-40B4-BE49-F238E27FC236}">
                  <a16:creationId xmlns:a16="http://schemas.microsoft.com/office/drawing/2014/main" id="{A6F3DBDC-7BE7-4124-8EEF-804DDE09432C}"/>
                </a:ext>
              </a:extLst>
            </p:cNvPr>
            <p:cNvSpPr/>
            <p:nvPr/>
          </p:nvSpPr>
          <p:spPr>
            <a:xfrm>
              <a:off x="7122675" y="2465323"/>
              <a:ext cx="375597" cy="429708"/>
            </a:xfrm>
            <a:custGeom>
              <a:avLst/>
              <a:gdLst>
                <a:gd name="connsiteX0" fmla="*/ 325384 w 375596"/>
                <a:gd name="connsiteY0" fmla="*/ 415304 h 429707"/>
                <a:gd name="connsiteX1" fmla="*/ 325384 w 375596"/>
                <a:gd name="connsiteY1" fmla="*/ 144589 h 429707"/>
                <a:gd name="connsiteX2" fmla="*/ 318859 w 375596"/>
                <a:gd name="connsiteY2" fmla="*/ 142042 h 429707"/>
                <a:gd name="connsiteX3" fmla="*/ 299761 w 375596"/>
                <a:gd name="connsiteY3" fmla="*/ 136472 h 429707"/>
                <a:gd name="connsiteX4" fmla="*/ 280345 w 375596"/>
                <a:gd name="connsiteY4" fmla="*/ 130902 h 429707"/>
                <a:gd name="connsiteX5" fmla="*/ 260928 w 375596"/>
                <a:gd name="connsiteY5" fmla="*/ 125331 h 429707"/>
                <a:gd name="connsiteX6" fmla="*/ 250106 w 375596"/>
                <a:gd name="connsiteY6" fmla="*/ 122148 h 429707"/>
                <a:gd name="connsiteX7" fmla="*/ 250106 w 375596"/>
                <a:gd name="connsiteY7" fmla="*/ 101140 h 429707"/>
                <a:gd name="connsiteX8" fmla="*/ 250106 w 375596"/>
                <a:gd name="connsiteY8" fmla="*/ 101140 h 429707"/>
                <a:gd name="connsiteX9" fmla="*/ 250106 w 375596"/>
                <a:gd name="connsiteY9" fmla="*/ 1194 h 429707"/>
                <a:gd name="connsiteX10" fmla="*/ 230053 w 375596"/>
                <a:gd name="connsiteY10" fmla="*/ 5968 h 429707"/>
                <a:gd name="connsiteX11" fmla="*/ 204907 w 375596"/>
                <a:gd name="connsiteY11" fmla="*/ 11379 h 429707"/>
                <a:gd name="connsiteX12" fmla="*/ 178329 w 375596"/>
                <a:gd name="connsiteY12" fmla="*/ 16950 h 429707"/>
                <a:gd name="connsiteX13" fmla="*/ 153183 w 375596"/>
                <a:gd name="connsiteY13" fmla="*/ 22361 h 429707"/>
                <a:gd name="connsiteX14" fmla="*/ 126923 w 375596"/>
                <a:gd name="connsiteY14" fmla="*/ 27931 h 429707"/>
                <a:gd name="connsiteX15" fmla="*/ 101459 w 375596"/>
                <a:gd name="connsiteY15" fmla="*/ 33501 h 429707"/>
                <a:gd name="connsiteX16" fmla="*/ 73926 w 375596"/>
                <a:gd name="connsiteY16" fmla="*/ 39390 h 429707"/>
                <a:gd name="connsiteX17" fmla="*/ 55623 w 375596"/>
                <a:gd name="connsiteY17" fmla="*/ 42732 h 429707"/>
                <a:gd name="connsiteX18" fmla="*/ 50849 w 375596"/>
                <a:gd name="connsiteY18" fmla="*/ 48621 h 429707"/>
                <a:gd name="connsiteX19" fmla="*/ 50849 w 375596"/>
                <a:gd name="connsiteY19" fmla="*/ 410530 h 429707"/>
                <a:gd name="connsiteX20" fmla="*/ 50849 w 375596"/>
                <a:gd name="connsiteY20" fmla="*/ 415304 h 429707"/>
                <a:gd name="connsiteX21" fmla="*/ 1194 w 375596"/>
                <a:gd name="connsiteY21" fmla="*/ 415304 h 429707"/>
                <a:gd name="connsiteX22" fmla="*/ 1194 w 375596"/>
                <a:gd name="connsiteY22" fmla="*/ 429787 h 429707"/>
                <a:gd name="connsiteX23" fmla="*/ 375039 w 375596"/>
                <a:gd name="connsiteY23" fmla="*/ 429787 h 429707"/>
                <a:gd name="connsiteX24" fmla="*/ 375039 w 375596"/>
                <a:gd name="connsiteY24" fmla="*/ 415145 h 429707"/>
                <a:gd name="connsiteX25" fmla="*/ 325384 w 375596"/>
                <a:gd name="connsiteY25" fmla="*/ 415304 h 429707"/>
                <a:gd name="connsiteX26" fmla="*/ 175305 w 375596"/>
                <a:gd name="connsiteY26" fmla="*/ 100981 h 429707"/>
                <a:gd name="connsiteX27" fmla="*/ 175305 w 375596"/>
                <a:gd name="connsiteY27" fmla="*/ 405278 h 429707"/>
                <a:gd name="connsiteX28" fmla="*/ 175305 w 375596"/>
                <a:gd name="connsiteY28" fmla="*/ 415145 h 429707"/>
                <a:gd name="connsiteX29" fmla="*/ 163050 w 375596"/>
                <a:gd name="connsiteY29" fmla="*/ 415145 h 429707"/>
                <a:gd name="connsiteX30" fmla="*/ 63103 w 375596"/>
                <a:gd name="connsiteY30" fmla="*/ 415145 h 429707"/>
                <a:gd name="connsiteX31" fmla="*/ 63103 w 375596"/>
                <a:gd name="connsiteY31" fmla="*/ 414986 h 429707"/>
                <a:gd name="connsiteX32" fmla="*/ 63103 w 375596"/>
                <a:gd name="connsiteY32" fmla="*/ 410689 h 429707"/>
                <a:gd name="connsiteX33" fmla="*/ 63103 w 375596"/>
                <a:gd name="connsiteY33" fmla="*/ 60239 h 429707"/>
                <a:gd name="connsiteX34" fmla="*/ 67082 w 375596"/>
                <a:gd name="connsiteY34" fmla="*/ 55464 h 429707"/>
                <a:gd name="connsiteX35" fmla="*/ 95252 w 375596"/>
                <a:gd name="connsiteY35" fmla="*/ 49576 h 429707"/>
                <a:gd name="connsiteX36" fmla="*/ 117056 w 375596"/>
                <a:gd name="connsiteY36" fmla="*/ 44801 h 429707"/>
                <a:gd name="connsiteX37" fmla="*/ 142997 w 375596"/>
                <a:gd name="connsiteY37" fmla="*/ 39231 h 429707"/>
                <a:gd name="connsiteX38" fmla="*/ 168780 w 375596"/>
                <a:gd name="connsiteY38" fmla="*/ 33660 h 429707"/>
                <a:gd name="connsiteX39" fmla="*/ 194562 w 375596"/>
                <a:gd name="connsiteY39" fmla="*/ 28090 h 429707"/>
                <a:gd name="connsiteX40" fmla="*/ 220504 w 375596"/>
                <a:gd name="connsiteY40" fmla="*/ 22520 h 429707"/>
                <a:gd name="connsiteX41" fmla="*/ 237692 w 375596"/>
                <a:gd name="connsiteY41" fmla="*/ 18382 h 429707"/>
                <a:gd name="connsiteX42" fmla="*/ 237692 w 375596"/>
                <a:gd name="connsiteY42" fmla="*/ 82042 h 429707"/>
                <a:gd name="connsiteX43" fmla="*/ 237692 w 375596"/>
                <a:gd name="connsiteY43" fmla="*/ 82361 h 429707"/>
                <a:gd name="connsiteX44" fmla="*/ 237692 w 375596"/>
                <a:gd name="connsiteY44" fmla="*/ 97162 h 429707"/>
                <a:gd name="connsiteX45" fmla="*/ 237692 w 375596"/>
                <a:gd name="connsiteY45" fmla="*/ 118647 h 429707"/>
                <a:gd name="connsiteX46" fmla="*/ 222254 w 375596"/>
                <a:gd name="connsiteY46" fmla="*/ 114191 h 429707"/>
                <a:gd name="connsiteX47" fmla="*/ 195517 w 375596"/>
                <a:gd name="connsiteY47" fmla="*/ 106711 h 429707"/>
                <a:gd name="connsiteX48" fmla="*/ 186127 w 375596"/>
                <a:gd name="connsiteY48" fmla="*/ 104323 h 429707"/>
                <a:gd name="connsiteX49" fmla="*/ 175305 w 375596"/>
                <a:gd name="connsiteY49" fmla="*/ 100981 h 429707"/>
                <a:gd name="connsiteX50" fmla="*/ 312811 w 375596"/>
                <a:gd name="connsiteY50" fmla="*/ 410689 h 429707"/>
                <a:gd name="connsiteX51" fmla="*/ 312811 w 375596"/>
                <a:gd name="connsiteY51" fmla="*/ 414986 h 429707"/>
                <a:gd name="connsiteX52" fmla="*/ 188196 w 375596"/>
                <a:gd name="connsiteY52" fmla="*/ 414986 h 429707"/>
                <a:gd name="connsiteX53" fmla="*/ 188196 w 375596"/>
                <a:gd name="connsiteY53" fmla="*/ 119443 h 429707"/>
                <a:gd name="connsiteX54" fmla="*/ 212387 w 375596"/>
                <a:gd name="connsiteY54" fmla="*/ 126764 h 429707"/>
                <a:gd name="connsiteX55" fmla="*/ 218117 w 375596"/>
                <a:gd name="connsiteY55" fmla="*/ 128196 h 429707"/>
                <a:gd name="connsiteX56" fmla="*/ 248674 w 375596"/>
                <a:gd name="connsiteY56" fmla="*/ 136472 h 429707"/>
                <a:gd name="connsiteX57" fmla="*/ 267453 w 375596"/>
                <a:gd name="connsiteY57" fmla="*/ 141883 h 429707"/>
                <a:gd name="connsiteX58" fmla="*/ 303899 w 375596"/>
                <a:gd name="connsiteY58" fmla="*/ 152387 h 429707"/>
                <a:gd name="connsiteX59" fmla="*/ 311220 w 375596"/>
                <a:gd name="connsiteY59" fmla="*/ 154933 h 429707"/>
                <a:gd name="connsiteX60" fmla="*/ 312811 w 375596"/>
                <a:gd name="connsiteY60" fmla="*/ 157002 h 429707"/>
                <a:gd name="connsiteX61" fmla="*/ 312811 w 375596"/>
                <a:gd name="connsiteY61" fmla="*/ 159708 h 429707"/>
                <a:gd name="connsiteX62" fmla="*/ 312811 w 375596"/>
                <a:gd name="connsiteY62" fmla="*/ 410689 h 42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75596" h="429707">
                  <a:moveTo>
                    <a:pt x="325384" y="415304"/>
                  </a:moveTo>
                  <a:cubicBezTo>
                    <a:pt x="325384" y="324907"/>
                    <a:pt x="325384" y="234668"/>
                    <a:pt x="325384" y="144589"/>
                  </a:cubicBezTo>
                  <a:cubicBezTo>
                    <a:pt x="322997" y="143634"/>
                    <a:pt x="320928" y="142679"/>
                    <a:pt x="318859" y="142042"/>
                  </a:cubicBezTo>
                  <a:cubicBezTo>
                    <a:pt x="312493" y="140132"/>
                    <a:pt x="306127" y="138382"/>
                    <a:pt x="299761" y="136472"/>
                  </a:cubicBezTo>
                  <a:cubicBezTo>
                    <a:pt x="293236" y="134562"/>
                    <a:pt x="286870" y="132811"/>
                    <a:pt x="280345" y="130902"/>
                  </a:cubicBezTo>
                  <a:cubicBezTo>
                    <a:pt x="273819" y="128992"/>
                    <a:pt x="267453" y="127241"/>
                    <a:pt x="260928" y="125331"/>
                  </a:cubicBezTo>
                  <a:cubicBezTo>
                    <a:pt x="257268" y="124217"/>
                    <a:pt x="253607" y="123262"/>
                    <a:pt x="250106" y="122148"/>
                  </a:cubicBezTo>
                  <a:lnTo>
                    <a:pt x="250106" y="101140"/>
                  </a:lnTo>
                  <a:cubicBezTo>
                    <a:pt x="250106" y="101140"/>
                    <a:pt x="250106" y="101140"/>
                    <a:pt x="250106" y="101140"/>
                  </a:cubicBezTo>
                  <a:cubicBezTo>
                    <a:pt x="250106" y="67719"/>
                    <a:pt x="250106" y="34774"/>
                    <a:pt x="250106" y="1194"/>
                  </a:cubicBezTo>
                  <a:cubicBezTo>
                    <a:pt x="243103" y="2785"/>
                    <a:pt x="236578" y="4536"/>
                    <a:pt x="230053" y="5968"/>
                  </a:cubicBezTo>
                  <a:cubicBezTo>
                    <a:pt x="221618" y="7878"/>
                    <a:pt x="213342" y="9629"/>
                    <a:pt x="204907" y="11379"/>
                  </a:cubicBezTo>
                  <a:cubicBezTo>
                    <a:pt x="195995" y="13289"/>
                    <a:pt x="187241" y="15199"/>
                    <a:pt x="178329" y="16950"/>
                  </a:cubicBezTo>
                  <a:cubicBezTo>
                    <a:pt x="169894" y="18700"/>
                    <a:pt x="161618" y="20610"/>
                    <a:pt x="153183" y="22361"/>
                  </a:cubicBezTo>
                  <a:cubicBezTo>
                    <a:pt x="144430" y="24271"/>
                    <a:pt x="135676" y="26021"/>
                    <a:pt x="126923" y="27931"/>
                  </a:cubicBezTo>
                  <a:cubicBezTo>
                    <a:pt x="118488" y="29682"/>
                    <a:pt x="109894" y="31591"/>
                    <a:pt x="101459" y="33501"/>
                  </a:cubicBezTo>
                  <a:cubicBezTo>
                    <a:pt x="92228" y="35411"/>
                    <a:pt x="83156" y="37480"/>
                    <a:pt x="73926" y="39390"/>
                  </a:cubicBezTo>
                  <a:cubicBezTo>
                    <a:pt x="67878" y="40663"/>
                    <a:pt x="61671" y="41936"/>
                    <a:pt x="55623" y="42732"/>
                  </a:cubicBezTo>
                  <a:cubicBezTo>
                    <a:pt x="51645" y="43209"/>
                    <a:pt x="50849" y="44960"/>
                    <a:pt x="50849" y="48621"/>
                  </a:cubicBezTo>
                  <a:cubicBezTo>
                    <a:pt x="51008" y="169257"/>
                    <a:pt x="50849" y="289893"/>
                    <a:pt x="50849" y="410530"/>
                  </a:cubicBezTo>
                  <a:cubicBezTo>
                    <a:pt x="50849" y="411962"/>
                    <a:pt x="50849" y="413395"/>
                    <a:pt x="50849" y="415304"/>
                  </a:cubicBezTo>
                  <a:cubicBezTo>
                    <a:pt x="34138" y="415304"/>
                    <a:pt x="17745" y="415304"/>
                    <a:pt x="1194" y="415304"/>
                  </a:cubicBezTo>
                  <a:cubicBezTo>
                    <a:pt x="1194" y="420397"/>
                    <a:pt x="1194" y="425013"/>
                    <a:pt x="1194" y="429787"/>
                  </a:cubicBezTo>
                  <a:cubicBezTo>
                    <a:pt x="125968" y="429787"/>
                    <a:pt x="250265" y="429787"/>
                    <a:pt x="375039" y="429787"/>
                  </a:cubicBezTo>
                  <a:cubicBezTo>
                    <a:pt x="375039" y="424694"/>
                    <a:pt x="375039" y="420079"/>
                    <a:pt x="375039" y="415145"/>
                  </a:cubicBezTo>
                  <a:cubicBezTo>
                    <a:pt x="358329" y="415304"/>
                    <a:pt x="341936" y="415304"/>
                    <a:pt x="325384" y="415304"/>
                  </a:cubicBezTo>
                  <a:close/>
                  <a:moveTo>
                    <a:pt x="175305" y="100981"/>
                  </a:moveTo>
                  <a:cubicBezTo>
                    <a:pt x="175305" y="202838"/>
                    <a:pt x="175305" y="304058"/>
                    <a:pt x="175305" y="405278"/>
                  </a:cubicBezTo>
                  <a:cubicBezTo>
                    <a:pt x="175305" y="408620"/>
                    <a:pt x="175305" y="411803"/>
                    <a:pt x="175305" y="415145"/>
                  </a:cubicBezTo>
                  <a:cubicBezTo>
                    <a:pt x="171008" y="415145"/>
                    <a:pt x="167029" y="415145"/>
                    <a:pt x="163050" y="415145"/>
                  </a:cubicBezTo>
                  <a:lnTo>
                    <a:pt x="63103" y="415145"/>
                  </a:lnTo>
                  <a:lnTo>
                    <a:pt x="63103" y="414986"/>
                  </a:lnTo>
                  <a:cubicBezTo>
                    <a:pt x="63103" y="413395"/>
                    <a:pt x="63103" y="412121"/>
                    <a:pt x="63103" y="410689"/>
                  </a:cubicBezTo>
                  <a:cubicBezTo>
                    <a:pt x="63103" y="293872"/>
                    <a:pt x="63103" y="177055"/>
                    <a:pt x="63103" y="60239"/>
                  </a:cubicBezTo>
                  <a:cubicBezTo>
                    <a:pt x="63103" y="57056"/>
                    <a:pt x="63899" y="55942"/>
                    <a:pt x="67082" y="55464"/>
                  </a:cubicBezTo>
                  <a:cubicBezTo>
                    <a:pt x="76472" y="53713"/>
                    <a:pt x="85862" y="51644"/>
                    <a:pt x="95252" y="49576"/>
                  </a:cubicBezTo>
                  <a:cubicBezTo>
                    <a:pt x="102573" y="47984"/>
                    <a:pt x="109735" y="46392"/>
                    <a:pt x="117056" y="44801"/>
                  </a:cubicBezTo>
                  <a:cubicBezTo>
                    <a:pt x="125650" y="42891"/>
                    <a:pt x="134244" y="41141"/>
                    <a:pt x="142997" y="39231"/>
                  </a:cubicBezTo>
                  <a:cubicBezTo>
                    <a:pt x="151591" y="37321"/>
                    <a:pt x="160186" y="35570"/>
                    <a:pt x="168780" y="33660"/>
                  </a:cubicBezTo>
                  <a:cubicBezTo>
                    <a:pt x="177374" y="31751"/>
                    <a:pt x="185968" y="30000"/>
                    <a:pt x="194562" y="28090"/>
                  </a:cubicBezTo>
                  <a:cubicBezTo>
                    <a:pt x="203156" y="26180"/>
                    <a:pt x="211750" y="24430"/>
                    <a:pt x="220504" y="22520"/>
                  </a:cubicBezTo>
                  <a:cubicBezTo>
                    <a:pt x="226074" y="21247"/>
                    <a:pt x="231644" y="19814"/>
                    <a:pt x="237692" y="18382"/>
                  </a:cubicBezTo>
                  <a:cubicBezTo>
                    <a:pt x="237692" y="40186"/>
                    <a:pt x="237692" y="61034"/>
                    <a:pt x="237692" y="82042"/>
                  </a:cubicBezTo>
                  <a:lnTo>
                    <a:pt x="237692" y="82361"/>
                  </a:lnTo>
                  <a:lnTo>
                    <a:pt x="237692" y="97162"/>
                  </a:lnTo>
                  <a:lnTo>
                    <a:pt x="237692" y="118647"/>
                  </a:lnTo>
                  <a:cubicBezTo>
                    <a:pt x="232599" y="117215"/>
                    <a:pt x="227506" y="115623"/>
                    <a:pt x="222254" y="114191"/>
                  </a:cubicBezTo>
                  <a:cubicBezTo>
                    <a:pt x="213342" y="111644"/>
                    <a:pt x="204430" y="109257"/>
                    <a:pt x="195517" y="106711"/>
                  </a:cubicBezTo>
                  <a:cubicBezTo>
                    <a:pt x="192334" y="105915"/>
                    <a:pt x="189310" y="105278"/>
                    <a:pt x="186127" y="104323"/>
                  </a:cubicBezTo>
                  <a:cubicBezTo>
                    <a:pt x="182626" y="103528"/>
                    <a:pt x="179284" y="102254"/>
                    <a:pt x="175305" y="100981"/>
                  </a:cubicBezTo>
                  <a:close/>
                  <a:moveTo>
                    <a:pt x="312811" y="410689"/>
                  </a:moveTo>
                  <a:cubicBezTo>
                    <a:pt x="312811" y="412121"/>
                    <a:pt x="312811" y="413395"/>
                    <a:pt x="312811" y="414986"/>
                  </a:cubicBezTo>
                  <a:cubicBezTo>
                    <a:pt x="271114" y="414986"/>
                    <a:pt x="229735" y="414986"/>
                    <a:pt x="188196" y="414986"/>
                  </a:cubicBezTo>
                  <a:cubicBezTo>
                    <a:pt x="188196" y="316631"/>
                    <a:pt x="188196" y="218275"/>
                    <a:pt x="188196" y="119443"/>
                  </a:cubicBezTo>
                  <a:cubicBezTo>
                    <a:pt x="196472" y="121989"/>
                    <a:pt x="204430" y="124376"/>
                    <a:pt x="212387" y="126764"/>
                  </a:cubicBezTo>
                  <a:cubicBezTo>
                    <a:pt x="214297" y="127400"/>
                    <a:pt x="216207" y="127719"/>
                    <a:pt x="218117" y="128196"/>
                  </a:cubicBezTo>
                  <a:cubicBezTo>
                    <a:pt x="228302" y="130902"/>
                    <a:pt x="238488" y="133766"/>
                    <a:pt x="248674" y="136472"/>
                  </a:cubicBezTo>
                  <a:cubicBezTo>
                    <a:pt x="254880" y="138223"/>
                    <a:pt x="261246" y="139973"/>
                    <a:pt x="267453" y="141883"/>
                  </a:cubicBezTo>
                  <a:cubicBezTo>
                    <a:pt x="279708" y="145384"/>
                    <a:pt x="291803" y="148886"/>
                    <a:pt x="303899" y="152387"/>
                  </a:cubicBezTo>
                  <a:cubicBezTo>
                    <a:pt x="306445" y="153183"/>
                    <a:pt x="308833" y="153979"/>
                    <a:pt x="311220" y="154933"/>
                  </a:cubicBezTo>
                  <a:cubicBezTo>
                    <a:pt x="312016" y="155252"/>
                    <a:pt x="312493" y="156207"/>
                    <a:pt x="312811" y="157002"/>
                  </a:cubicBezTo>
                  <a:cubicBezTo>
                    <a:pt x="313130" y="157798"/>
                    <a:pt x="312811" y="158753"/>
                    <a:pt x="312811" y="159708"/>
                  </a:cubicBezTo>
                  <a:cubicBezTo>
                    <a:pt x="312811" y="243581"/>
                    <a:pt x="312811" y="327135"/>
                    <a:pt x="312811" y="410689"/>
                  </a:cubicBez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79" name="Freeform: Shape 78">
              <a:extLst>
                <a:ext uri="{FF2B5EF4-FFF2-40B4-BE49-F238E27FC236}">
                  <a16:creationId xmlns:a16="http://schemas.microsoft.com/office/drawing/2014/main" id="{57E6B891-FBD1-4C16-9FB8-B6FC8F79F3CA}"/>
                </a:ext>
              </a:extLst>
            </p:cNvPr>
            <p:cNvSpPr/>
            <p:nvPr/>
          </p:nvSpPr>
          <p:spPr>
            <a:xfrm>
              <a:off x="7296945" y="2564952"/>
              <a:ext cx="151194" cy="316710"/>
            </a:xfrm>
            <a:custGeom>
              <a:avLst/>
              <a:gdLst>
                <a:gd name="connsiteX0" fmla="*/ 1194 w 151193"/>
                <a:gd name="connsiteY0" fmla="*/ 315198 h 316710"/>
                <a:gd name="connsiteX1" fmla="*/ 1194 w 151193"/>
                <a:gd name="connsiteY1" fmla="*/ 1194 h 316710"/>
                <a:gd name="connsiteX2" fmla="*/ 151273 w 151193"/>
                <a:gd name="connsiteY2" fmla="*/ 44801 h 316710"/>
                <a:gd name="connsiteX3" fmla="*/ 151273 w 151193"/>
                <a:gd name="connsiteY3" fmla="*/ 315517 h 316710"/>
              </a:gdLst>
              <a:ahLst/>
              <a:cxnLst>
                <a:cxn ang="0">
                  <a:pos x="connsiteX0" y="connsiteY0"/>
                </a:cxn>
                <a:cxn ang="0">
                  <a:pos x="connsiteX1" y="connsiteY1"/>
                </a:cxn>
                <a:cxn ang="0">
                  <a:pos x="connsiteX2" y="connsiteY2"/>
                </a:cxn>
                <a:cxn ang="0">
                  <a:pos x="connsiteX3" y="connsiteY3"/>
                </a:cxn>
              </a:cxnLst>
              <a:rect l="l" t="t" r="r" b="b"/>
              <a:pathLst>
                <a:path w="151193" h="316710">
                  <a:moveTo>
                    <a:pt x="1194" y="315198"/>
                  </a:moveTo>
                  <a:lnTo>
                    <a:pt x="1194" y="1194"/>
                  </a:lnTo>
                  <a:lnTo>
                    <a:pt x="151273" y="44801"/>
                  </a:lnTo>
                  <a:lnTo>
                    <a:pt x="151273" y="315517"/>
                  </a:lnTo>
                  <a:close/>
                </a:path>
              </a:pathLst>
            </a:custGeom>
            <a:solidFill>
              <a:srgbClr val="0078D7"/>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0" name="Freeform: Shape 79">
              <a:extLst>
                <a:ext uri="{FF2B5EF4-FFF2-40B4-BE49-F238E27FC236}">
                  <a16:creationId xmlns:a16="http://schemas.microsoft.com/office/drawing/2014/main" id="{260DE893-C8D3-407E-B422-2908B32BD5C9}"/>
                </a:ext>
              </a:extLst>
            </p:cNvPr>
            <p:cNvSpPr/>
            <p:nvPr/>
          </p:nvSpPr>
          <p:spPr>
            <a:xfrm>
              <a:off x="7200340" y="2563360"/>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2FFD74DB-916A-48BE-90A4-8E188E15E1E3}"/>
                </a:ext>
              </a:extLst>
            </p:cNvPr>
            <p:cNvSpPr/>
            <p:nvPr/>
          </p:nvSpPr>
          <p:spPr>
            <a:xfrm>
              <a:off x="7200499" y="2618267"/>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2" name="Freeform: Shape 81">
              <a:extLst>
                <a:ext uri="{FF2B5EF4-FFF2-40B4-BE49-F238E27FC236}">
                  <a16:creationId xmlns:a16="http://schemas.microsoft.com/office/drawing/2014/main" id="{57F1D945-3904-41EA-B820-A1DCAF3F984E}"/>
                </a:ext>
              </a:extLst>
            </p:cNvPr>
            <p:cNvSpPr/>
            <p:nvPr/>
          </p:nvSpPr>
          <p:spPr>
            <a:xfrm>
              <a:off x="7200340" y="2673015"/>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3" name="Freeform: Shape 82">
              <a:extLst>
                <a:ext uri="{FF2B5EF4-FFF2-40B4-BE49-F238E27FC236}">
                  <a16:creationId xmlns:a16="http://schemas.microsoft.com/office/drawing/2014/main" id="{3F9BF880-7882-4ABC-BB72-4856194A4B27}"/>
                </a:ext>
              </a:extLst>
            </p:cNvPr>
            <p:cNvSpPr/>
            <p:nvPr/>
          </p:nvSpPr>
          <p:spPr>
            <a:xfrm>
              <a:off x="7200659" y="272792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6658BE55-FCFD-4112-A8E4-3F0135F2E7C0}"/>
                </a:ext>
              </a:extLst>
            </p:cNvPr>
            <p:cNvSpPr/>
            <p:nvPr/>
          </p:nvSpPr>
          <p:spPr>
            <a:xfrm>
              <a:off x="7200659" y="2782829"/>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5" name="Freeform: Shape 84">
              <a:extLst>
                <a:ext uri="{FF2B5EF4-FFF2-40B4-BE49-F238E27FC236}">
                  <a16:creationId xmlns:a16="http://schemas.microsoft.com/office/drawing/2014/main" id="{885DF01F-D90A-4E6A-9761-AF3A0EB6CACB}"/>
                </a:ext>
              </a:extLst>
            </p:cNvPr>
            <p:cNvSpPr/>
            <p:nvPr/>
          </p:nvSpPr>
          <p:spPr>
            <a:xfrm>
              <a:off x="732447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6" name="Freeform: Shape 85">
              <a:extLst>
                <a:ext uri="{FF2B5EF4-FFF2-40B4-BE49-F238E27FC236}">
                  <a16:creationId xmlns:a16="http://schemas.microsoft.com/office/drawing/2014/main" id="{9A387002-864F-4180-AFB5-81DB267089C1}"/>
                </a:ext>
              </a:extLst>
            </p:cNvPr>
            <p:cNvSpPr/>
            <p:nvPr/>
          </p:nvSpPr>
          <p:spPr>
            <a:xfrm>
              <a:off x="7380658" y="2641344"/>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7" name="Freeform: Shape 86">
              <a:extLst>
                <a:ext uri="{FF2B5EF4-FFF2-40B4-BE49-F238E27FC236}">
                  <a16:creationId xmlns:a16="http://schemas.microsoft.com/office/drawing/2014/main" id="{B974C376-7072-4BE3-8EDA-05F72C045CF8}"/>
                </a:ext>
              </a:extLst>
            </p:cNvPr>
            <p:cNvSpPr/>
            <p:nvPr/>
          </p:nvSpPr>
          <p:spPr>
            <a:xfrm>
              <a:off x="7324637"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88" name="Freeform: Shape 87">
              <a:extLst>
                <a:ext uri="{FF2B5EF4-FFF2-40B4-BE49-F238E27FC236}">
                  <a16:creationId xmlns:a16="http://schemas.microsoft.com/office/drawing/2014/main" id="{70304821-5AD4-4E76-AEAC-E3FBA37462B2}"/>
                </a:ext>
              </a:extLst>
            </p:cNvPr>
            <p:cNvSpPr/>
            <p:nvPr/>
          </p:nvSpPr>
          <p:spPr>
            <a:xfrm>
              <a:off x="7380818" y="2696092"/>
              <a:ext cx="39788" cy="39788"/>
            </a:xfrm>
            <a:custGeom>
              <a:avLst/>
              <a:gdLst>
                <a:gd name="connsiteX0" fmla="*/ 1194 w 39787"/>
                <a:gd name="connsiteY0" fmla="*/ 1194 h 39787"/>
                <a:gd name="connsiteX1" fmla="*/ 39549 w 39787"/>
                <a:gd name="connsiteY1" fmla="*/ 1194 h 39787"/>
                <a:gd name="connsiteX2" fmla="*/ 39549 w 39787"/>
                <a:gd name="connsiteY2" fmla="*/ 39549 h 39787"/>
                <a:gd name="connsiteX3" fmla="*/ 1194 w 39787"/>
                <a:gd name="connsiteY3" fmla="*/ 39549 h 39787"/>
              </a:gdLst>
              <a:ahLst/>
              <a:cxnLst>
                <a:cxn ang="0">
                  <a:pos x="connsiteX0" y="connsiteY0"/>
                </a:cxn>
                <a:cxn ang="0">
                  <a:pos x="connsiteX1" y="connsiteY1"/>
                </a:cxn>
                <a:cxn ang="0">
                  <a:pos x="connsiteX2" y="connsiteY2"/>
                </a:cxn>
                <a:cxn ang="0">
                  <a:pos x="connsiteX3" y="connsiteY3"/>
                </a:cxn>
              </a:cxnLst>
              <a:rect l="l" t="t" r="r" b="b"/>
              <a:pathLst>
                <a:path w="39787" h="39787">
                  <a:moveTo>
                    <a:pt x="1194" y="1194"/>
                  </a:moveTo>
                  <a:lnTo>
                    <a:pt x="39549" y="1194"/>
                  </a:lnTo>
                  <a:lnTo>
                    <a:pt x="39549" y="39549"/>
                  </a:lnTo>
                  <a:lnTo>
                    <a:pt x="1194" y="39549"/>
                  </a:lnTo>
                  <a:close/>
                </a:path>
              </a:pathLst>
            </a:custGeom>
            <a:grp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F97D2FB3-E7DF-4AE5-9C4D-0B2D1B08B458}"/>
              </a:ext>
            </a:extLst>
          </p:cNvPr>
          <p:cNvGrpSpPr/>
          <p:nvPr/>
        </p:nvGrpSpPr>
        <p:grpSpPr>
          <a:xfrm>
            <a:off x="8470784" y="5577291"/>
            <a:ext cx="429125" cy="400536"/>
            <a:chOff x="4949377" y="4112161"/>
            <a:chExt cx="172003" cy="146075"/>
          </a:xfrm>
        </p:grpSpPr>
        <p:sp>
          <p:nvSpPr>
            <p:cNvPr id="60" name="Rectangle: Rounded Corners 59">
              <a:extLst>
                <a:ext uri="{FF2B5EF4-FFF2-40B4-BE49-F238E27FC236}">
                  <a16:creationId xmlns:a16="http://schemas.microsoft.com/office/drawing/2014/main" id="{3845C68E-D36F-46CD-9C54-F1E4A2F348C3}"/>
                </a:ext>
              </a:extLst>
            </p:cNvPr>
            <p:cNvSpPr/>
            <p:nvPr/>
          </p:nvSpPr>
          <p:spPr bwMode="auto">
            <a:xfrm rot="16200000">
              <a:off x="5014690" y="4046848"/>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7606A3D2-29A2-4046-9E50-9DA417FD0A7E}"/>
                </a:ext>
              </a:extLst>
            </p:cNvPr>
            <p:cNvSpPr/>
            <p:nvPr/>
          </p:nvSpPr>
          <p:spPr bwMode="auto">
            <a:xfrm rot="16200000">
              <a:off x="5014690" y="4098091"/>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16C21E9D-14D9-4F60-9D18-B8254BE62020}"/>
                </a:ext>
              </a:extLst>
            </p:cNvPr>
            <p:cNvSpPr/>
            <p:nvPr/>
          </p:nvSpPr>
          <p:spPr bwMode="auto">
            <a:xfrm rot="16200000">
              <a:off x="5014690" y="4151545"/>
              <a:ext cx="41378" cy="172003"/>
            </a:xfrm>
            <a:prstGeom prst="roundRect">
              <a:avLst>
                <a:gd name="adj" fmla="val 19703"/>
              </a:avLst>
            </a:prstGeom>
            <a:solidFill>
              <a:srgbClr val="0078D4"/>
            </a:solidFill>
            <a:ln w="25400"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15CDF341-EDF1-4BF4-9D0A-7517EDA45D4A}"/>
                </a:ext>
              </a:extLst>
            </p:cNvPr>
            <p:cNvGrpSpPr/>
            <p:nvPr/>
          </p:nvGrpSpPr>
          <p:grpSpPr>
            <a:xfrm>
              <a:off x="4978722" y="4118509"/>
              <a:ext cx="119824" cy="28680"/>
              <a:chOff x="9986238" y="2440508"/>
              <a:chExt cx="800529" cy="182880"/>
            </a:xfrm>
          </p:grpSpPr>
          <p:sp>
            <p:nvSpPr>
              <p:cNvPr id="74" name="Rectangle 73">
                <a:extLst>
                  <a:ext uri="{FF2B5EF4-FFF2-40B4-BE49-F238E27FC236}">
                    <a16:creationId xmlns:a16="http://schemas.microsoft.com/office/drawing/2014/main" id="{59AA7E6D-0D04-42D5-8E91-F679F3CFE024}"/>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85613F10-B79F-4C76-9CC3-3AEB0F76347D}"/>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664BC34D-6AF9-4238-A43C-F3030AB919A4}"/>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8F35950C-6385-4E61-AEE5-1B65C042BA47}"/>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05B33BC7-DE2D-4B55-98FA-BB22F0A5EC62}"/>
                </a:ext>
              </a:extLst>
            </p:cNvPr>
            <p:cNvGrpSpPr/>
            <p:nvPr/>
          </p:nvGrpSpPr>
          <p:grpSpPr>
            <a:xfrm>
              <a:off x="4978722" y="4169754"/>
              <a:ext cx="119824" cy="28680"/>
              <a:chOff x="9986238" y="2440508"/>
              <a:chExt cx="800529" cy="182880"/>
            </a:xfrm>
          </p:grpSpPr>
          <p:sp>
            <p:nvSpPr>
              <p:cNvPr id="70" name="Rectangle 69">
                <a:extLst>
                  <a:ext uri="{FF2B5EF4-FFF2-40B4-BE49-F238E27FC236}">
                    <a16:creationId xmlns:a16="http://schemas.microsoft.com/office/drawing/2014/main" id="{27023008-FB64-44FA-8817-E355ED8EEA7B}"/>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E6AD0478-7FC5-47D0-9F39-B0AA5D1928FD}"/>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D5BB083A-1F6E-4B15-9885-12C54A5C9B76}"/>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D8030ADD-B8EB-4431-AC27-80A867576D05}"/>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F363F9FB-3644-466D-A226-D8ED5F02BE12}"/>
                </a:ext>
              </a:extLst>
            </p:cNvPr>
            <p:cNvGrpSpPr/>
            <p:nvPr/>
          </p:nvGrpSpPr>
          <p:grpSpPr>
            <a:xfrm>
              <a:off x="4978722" y="4219705"/>
              <a:ext cx="119824" cy="28680"/>
              <a:chOff x="9986238" y="2440508"/>
              <a:chExt cx="800529" cy="182880"/>
            </a:xfrm>
          </p:grpSpPr>
          <p:sp>
            <p:nvSpPr>
              <p:cNvPr id="66" name="Rectangle 65">
                <a:extLst>
                  <a:ext uri="{FF2B5EF4-FFF2-40B4-BE49-F238E27FC236}">
                    <a16:creationId xmlns:a16="http://schemas.microsoft.com/office/drawing/2014/main" id="{7BE14EB6-E21D-4D4F-8271-592AE6F4EC57}"/>
                  </a:ext>
                </a:extLst>
              </p:cNvPr>
              <p:cNvSpPr/>
              <p:nvPr/>
            </p:nvSpPr>
            <p:spPr bwMode="auto">
              <a:xfrm>
                <a:off x="10641071"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16EF93F-4F11-4D1E-A1E0-AFB043B44114}"/>
                  </a:ext>
                </a:extLst>
              </p:cNvPr>
              <p:cNvSpPr/>
              <p:nvPr/>
            </p:nvSpPr>
            <p:spPr bwMode="auto">
              <a:xfrm>
                <a:off x="10700203"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615AFA45-67AE-4F2A-AAF8-D277AC10BCAB}"/>
                  </a:ext>
                </a:extLst>
              </p:cNvPr>
              <p:cNvSpPr/>
              <p:nvPr/>
            </p:nvSpPr>
            <p:spPr bwMode="auto">
              <a:xfrm>
                <a:off x="10759335"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D10E048A-28AD-4A25-AF0C-D127A51FC1AA}"/>
                  </a:ext>
                </a:extLst>
              </p:cNvPr>
              <p:cNvSpPr/>
              <p:nvPr/>
            </p:nvSpPr>
            <p:spPr bwMode="auto">
              <a:xfrm>
                <a:off x="9986238" y="2440508"/>
                <a:ext cx="27432" cy="182880"/>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sp>
        <p:nvSpPr>
          <p:cNvPr id="59" name="TextBox 58">
            <a:extLst>
              <a:ext uri="{FF2B5EF4-FFF2-40B4-BE49-F238E27FC236}">
                <a16:creationId xmlns:a16="http://schemas.microsoft.com/office/drawing/2014/main" id="{47A98949-052A-43EA-8DDC-E25B274C75DC}"/>
              </a:ext>
            </a:extLst>
          </p:cNvPr>
          <p:cNvSpPr txBox="1"/>
          <p:nvPr/>
        </p:nvSpPr>
        <p:spPr>
          <a:xfrm>
            <a:off x="10106998" y="5437968"/>
            <a:ext cx="1143264" cy="424732"/>
          </a:xfrm>
          <a:prstGeom prst="rect">
            <a:avLst/>
          </a:prstGeom>
          <a:ln>
            <a:noFill/>
            <a:prstDash val="solid"/>
          </a:ln>
        </p:spPr>
        <p:txBody>
          <a:bodyPr wrap="none" rtlCol="0">
            <a:spAutoFit/>
          </a:bodyPr>
          <a:lstStyle>
            <a:defPPr>
              <a:defRPr lang="en-US"/>
            </a:defPPr>
            <a:lvl1pPr defTabSz="932563" fontAlgn="base">
              <a:lnSpc>
                <a:spcPct val="90000"/>
              </a:lnSpc>
              <a:spcBef>
                <a:spcPct val="0"/>
              </a:spcBef>
              <a:spcAft>
                <a:spcPct val="0"/>
              </a:spcAft>
              <a:defRPr sz="2400" b="1" spc="-50">
                <a:ln w="3175">
                  <a:noFill/>
                </a:ln>
                <a:gradFill>
                  <a:gsLst>
                    <a:gs pos="0">
                      <a:srgbClr val="1A1A1A"/>
                    </a:gs>
                    <a:gs pos="100000">
                      <a:srgbClr val="1A1A1A"/>
                    </a:gs>
                  </a:gsLst>
                  <a:lin ang="5400000" scaled="0"/>
                </a:gradFill>
                <a:latin typeface="Segoe UI Semibold"/>
                <a:cs typeface="Segoe UI" pitchFamily="34" charset="0"/>
              </a:defRPr>
            </a:lvl1pPr>
          </a:lstStyle>
          <a:p>
            <a:pPr algn="ctr" defTabSz="932384">
              <a:defRPr/>
            </a:pPr>
            <a:r>
              <a:rPr lang="en-US" sz="1200" b="0" kern="0" spc="150" dirty="0">
                <a:solidFill>
                  <a:schemeClr val="tx1"/>
                </a:solidFill>
              </a:rPr>
              <a:t>Datacenter</a:t>
            </a:r>
          </a:p>
          <a:p>
            <a:pPr algn="ctr" defTabSz="932384">
              <a:defRPr/>
            </a:pPr>
            <a:r>
              <a:rPr lang="en-US" sz="1200" b="0" kern="0" spc="150" dirty="0">
                <a:solidFill>
                  <a:schemeClr val="tx1"/>
                </a:solidFill>
              </a:rPr>
              <a:t>&amp; hosted</a:t>
            </a:r>
          </a:p>
        </p:txBody>
      </p:sp>
      <p:pic>
        <p:nvPicPr>
          <p:cNvPr id="98" name="Virtual Machines 2" descr="Virtual Machines">
            <a:extLst>
              <a:ext uri="{FF2B5EF4-FFF2-40B4-BE49-F238E27FC236}">
                <a16:creationId xmlns:a16="http://schemas.microsoft.com/office/drawing/2014/main" id="{64C51836-154F-4545-8609-BCD4D96B49E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8395" y="3467276"/>
            <a:ext cx="347259" cy="347259"/>
          </a:xfrm>
          <a:prstGeom prst="rect">
            <a:avLst/>
          </a:prstGeom>
        </p:spPr>
      </p:pic>
      <p:pic>
        <p:nvPicPr>
          <p:cNvPr id="99" name="Database" descr=" Database">
            <a:extLst>
              <a:ext uri="{FF2B5EF4-FFF2-40B4-BE49-F238E27FC236}">
                <a16:creationId xmlns:a16="http://schemas.microsoft.com/office/drawing/2014/main" id="{621589CB-D142-44D6-BF6B-BBC18B5FD639}"/>
              </a:ext>
            </a:extLst>
          </p:cNvPr>
          <p:cNvPicPr>
            <a:picLocks noChangeAspect="1"/>
          </p:cNvPicPr>
          <p:nvPr/>
        </p:nvPicPr>
        <p:blipFill>
          <a:blip r:embed="rId4"/>
          <a:stretch>
            <a:fillRect/>
          </a:stretch>
        </p:blipFill>
        <p:spPr>
          <a:xfrm>
            <a:off x="9359442" y="3458940"/>
            <a:ext cx="280312" cy="361415"/>
          </a:xfrm>
          <a:prstGeom prst="rect">
            <a:avLst/>
          </a:prstGeom>
        </p:spPr>
      </p:pic>
      <p:pic>
        <p:nvPicPr>
          <p:cNvPr id="100" name="Kubernetes" descr="Kubernetes">
            <a:extLst>
              <a:ext uri="{FF2B5EF4-FFF2-40B4-BE49-F238E27FC236}">
                <a16:creationId xmlns:a16="http://schemas.microsoft.com/office/drawing/2014/main" id="{846CE785-E155-436E-A736-170337918C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3671" y="3467276"/>
            <a:ext cx="347259" cy="347259"/>
          </a:xfrm>
          <a:prstGeom prst="rect">
            <a:avLst/>
          </a:prstGeom>
        </p:spPr>
      </p:pic>
      <p:pic>
        <p:nvPicPr>
          <p:cNvPr id="105" name="Virtual Machines 2" descr="Virtual Machines">
            <a:extLst>
              <a:ext uri="{FF2B5EF4-FFF2-40B4-BE49-F238E27FC236}">
                <a16:creationId xmlns:a16="http://schemas.microsoft.com/office/drawing/2014/main" id="{2354F7FF-C105-4D02-A5B3-7C6C38509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48395" y="4505736"/>
            <a:ext cx="347259" cy="347259"/>
          </a:xfrm>
          <a:prstGeom prst="rect">
            <a:avLst/>
          </a:prstGeom>
        </p:spPr>
      </p:pic>
      <p:pic>
        <p:nvPicPr>
          <p:cNvPr id="106" name="Database" descr=" Database">
            <a:extLst>
              <a:ext uri="{FF2B5EF4-FFF2-40B4-BE49-F238E27FC236}">
                <a16:creationId xmlns:a16="http://schemas.microsoft.com/office/drawing/2014/main" id="{9C7C4FCF-45FA-4D19-B200-8B039E91333E}"/>
              </a:ext>
            </a:extLst>
          </p:cNvPr>
          <p:cNvPicPr>
            <a:picLocks noChangeAspect="1"/>
          </p:cNvPicPr>
          <p:nvPr/>
        </p:nvPicPr>
        <p:blipFill>
          <a:blip r:embed="rId4"/>
          <a:stretch>
            <a:fillRect/>
          </a:stretch>
        </p:blipFill>
        <p:spPr>
          <a:xfrm>
            <a:off x="9359442" y="4497399"/>
            <a:ext cx="280312" cy="361415"/>
          </a:xfrm>
          <a:prstGeom prst="rect">
            <a:avLst/>
          </a:prstGeom>
        </p:spPr>
      </p:pic>
      <p:pic>
        <p:nvPicPr>
          <p:cNvPr id="107" name="Kubernetes" descr="Kubernetes">
            <a:extLst>
              <a:ext uri="{FF2B5EF4-FFF2-40B4-BE49-F238E27FC236}">
                <a16:creationId xmlns:a16="http://schemas.microsoft.com/office/drawing/2014/main" id="{6E25B930-365E-4D59-BDB9-C6B947317E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03671" y="4505736"/>
            <a:ext cx="347259" cy="347259"/>
          </a:xfrm>
          <a:prstGeom prst="rect">
            <a:avLst/>
          </a:prstGeom>
        </p:spPr>
      </p:pic>
    </p:spTree>
    <p:extLst>
      <p:ext uri="{BB962C8B-B14F-4D97-AF65-F5344CB8AC3E}">
        <p14:creationId xmlns:p14="http://schemas.microsoft.com/office/powerpoint/2010/main" val="40432312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10.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6.xml><?xml version="1.0" encoding="utf-8"?>
<a:theme xmlns:a="http://schemas.openxmlformats.org/drawingml/2006/main" name="1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6_Azure PPT Template - 2018">
  <a:themeElements>
    <a:clrScheme name="Azure">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6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7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2.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ppt/theme/themeOverride3.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817C6983D8D2744FB84128D0D2AECC69" ma:contentTypeVersion="7" ma:contentTypeDescription="Create a new document." ma:contentTypeScope="" ma:versionID="d6650de86f42603e18ea10f00806b6bb">
  <xsd:schema xmlns:xsd="http://www.w3.org/2001/XMLSchema" xmlns:xs="http://www.w3.org/2001/XMLSchema" xmlns:p="http://schemas.microsoft.com/office/2006/metadata/properties" xmlns:ns2="230e9df3-be65-4c73-a93b-d1236ebd677e" xmlns:ns3="408688c3-c278-4de6-a3f5-b8274be5d98d" targetNamespace="http://schemas.microsoft.com/office/2006/metadata/properties" ma:root="true" ma:fieldsID="23be7ea4a4ae16208993d5cf4b1b543e" ns2:_="" ns3:_="">
    <xsd:import namespace="230e9df3-be65-4c73-a93b-d1236ebd677e"/>
    <xsd:import namespace="408688c3-c278-4de6-a3f5-b8274be5d98d"/>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KeyPoints" minOccurs="0"/>
                <xsd:element ref="ns3:MediaServiceKeyPoint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08688c3-c278-4de6-a3f5-b8274be5d98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230e9df3-be65-4c73-a93b-d1236ebd677e">G0AGP-2123846249-54</_dlc_DocId>
    <_dlc_DocIdUrl xmlns="230e9df3-be65-4c73-a93b-d1236ebd677e">
      <Url>https://microsoft.sharepoint.com/teams/GearUp/_layouts/15/DocIdRedir.aspx?ID=G0AGP-2123846249-54</Url>
      <Description>G0AGP-2123846249-54</Description>
    </_dlc_DocIdUrl>
    <MediaServiceKeyPoints xmlns="408688c3-c278-4de6-a3f5-b8274be5d98d" xsi:nil="true"/>
  </documentManagement>
</p:properties>
</file>

<file path=customXml/itemProps1.xml><?xml version="1.0" encoding="utf-8"?>
<ds:datastoreItem xmlns:ds="http://schemas.openxmlformats.org/officeDocument/2006/customXml" ds:itemID="{58CA0B7B-75E0-42F5-A65D-AC5B76F82B4E}">
  <ds:schemaRefs>
    <ds:schemaRef ds:uri="http://schemas.microsoft.com/sharepoint/v3/contenttype/forms"/>
  </ds:schemaRefs>
</ds:datastoreItem>
</file>

<file path=customXml/itemProps2.xml><?xml version="1.0" encoding="utf-8"?>
<ds:datastoreItem xmlns:ds="http://schemas.openxmlformats.org/officeDocument/2006/customXml" ds:itemID="{89F628E8-3188-4DB4-B173-56C9A273D9EE}">
  <ds:schemaRefs>
    <ds:schemaRef ds:uri="http://schemas.microsoft.com/sharepoint/events"/>
  </ds:schemaRefs>
</ds:datastoreItem>
</file>

<file path=customXml/itemProps3.xml><?xml version="1.0" encoding="utf-8"?>
<ds:datastoreItem xmlns:ds="http://schemas.openxmlformats.org/officeDocument/2006/customXml" ds:itemID="{1C2AAED2-0764-44C0-A071-F35066D0453B}">
  <ds:schemaRefs>
    <ds:schemaRef ds:uri="230e9df3-be65-4c73-a93b-d1236ebd677e"/>
    <ds:schemaRef ds:uri="408688c3-c278-4de6-a3f5-b8274be5d9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E533E7C9-B80C-4E7C-B5E3-9D9A6A24C4D8}">
  <ds:schemaRefs>
    <ds:schemaRef ds:uri="1c7e1a94-f886-43f0-af7a-031cdfff3ff3"/>
    <ds:schemaRef ds:uri="230E9DF3-BE65-4C73-A93B-D1236EBD677E"/>
    <ds:schemaRef ds:uri="230e9df3-be65-4c73-a93b-d1236ebd677e"/>
    <ds:schemaRef ds:uri="408688c3-c278-4de6-a3f5-b8274be5d98d"/>
    <ds:schemaRef ds:uri="dd341e8e-0e77-426b-8739-46699c99eca4"/>
    <ds:schemaRef ds:uri="e3866709-fe7a-46bb-bd92-5f17d16064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1056</TotalTime>
  <Words>5451</Words>
  <Application>Microsoft Office PowerPoint</Application>
  <PresentationFormat>Widescreen</PresentationFormat>
  <Paragraphs>947</Paragraphs>
  <Slides>65</Slides>
  <Notes>28</Notes>
  <HiddenSlides>5</HiddenSlides>
  <MMClips>0</MMClips>
  <ScaleCrop>false</ScaleCrop>
  <HeadingPairs>
    <vt:vector size="8" baseType="variant">
      <vt:variant>
        <vt:lpstr>Fonts Used</vt:lpstr>
      </vt:variant>
      <vt:variant>
        <vt:i4>13</vt:i4>
      </vt:variant>
      <vt:variant>
        <vt:lpstr>Theme</vt:lpstr>
      </vt:variant>
      <vt:variant>
        <vt:i4>10</vt:i4>
      </vt:variant>
      <vt:variant>
        <vt:lpstr>Embedded OLE Servers</vt:lpstr>
      </vt:variant>
      <vt:variant>
        <vt:i4>1</vt:i4>
      </vt:variant>
      <vt:variant>
        <vt:lpstr>Slide Titles</vt:lpstr>
      </vt:variant>
      <vt:variant>
        <vt:i4>65</vt:i4>
      </vt:variant>
    </vt:vector>
  </HeadingPairs>
  <TitlesOfParts>
    <vt:vector size="89" baseType="lpstr">
      <vt:lpstr>Arial</vt:lpstr>
      <vt:lpstr>Arial Black</vt:lpstr>
      <vt:lpstr>Calibri</vt:lpstr>
      <vt:lpstr>Calibri Light</vt:lpstr>
      <vt:lpstr>Consolas</vt:lpstr>
      <vt:lpstr>Segoe Pro Semibold</vt:lpstr>
      <vt:lpstr>Segoe UI</vt:lpstr>
      <vt:lpstr>Segoe UI </vt:lpstr>
      <vt:lpstr>Segoe UI Black</vt:lpstr>
      <vt:lpstr>Segoe UI Light</vt:lpstr>
      <vt:lpstr>Segoe UI Semibold</vt:lpstr>
      <vt:lpstr>Segoe UI Semilight</vt:lpstr>
      <vt:lpstr>Wingdings</vt:lpstr>
      <vt:lpstr>1_Black Template</vt:lpstr>
      <vt:lpstr>Black Template</vt:lpstr>
      <vt:lpstr>2_office theme</vt:lpstr>
      <vt:lpstr>Office Theme</vt:lpstr>
      <vt:lpstr>1_White Template</vt:lpstr>
      <vt:lpstr>1_Azure PPT Template - 2018</vt:lpstr>
      <vt:lpstr>6_Azure PPT Template - 2018</vt:lpstr>
      <vt:lpstr>6_WHITE TEMPLATE</vt:lpstr>
      <vt:lpstr>7_WHITE TEMPLATE</vt:lpstr>
      <vt:lpstr>1_Dynamics 365</vt:lpstr>
      <vt:lpstr>think-cell Slide</vt:lpstr>
      <vt:lpstr>PowerPoint Presentation</vt:lpstr>
      <vt:lpstr>PowerPoint Presentation</vt:lpstr>
      <vt:lpstr>PowerPoint Presentation</vt:lpstr>
      <vt:lpstr>   WHAT IF YOU COULD ...      …LEVERAGE AZURE’S  AWESOME MANAGEMENT CAPABILITIES ON RESOURCEs OUTSIDE OF AZURE?</vt:lpstr>
      <vt:lpstr>PowerPoint Presentation</vt:lpstr>
      <vt:lpstr>PowerPoint Presentation</vt:lpstr>
      <vt:lpstr>PowerPoint Presentation</vt:lpstr>
      <vt:lpstr>PowerPoint Presentation</vt:lpstr>
      <vt:lpstr>Customer scenario Organize &amp; govern across environments</vt:lpstr>
      <vt:lpstr>Customer scenario Solution</vt:lpstr>
      <vt:lpstr>PowerPoint Presentation</vt:lpstr>
      <vt:lpstr>PowerPoint Presentation</vt:lpstr>
      <vt:lpstr>Customer scenario At-scale Kubernetes app management</vt:lpstr>
      <vt:lpstr>Customer scenario Solution</vt:lpstr>
      <vt:lpstr>PowerPoint Presentation</vt:lpstr>
      <vt:lpstr>PowerPoint Presentation</vt:lpstr>
      <vt:lpstr>Azure Data Services enabled by Azure Arc</vt:lpstr>
      <vt:lpstr>Azure Data Services anywhere at a glance </vt:lpstr>
      <vt:lpstr>Azure management Single control plane for Azure resources</vt:lpstr>
      <vt:lpstr>Azure management Single control plane for Azure resources</vt:lpstr>
      <vt:lpstr>Azure Management Single Control Plane for Azure native and Azure Arc resources </vt:lpstr>
      <vt:lpstr>Key takeaways for Azure Arc for servers</vt:lpstr>
      <vt:lpstr>Azure Arc</vt:lpstr>
      <vt:lpstr>Q&amp;A</vt:lpstr>
      <vt:lpstr>Get going</vt:lpstr>
      <vt:lpstr>Thank you for exploring with us.</vt:lpstr>
      <vt:lpstr>Speed + Control</vt:lpstr>
      <vt:lpstr>PowerPoint Presentation</vt:lpstr>
      <vt:lpstr>Why Azure Arc for Multi-platform Management</vt:lpstr>
      <vt:lpstr>PowerPoint Presentation</vt:lpstr>
      <vt:lpstr>Azure Hybrid</vt:lpstr>
      <vt:lpstr>Customer environments are increasingly complex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Enforce policies as part of the development process</vt:lpstr>
      <vt:lpstr>Enforce policies as part of the development process</vt:lpstr>
      <vt:lpstr>PowerPoint Presentation</vt:lpstr>
      <vt:lpstr>PowerPoint Presentation</vt:lpstr>
      <vt:lpstr>PowerPoint Presentation</vt:lpstr>
      <vt:lpstr>PowerPoint Presentation</vt:lpstr>
      <vt:lpstr>PowerPoint Presentation</vt:lpstr>
      <vt:lpstr>PowerPoint Presentation</vt:lpstr>
      <vt:lpstr>Azure Management Single Control Plane for Azure resources </vt:lpstr>
      <vt:lpstr>PowerPoint Presentation</vt:lpstr>
      <vt:lpstr>Thank you.</vt:lpstr>
      <vt:lpstr>Customer scenario Run Azure Data Services anywhere</vt:lpstr>
      <vt:lpstr>Customer scenario Solutions</vt:lpstr>
      <vt:lpstr>PowerPoint Presentation</vt:lpstr>
      <vt:lpstr>PowerPoint Presentation</vt:lpstr>
      <vt:lpstr>PowerPoint Presentation</vt:lpstr>
      <vt:lpstr>Azure Hybrid comparison</vt:lpstr>
      <vt:lpstr>PowerPoint Presentation</vt:lpstr>
      <vt:lpstr>PowerPoint Presentation</vt:lpstr>
      <vt:lpstr>Guide to evaluating your hybrid cloud solution</vt:lpstr>
      <vt:lpstr>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Arc Overview</dc:title>
  <dc:creator>Lauren Husum</dc:creator>
  <cp:keywords/>
  <cp:lastModifiedBy>Brad Watts</cp:lastModifiedBy>
  <cp:revision>43</cp:revision>
  <dcterms:created xsi:type="dcterms:W3CDTF">2019-10-30T21:17:38Z</dcterms:created>
  <dcterms:modified xsi:type="dcterms:W3CDTF">2020-09-10T12:44:08Z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0x010100817C6983D8D2744FB84128D0D2AECC69</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SetDate">
    <vt:lpwstr>2019-11-15T17:16:30.2221416Z</vt:lpwstr>
  </property>
  <property fmtid="{D5CDD505-2E9C-101B-9397-08002B2CF9AE}" pid="6" name="MSIP_Label_f42aa342-8706-4288-bd11-ebb85995028c_Name">
    <vt:lpwstr>General</vt:lpwstr>
  </property>
  <property fmtid="{D5CDD505-2E9C-101B-9397-08002B2CF9AE}" pid="7" name="MSIP_Label_f42aa342-8706-4288-bd11-ebb85995028c_ActionId">
    <vt:lpwstr>a66ef073-4be5-4ccd-aaf6-b24fb9164337</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NewsType">
    <vt:lpwstr/>
  </property>
  <property fmtid="{D5CDD505-2E9C-101B-9397-08002B2CF9AE}" pid="11" name="TaxKeyword">
    <vt:lpwstr/>
  </property>
  <property fmtid="{D5CDD505-2E9C-101B-9397-08002B2CF9AE}" pid="12" name="_dlc_policyId">
    <vt:lpwstr>0x0101000E4CB7077FEE4FF7AE86D4A500EEC780030016C849C62B10EB41ACA8C7EEDEF40BB2006A83F15B98C1FD4E8D76F6993277120D|-2104630519</vt:lpwstr>
  </property>
  <property fmtid="{D5CDD505-2E9C-101B-9397-08002B2CF9AE}" pid="13" name="Region">
    <vt:lpwstr/>
  </property>
  <property fmtid="{D5CDD505-2E9C-101B-9397-08002B2CF9AE}" pid="14" name="Confidentiality">
    <vt:lpwstr>14;#customer ready|8986c41d-21c5-4f8f-8a12-ea4625b46858</vt:lpwstr>
  </property>
  <property fmtid="{D5CDD505-2E9C-101B-9397-08002B2CF9AE}" pid="15" name="ItemType">
    <vt:lpwstr>128;#product information|a62e948d-5e4b-4b97-9627-6d1d79eb3f6c</vt:lpwstr>
  </property>
  <property fmtid="{D5CDD505-2E9C-101B-9397-08002B2CF9AE}" pid="16" name="Industries">
    <vt:lpwstr/>
  </property>
  <property fmtid="{D5CDD505-2E9C-101B-9397-08002B2CF9AE}" pid="17" name="MSProducts">
    <vt:lpwstr/>
  </property>
  <property fmtid="{D5CDD505-2E9C-101B-9397-08002B2CF9AE}" pid="18" name="Competitors">
    <vt:lpwstr/>
  </property>
  <property fmtid="{D5CDD505-2E9C-101B-9397-08002B2CF9AE}" pid="19" name="ExperienceContentType">
    <vt:lpwstr/>
  </property>
  <property fmtid="{D5CDD505-2E9C-101B-9397-08002B2CF9AE}" pid="20" name="SMSGDomain">
    <vt:lpwstr>1628;#Gear Up|5bd03d8b-c198-4367-bd72-be9dad12d703;#21;#Intelligent Cloud|adc2fe87-c79a-4ded-a449-3f86b954069d;#20;#Microsoft Azure Domain|d600a391-d529-4311-892b-2c05c1ab2538</vt:lpwstr>
  </property>
  <property fmtid="{D5CDD505-2E9C-101B-9397-08002B2CF9AE}" pid="21" name="BusinessArchitecture">
    <vt:lpwstr/>
  </property>
  <property fmtid="{D5CDD505-2E9C-101B-9397-08002B2CF9AE}" pid="22" name="Products">
    <vt:lpwstr>2596;#Azure Management Environment|549bf860-9ad7-47e1-98ed-ad11fc078cd1;#26;#Azure|669a3112-5edf-444b-a003-630063601f07;#91;#Azure SQL Database|e2ac9bca-9ffe-4e7a-8714-5d25e4b5b24a;#3431;#Azure Kubernetes Service|8613eadf-04d1-44ae-bd4e-24a6f3fb4a02</vt:lpwstr>
  </property>
  <property fmtid="{D5CDD505-2E9C-101B-9397-08002B2CF9AE}" pid="23" name="l6f004f21209409da86a713c0f24627d">
    <vt:lpwstr/>
  </property>
  <property fmtid="{D5CDD505-2E9C-101B-9397-08002B2CF9AE}" pid="24" name="MSProductsTaxHTField0">
    <vt:lpwstr/>
  </property>
  <property fmtid="{D5CDD505-2E9C-101B-9397-08002B2CF9AE}" pid="25" name="_docset_NoMedatataSyncRequired">
    <vt:lpwstr>False</vt:lpwstr>
  </property>
  <property fmtid="{D5CDD505-2E9C-101B-9397-08002B2CF9AE}" pid="26" name="e8080b0481964c759b2c36ae49591b31">
    <vt:lpwstr/>
  </property>
  <property fmtid="{D5CDD505-2E9C-101B-9397-08002B2CF9AE}" pid="27" name="TechnicalLevel">
    <vt:lpwstr>3066;#100 (beginner)|7d022d07-ff67-4af8-910d-8ea6b46b5908</vt:lpwstr>
  </property>
  <property fmtid="{D5CDD505-2E9C-101B-9397-08002B2CF9AE}" pid="28" name="Audiences">
    <vt:lpwstr/>
  </property>
  <property fmtid="{D5CDD505-2E9C-101B-9397-08002B2CF9AE}" pid="29" name="SMSG Items">
    <vt:lpwstr>3091;#documents|e037ed84-7d8e-4cbb-9c8f-61e80301a44f</vt:lpwstr>
  </property>
  <property fmtid="{D5CDD505-2E9C-101B-9397-08002B2CF9AE}" pid="30" name="Solution Areas">
    <vt:lpwstr>3089;#Applications and Infrastructure|f69679d5-ce87-4413-9040-82ea79c5c527</vt:lpwstr>
  </property>
  <property fmtid="{D5CDD505-2E9C-101B-9397-08002B2CF9AE}" pid="31" name="ldac8aee9d1f469e8cd8c3f8d6a615f2">
    <vt:lpwstr/>
  </property>
  <property fmtid="{D5CDD505-2E9C-101B-9397-08002B2CF9AE}" pid="32" name="EmployeeRole">
    <vt:lpwstr/>
  </property>
  <property fmtid="{D5CDD505-2E9C-101B-9397-08002B2CF9AE}" pid="33" name="NewsTopic">
    <vt:lpwstr/>
  </property>
  <property fmtid="{D5CDD505-2E9C-101B-9397-08002B2CF9AE}" pid="34" name="Roles">
    <vt:lpwstr/>
  </property>
  <property fmtid="{D5CDD505-2E9C-101B-9397-08002B2CF9AE}" pid="3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6" name="NewsSource">
    <vt:lpwstr/>
  </property>
  <property fmtid="{D5CDD505-2E9C-101B-9397-08002B2CF9AE}" pid="37" name="MSProfessions">
    <vt:lpwstr>3087;#not role specific|f39e3092-9b1b-420b-9a5e-af4e2e586259</vt:lpwstr>
  </property>
  <property fmtid="{D5CDD505-2E9C-101B-9397-08002B2CF9AE}" pid="38" name="SMSGTags">
    <vt:lpwstr/>
  </property>
  <property fmtid="{D5CDD505-2E9C-101B-9397-08002B2CF9AE}" pid="39" name="_dlc_DocIdItemGuid">
    <vt:lpwstr>25e072aa-8629-44ca-92c9-cc10ea2daf44</vt:lpwstr>
  </property>
  <property fmtid="{D5CDD505-2E9C-101B-9397-08002B2CF9AE}" pid="40" name="MSPhysicalGeography">
    <vt:lpwstr/>
  </property>
  <property fmtid="{D5CDD505-2E9C-101B-9397-08002B2CF9AE}" pid="41" name="j3562c58ee414e028925bc902cfc01a1">
    <vt:lpwstr/>
  </property>
  <property fmtid="{D5CDD505-2E9C-101B-9397-08002B2CF9AE}" pid="42" name="EnterpriseDomainTags">
    <vt:lpwstr/>
  </property>
  <property fmtid="{D5CDD505-2E9C-101B-9397-08002B2CF9AE}" pid="43" name="Segments">
    <vt:lpwstr/>
  </property>
  <property fmtid="{D5CDD505-2E9C-101B-9397-08002B2CF9AE}" pid="44" name="la4444b61d19467597d63190b69ac227">
    <vt:lpwstr/>
  </property>
  <property fmtid="{D5CDD505-2E9C-101B-9397-08002B2CF9AE}" pid="45" name="Partners">
    <vt:lpwstr/>
  </property>
  <property fmtid="{D5CDD505-2E9C-101B-9397-08002B2CF9AE}" pid="46" name="ActivitiesAndPrograms">
    <vt:lpwstr/>
  </property>
  <property fmtid="{D5CDD505-2E9C-101B-9397-08002B2CF9AE}" pid="47" name="Groups">
    <vt:lpwstr>31;#Azure Marketing|0958c357-5252-473f-8b4e-42f27525a99d</vt:lpwstr>
  </property>
  <property fmtid="{D5CDD505-2E9C-101B-9397-08002B2CF9AE}" pid="48" name="Topics">
    <vt:lpwstr>342;#Azure platform|df6aaec2-d07c-4319-b510-15a691aea35b;#29;#features|94b87768-f145-4764-adbd-fec700e47348</vt:lpwstr>
  </property>
  <property fmtid="{D5CDD505-2E9C-101B-9397-08002B2CF9AE}" pid="49" name="Languages">
    <vt:lpwstr/>
  </property>
  <property fmtid="{D5CDD505-2E9C-101B-9397-08002B2CF9AE}" pid="50" name="of67e5d4b76f4a9db8769983fda9cec0">
    <vt:lpwstr/>
  </property>
</Properties>
</file>